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71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227A4-F532-49D4-8E77-944CAF7898AB}" type="datetimeFigureOut">
              <a:rPr lang="zh-TW" altLang="en-US"/>
              <a:pPr>
                <a:defRPr/>
              </a:pPr>
              <a:t>2011/6/10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B56F-303E-4FAE-A617-B8FD951D80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A56EA-2DB1-4619-A6B5-475B6C731E5E}" type="datetimeFigureOut">
              <a:rPr lang="zh-TW" altLang="en-US"/>
              <a:pPr>
                <a:defRPr/>
              </a:pPr>
              <a:t>2011/6/10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19A1-B923-426C-9C36-564D6F91D6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083E-87BF-4272-9529-7ADD3AAA8056}" type="datetimeFigureOut">
              <a:rPr lang="zh-TW" altLang="en-US"/>
              <a:pPr>
                <a:defRPr/>
              </a:pPr>
              <a:t>2011/6/10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19D05-C420-447E-9C64-2B22670E76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AE9A0-1F37-4766-9EE5-7D337B053B35}" type="datetimeFigureOut">
              <a:rPr lang="zh-TW" altLang="en-US"/>
              <a:pPr>
                <a:defRPr/>
              </a:pPr>
              <a:t>2011/6/10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03A6D-7BA2-4EC7-9552-BAA6B5CEAC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08D3E-50BA-4036-9B5D-39CF6D6821B7}" type="datetimeFigureOut">
              <a:rPr lang="zh-TW" altLang="en-US"/>
              <a:pPr>
                <a:defRPr/>
              </a:pPr>
              <a:t>2011/6/10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14AD7-640A-4AF0-BF02-14A77ABECF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8DBB-29EA-4E6F-B06F-58EB762E85B7}" type="datetimeFigureOut">
              <a:rPr lang="zh-TW" altLang="en-US"/>
              <a:pPr>
                <a:defRPr/>
              </a:pPr>
              <a:t>2011/6/10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08FA-16E3-45E6-AC81-7B9F57260D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1A3C9-CFC1-4C90-B625-55BF0A7CCF5A}" type="datetimeFigureOut">
              <a:rPr lang="zh-TW" altLang="en-US"/>
              <a:pPr>
                <a:defRPr/>
              </a:pPr>
              <a:t>2011/6/10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DBA4-5B0C-48D2-B44F-565270B6F0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EA3FA-80A3-4F56-8BD2-234CB8A439FF}" type="datetimeFigureOut">
              <a:rPr lang="zh-TW" altLang="en-US"/>
              <a:pPr>
                <a:defRPr/>
              </a:pPr>
              <a:t>2011/6/10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7E0CE-EF6A-40B1-AE6B-C8DF1E8434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52437-F8C7-4C89-B30D-4DEEC2583DCC}" type="datetimeFigureOut">
              <a:rPr lang="zh-TW" altLang="en-US"/>
              <a:pPr>
                <a:defRPr/>
              </a:pPr>
              <a:t>2011/6/10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342D-D1B9-4975-B239-B36A056699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C3D1-7620-41E0-BFAE-619A5EEE4C89}" type="datetimeFigureOut">
              <a:rPr lang="zh-TW" altLang="en-US"/>
              <a:pPr>
                <a:defRPr/>
              </a:pPr>
              <a:t>2011/6/10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285AE-1BEE-44A3-A1AC-52DEFEDF7A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A11B-4EA3-4BC3-AF9C-F752E4D962C9}" type="datetimeFigureOut">
              <a:rPr lang="zh-TW" altLang="en-US"/>
              <a:pPr>
                <a:defRPr/>
              </a:pPr>
              <a:t>2011/6/10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567C-5BC9-4421-BFDC-8F11AC913D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9A1D94B-6D9F-4E3E-A3A8-183B45C94376}" type="datetimeFigureOut">
              <a:rPr lang="zh-TW" altLang="en-US"/>
              <a:pPr>
                <a:defRPr/>
              </a:pPr>
              <a:t>2011/6/10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CE8DF43-1653-42E8-98C3-ACC591DA8A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8888" y="436562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亦師亦友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67175" y="5732463"/>
            <a:ext cx="5257800" cy="576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張淑琳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6" name="文字方塊 3"/>
          <p:cNvSpPr txBox="1">
            <a:spLocks noChangeArrowheads="1"/>
          </p:cNvSpPr>
          <p:nvPr/>
        </p:nvSpPr>
        <p:spPr bwMode="auto">
          <a:xfrm>
            <a:off x="7956550" y="3141663"/>
            <a:ext cx="1047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Calibri" pitchFamily="34" charset="0"/>
              </a:rPr>
              <a:t>ⓒ張淑琳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字方塊 3"/>
          <p:cNvSpPr txBox="1">
            <a:spLocks noChangeArrowheads="1"/>
          </p:cNvSpPr>
          <p:nvPr/>
        </p:nvSpPr>
        <p:spPr bwMode="auto">
          <a:xfrm>
            <a:off x="3924300" y="2060575"/>
            <a:ext cx="505777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Calibri" pitchFamily="34" charset="0"/>
              </a:rPr>
              <a:t>有好多次午休時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怡蓉老師會把我叫去教室外面聊聊天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說著說著，我時常就掉眼淚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這也成了我愛哭的壞習慣呢！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我們常常說一些最近身邊發生的事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然後會一起笑，最後好好的入睡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我覺得這種感覺很好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讓我有種心情很平靜的感覺</a:t>
            </a:r>
            <a:r>
              <a:rPr kumimoji="0" lang="en-US" altLang="zh-TW" sz="2000">
                <a:latin typeface="Calibri" pitchFamily="34" charset="0"/>
              </a:rPr>
              <a:t>…</a:t>
            </a: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有一次，我們全班惹的老師好生氣、好難過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她甚至氣到不願面對我們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這時候，</a:t>
            </a:r>
            <a:r>
              <a:rPr kumimoji="0" lang="zh-TW" altLang="en-US" sz="2000">
                <a:solidFill>
                  <a:srgbClr val="00B0F0"/>
                </a:solidFill>
                <a:latin typeface="Calibri" pitchFamily="34" charset="0"/>
              </a:rPr>
              <a:t>心情故事</a:t>
            </a:r>
            <a:r>
              <a:rPr kumimoji="0" lang="zh-TW" altLang="en-US" sz="2000">
                <a:latin typeface="Calibri" pitchFamily="34" charset="0"/>
              </a:rPr>
              <a:t>發揮作用了。</a:t>
            </a:r>
            <a:endParaRPr kumimoji="0" lang="en-US" altLang="zh-TW" sz="2000">
              <a:latin typeface="Calibri" pitchFamily="34" charset="0"/>
            </a:endParaRPr>
          </a:p>
        </p:txBody>
      </p:sp>
      <p:pic>
        <p:nvPicPr>
          <p:cNvPr id="6" name="圖片 5" descr="P1000117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755576" y="1700808"/>
            <a:ext cx="3024336" cy="452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2" name="文字方塊 4"/>
          <p:cNvSpPr txBox="1">
            <a:spLocks noChangeArrowheads="1"/>
          </p:cNvSpPr>
          <p:nvPr/>
        </p:nvSpPr>
        <p:spPr bwMode="auto">
          <a:xfrm>
            <a:off x="355600" y="6154738"/>
            <a:ext cx="1047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Calibri" pitchFamily="34" charset="0"/>
              </a:rPr>
              <a:t>ⓒ張淑琳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zh-TW" altLang="en-US" smtClean="0"/>
              <a:t>但，離開？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021013" y="1939925"/>
            <a:ext cx="6026150" cy="3749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Calibri" pitchFamily="34" charset="0"/>
              </a:rPr>
              <a:t>寫心情故事，是要把一週的大小事或心情寫在簿子上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是用來跟老師溝通的一個橋樑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那時的我，在本子上寫了一些話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當然有時中午老師就會跟我聊天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但是有一次我卻越說越難過。我的心情</a:t>
            </a:r>
            <a:r>
              <a:rPr kumimoji="0" lang="en-US" altLang="zh-TW" sz="2000">
                <a:latin typeface="Calibri" pitchFamily="34" charset="0"/>
              </a:rPr>
              <a:t>…</a:t>
            </a: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solidFill>
                  <a:srgbClr val="00B0F0"/>
                </a:solidFill>
                <a:latin typeface="Calibri" pitchFamily="34" charset="0"/>
              </a:rPr>
              <a:t>「放心吧，不管到哪裡，我都會記得妳。」</a:t>
            </a:r>
            <a:endParaRPr kumimoji="0" lang="en-US" altLang="zh-TW" sz="2000">
              <a:solidFill>
                <a:srgbClr val="00B0F0"/>
              </a:solidFill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一聽到這句話，我的眼淚，蹦一下子全部掉出來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那是一種感覺要分別的樣子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我不願，所以我哭了。</a:t>
            </a:r>
            <a:endParaRPr kumimoji="0" lang="en-US" altLang="zh-TW" sz="2000">
              <a:latin typeface="Calibri" pitchFamily="34" charset="0"/>
            </a:endParaRPr>
          </a:p>
        </p:txBody>
      </p:sp>
      <p:pic>
        <p:nvPicPr>
          <p:cNvPr id="8" name="圖片 7" descr="P1000242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 rot="21376219">
            <a:off x="179512" y="2996952"/>
            <a:ext cx="2847257" cy="1901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7" name="文字方塊 6"/>
          <p:cNvSpPr txBox="1">
            <a:spLocks noChangeArrowheads="1"/>
          </p:cNvSpPr>
          <p:nvPr/>
        </p:nvSpPr>
        <p:spPr bwMode="auto">
          <a:xfrm>
            <a:off x="395288" y="6070600"/>
            <a:ext cx="1047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Calibri" pitchFamily="34" charset="0"/>
              </a:rPr>
              <a:t>ⓒ張淑琳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59113" y="5667375"/>
            <a:ext cx="4070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zh-TW" altLang="en-US">
                <a:solidFill>
                  <a:srgbClr val="A6A6A6"/>
                </a:solidFill>
              </a:rPr>
              <a:t>後來，雖然您沒有離開</a:t>
            </a:r>
            <a:endParaRPr kumimoji="0" lang="en-US" altLang="zh-TW">
              <a:solidFill>
                <a:srgbClr val="A6A6A6"/>
              </a:solidFill>
            </a:endParaRPr>
          </a:p>
          <a:p>
            <a:r>
              <a:rPr kumimoji="0" lang="zh-TW" altLang="en-US">
                <a:solidFill>
                  <a:srgbClr val="A6A6A6"/>
                </a:solidFill>
              </a:rPr>
              <a:t>但您請產假的這段日子，我過得好累呀</a:t>
            </a:r>
            <a:endParaRPr kumimoji="0" lang="en-US" altLang="zh-TW">
              <a:solidFill>
                <a:srgbClr val="A6A6A6"/>
              </a:solidFill>
            </a:endParaRPr>
          </a:p>
          <a:p>
            <a:r>
              <a:rPr kumimoji="0" lang="zh-TW" altLang="en-US">
                <a:solidFill>
                  <a:srgbClr val="A6A6A6"/>
                </a:solidFill>
              </a:rPr>
              <a:t>因為您不在</a:t>
            </a:r>
            <a:r>
              <a:rPr kumimoji="0" lang="en-US" altLang="zh-TW">
                <a:solidFill>
                  <a:srgbClr val="A6A6A6"/>
                </a:solidFill>
              </a:rPr>
              <a:t>……</a:t>
            </a:r>
          </a:p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zh-TW" altLang="en-US" smtClean="0"/>
              <a:t>看雲去！</a:t>
            </a: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250825" y="1268413"/>
            <a:ext cx="4032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Calibri" pitchFamily="34" charset="0"/>
              </a:rPr>
              <a:t>現在我想說，其實我和您是朋友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  <a:sym typeface="Wingdings" pitchFamily="2" charset="2"/>
              </a:rPr>
              <a:t>是那種能常常敘舊的朋友</a:t>
            </a:r>
            <a:endParaRPr kumimoji="0" lang="en-US" altLang="zh-TW" sz="2000">
              <a:latin typeface="Calibri" pitchFamily="34" charset="0"/>
              <a:sym typeface="Wingdings" pitchFamily="2" charset="2"/>
            </a:endParaRPr>
          </a:p>
          <a:p>
            <a:r>
              <a:rPr kumimoji="0" lang="zh-TW" altLang="en-US" sz="2000">
                <a:latin typeface="Calibri" pitchFamily="34" charset="0"/>
                <a:sym typeface="Wingdings" pitchFamily="2" charset="2"/>
              </a:rPr>
              <a:t>雖然我們現在沒有常常在對方身邊</a:t>
            </a:r>
            <a:endParaRPr kumimoji="0" lang="en-US" altLang="zh-TW" sz="2000">
              <a:latin typeface="Calibri" pitchFamily="34" charset="0"/>
              <a:sym typeface="Wingdings" pitchFamily="2" charset="2"/>
            </a:endParaRPr>
          </a:p>
          <a:p>
            <a:r>
              <a:rPr kumimoji="0" lang="zh-TW" altLang="en-US" sz="2000">
                <a:latin typeface="Calibri" pitchFamily="34" charset="0"/>
                <a:sym typeface="Wingdings" pitchFamily="2" charset="2"/>
              </a:rPr>
              <a:t>但我相信</a:t>
            </a:r>
            <a:r>
              <a:rPr kumimoji="0" lang="zh-TW" altLang="en-US" sz="200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心連心</a:t>
            </a:r>
            <a:endParaRPr kumimoji="0" lang="en-US" altLang="zh-TW" sz="200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  <a:p>
            <a:endParaRPr kumimoji="0" lang="en-US" altLang="zh-TW" sz="2000">
              <a:latin typeface="Calibri" pitchFamily="34" charset="0"/>
              <a:sym typeface="Wingdings" pitchFamily="2" charset="2"/>
            </a:endParaRPr>
          </a:p>
          <a:p>
            <a:r>
              <a:rPr kumimoji="0" lang="zh-TW" altLang="en-US" sz="2000">
                <a:latin typeface="Calibri" pitchFamily="34" charset="0"/>
                <a:sym typeface="Wingdings" pitchFamily="2" charset="2"/>
              </a:rPr>
              <a:t>需要您的時候，我會看雲</a:t>
            </a:r>
            <a:endParaRPr kumimoji="0" lang="en-US" altLang="zh-TW" sz="2000">
              <a:latin typeface="Calibri" pitchFamily="34" charset="0"/>
              <a:sym typeface="Wingdings" pitchFamily="2" charset="2"/>
            </a:endParaRPr>
          </a:p>
          <a:p>
            <a:r>
              <a:rPr kumimoji="0" lang="zh-TW" altLang="en-US" sz="2000">
                <a:latin typeface="Calibri" pitchFamily="34" charset="0"/>
                <a:sym typeface="Wingdings" pitchFamily="2" charset="2"/>
              </a:rPr>
              <a:t>而您想我時，也會看雲嗎？</a:t>
            </a:r>
            <a:endParaRPr kumimoji="0" lang="en-US" altLang="zh-TW" sz="2000">
              <a:latin typeface="Calibri" pitchFamily="34" charset="0"/>
              <a:sym typeface="Wingdings" pitchFamily="2" charset="2"/>
            </a:endParaRPr>
          </a:p>
          <a:p>
            <a:endParaRPr kumimoji="0" lang="en-US" altLang="zh-TW" sz="2000">
              <a:latin typeface="Calibri" pitchFamily="34" charset="0"/>
              <a:sym typeface="Wingdings" pitchFamily="2" charset="2"/>
            </a:endParaRPr>
          </a:p>
          <a:p>
            <a:r>
              <a:rPr kumimoji="0" lang="zh-TW" altLang="en-US" sz="2000">
                <a:latin typeface="Calibri" pitchFamily="34" charset="0"/>
                <a:sym typeface="Wingdings" pitchFamily="2" charset="2"/>
              </a:rPr>
              <a:t>送您的那封生日信有提到哦</a:t>
            </a:r>
            <a:r>
              <a:rPr kumimoji="0" lang="en-US" altLang="zh-TW" sz="2000">
                <a:latin typeface="Calibri" pitchFamily="34" charset="0"/>
                <a:sym typeface="Wingdings" pitchFamily="2" charset="2"/>
              </a:rPr>
              <a:t></a:t>
            </a:r>
          </a:p>
          <a:p>
            <a:endParaRPr kumimoji="0" lang="en-US" altLang="zh-TW">
              <a:latin typeface="Calibri" pitchFamily="34" charset="0"/>
              <a:sym typeface="Wingdings" pitchFamily="2" charset="2"/>
            </a:endParaRPr>
          </a:p>
          <a:p>
            <a:endParaRPr kumimoji="0" lang="en-US" altLang="zh-TW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3850" y="4076700"/>
            <a:ext cx="7794625" cy="3140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生：我決定，以後心情不好時，或是頭腦太複雜時，</a:t>
            </a:r>
            <a:endParaRPr kumimoji="0" lang="en-US" altLang="zh-TW" b="1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就要望著這片風景，解開心裡的困惑，</a:t>
            </a:r>
            <a:endParaRPr kumimoji="0" lang="en-US" altLang="zh-TW" b="1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老師也是</a:t>
            </a:r>
            <a:r>
              <a:rPr kumimoji="0" lang="en-US" altLang="zh-TW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! </a:t>
            </a:r>
            <a:r>
              <a:rPr kumimoji="0" lang="zh-TW" altLang="en-US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我們要望著同一片天空，好嗎</a:t>
            </a:r>
            <a:r>
              <a:rPr kumimoji="0" lang="en-US" altLang="zh-TW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每一個人的壓力都很大，我也懂得</a:t>
            </a:r>
            <a:r>
              <a:rPr kumimoji="0" lang="en-US" altLang="zh-TW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...</a:t>
            </a:r>
            <a:r>
              <a:rPr kumimoji="0" lang="zh-TW" altLang="en-US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要替自己紓解壓力</a:t>
            </a:r>
            <a:r>
              <a:rPr kumimoji="0" lang="en-US" altLang="zh-TW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:)</a:t>
            </a:r>
            <a:r>
              <a:rPr kumimoji="0" lang="zh-TW" altLang="en-US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kumimoji="0" lang="en-US" altLang="zh-TW" b="1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老師，我們一起努力吧</a:t>
            </a:r>
            <a:r>
              <a:rPr kumimoji="0" lang="en-US" altLang="zh-TW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!</a:t>
            </a:r>
            <a:r>
              <a:rPr kumimoji="0" lang="zh-TW" altLang="en-US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　</a:t>
            </a:r>
            <a:endParaRPr kumimoji="0" lang="en-US" altLang="zh-TW" b="1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師：會的</a:t>
            </a:r>
            <a:r>
              <a:rPr kumimoji="0" lang="en-US" altLang="zh-TW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!</a:t>
            </a:r>
            <a:r>
              <a:rPr kumimoji="0"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我會陪妳看著天空，我會陪妳努力下去</a:t>
            </a:r>
            <a:r>
              <a:rPr kumimoji="0" lang="en-US" altLang="zh-TW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!</a:t>
            </a: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　　</a:t>
            </a:r>
            <a:r>
              <a:rPr kumimoji="0" lang="zh-TW" altLang="en-US" dirty="0">
                <a:latin typeface="+mn-lt"/>
                <a:ea typeface="+mn-ea"/>
              </a:rPr>
              <a:t>　　　　</a:t>
            </a:r>
            <a:r>
              <a:rPr kumimoji="0" lang="en-US" altLang="zh-TW" dirty="0">
                <a:latin typeface="+mn-lt"/>
                <a:ea typeface="+mn-ea"/>
              </a:rPr>
              <a:t>2010-06-11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FF0000"/>
                </a:solidFill>
                <a:latin typeface="+mn-lt"/>
                <a:ea typeface="+mn-ea"/>
              </a:rPr>
              <a:t>有您這句話，就足夠了</a:t>
            </a:r>
            <a:r>
              <a:rPr kumimoji="0" lang="en-US" altLang="zh-TW" dirty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!</a:t>
            </a:r>
            <a:r>
              <a:rPr kumimoji="0" lang="en-US" altLang="zh-TW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kumimoji="0" lang="en-US" altLang="zh-TW" dirty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</a:t>
            </a:r>
            <a:endParaRPr kumimoji="0" lang="en-US" altLang="zh-TW" dirty="0">
              <a:solidFill>
                <a:srgbClr val="FF0000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+mn-lt"/>
              <a:ea typeface="+mn-ea"/>
            </a:endParaRPr>
          </a:p>
        </p:txBody>
      </p:sp>
      <p:pic>
        <p:nvPicPr>
          <p:cNvPr id="6" name="圖片 5" descr="P1000117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 rot="430131">
            <a:off x="6508382" y="1420589"/>
            <a:ext cx="2326145" cy="3482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文字方塊 6"/>
          <p:cNvSpPr txBox="1">
            <a:spLocks noChangeArrowheads="1"/>
          </p:cNvSpPr>
          <p:nvPr/>
        </p:nvSpPr>
        <p:spPr bwMode="auto">
          <a:xfrm>
            <a:off x="7994650" y="6237288"/>
            <a:ext cx="1047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Calibri" pitchFamily="34" charset="0"/>
              </a:rPr>
              <a:t>ⓒ張淑琳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713" y="4797425"/>
            <a:ext cx="5486400" cy="566738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2008-04-10 </a:t>
            </a:r>
            <a:endParaRPr lang="zh-TW" altLang="en-US" sz="2800" smtClean="0"/>
          </a:p>
        </p:txBody>
      </p:sp>
      <p:pic>
        <p:nvPicPr>
          <p:cNvPr id="5" name="圖片版面配置區 4" descr="90088045_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603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308725" cy="804862"/>
          </a:xfrm>
        </p:spPr>
        <p:txBody>
          <a:bodyPr/>
          <a:lstStyle/>
          <a:p>
            <a:pPr eaLnBrk="1" hangingPunct="1"/>
            <a:r>
              <a:rPr lang="zh-TW" altLang="en-US" sz="1600" smtClean="0"/>
              <a:t>那一年我們在上課時，突然看見老師走出去拍照。拍雲。</a:t>
            </a:r>
            <a:endParaRPr lang="en-US" altLang="zh-TW" sz="1600" smtClean="0"/>
          </a:p>
          <a:p>
            <a:pPr eaLnBrk="1" hangingPunct="1"/>
            <a:r>
              <a:rPr lang="zh-TW" altLang="en-US" sz="1600" smtClean="0"/>
              <a:t>我知道她特別思念一位學姐，所以可能藉由看雲這件事來抒發她的思念。久而久之，</a:t>
            </a:r>
            <a:r>
              <a:rPr lang="zh-TW" altLang="en-US" sz="1600" smtClean="0">
                <a:solidFill>
                  <a:srgbClr val="00B0F0"/>
                </a:solidFill>
              </a:rPr>
              <a:t>看雲</a:t>
            </a:r>
            <a:r>
              <a:rPr lang="zh-TW" altLang="en-US" sz="1600" smtClean="0"/>
              <a:t>這件事，成了我們大家的習慣了呢</a:t>
            </a:r>
            <a:r>
              <a:rPr lang="en-US" altLang="zh-TW" sz="1600" smtClean="0"/>
              <a:t>…^__^</a:t>
            </a:r>
            <a:r>
              <a:rPr lang="zh-TW" altLang="en-US" sz="1600" smtClean="0"/>
              <a:t>。</a:t>
            </a:r>
          </a:p>
        </p:txBody>
      </p:sp>
      <p:sp>
        <p:nvSpPr>
          <p:cNvPr id="25604" name="文字方塊 6"/>
          <p:cNvSpPr txBox="1">
            <a:spLocks noChangeArrowheads="1"/>
          </p:cNvSpPr>
          <p:nvPr/>
        </p:nvSpPr>
        <p:spPr bwMode="auto">
          <a:xfrm>
            <a:off x="6227763" y="4292600"/>
            <a:ext cx="1047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Calibri" pitchFamily="34" charset="0"/>
              </a:rPr>
              <a:t>ⓒ張淑琳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8950" y="4052888"/>
            <a:ext cx="5486400" cy="566737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Remember</a:t>
            </a:r>
            <a:endParaRPr lang="zh-TW" altLang="en-US" sz="2800" smtClean="0"/>
          </a:p>
        </p:txBody>
      </p:sp>
      <p:sp>
        <p:nvSpPr>
          <p:cNvPr id="26627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63713" y="4651375"/>
            <a:ext cx="5903912" cy="804863"/>
          </a:xfrm>
        </p:spPr>
        <p:txBody>
          <a:bodyPr/>
          <a:lstStyle/>
          <a:p>
            <a:pPr eaLnBrk="1" hangingPunct="1"/>
            <a:r>
              <a:rPr lang="zh-TW" altLang="en-US" sz="1800" smtClean="0"/>
              <a:t>說好的，我們會一起看天空，不要忘記這個約定哦，老師。</a:t>
            </a:r>
            <a:endParaRPr lang="en-US" altLang="zh-TW" sz="1800" smtClean="0"/>
          </a:p>
          <a:p>
            <a:pPr eaLnBrk="1" hangingPunct="1"/>
            <a:r>
              <a:rPr lang="zh-TW" altLang="en-US" sz="1800" smtClean="0"/>
              <a:t>當我迷失方向時，是妳牽我的手走回來；當我思緒混亂時也是您不顧一切的引導我。我想說：有您，真的很好！</a:t>
            </a:r>
          </a:p>
        </p:txBody>
      </p:sp>
      <p:pic>
        <p:nvPicPr>
          <p:cNvPr id="26628" name="圖片版面配置區 6" descr="DSC0307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13013" y="549275"/>
            <a:ext cx="4579937" cy="3433763"/>
          </a:xfrm>
        </p:spPr>
      </p:pic>
      <p:sp>
        <p:nvSpPr>
          <p:cNvPr id="26629" name="文字方塊 10"/>
          <p:cNvSpPr txBox="1">
            <a:spLocks noChangeArrowheads="1"/>
          </p:cNvSpPr>
          <p:nvPr/>
        </p:nvSpPr>
        <p:spPr bwMode="auto">
          <a:xfrm>
            <a:off x="7956550" y="6402388"/>
            <a:ext cx="1047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Calibri" pitchFamily="34" charset="0"/>
              </a:rPr>
              <a:t>ⓒ張淑琳</a:t>
            </a:r>
          </a:p>
        </p:txBody>
      </p:sp>
      <p:sp>
        <p:nvSpPr>
          <p:cNvPr id="26630" name="文字方塊 7"/>
          <p:cNvSpPr txBox="1">
            <a:spLocks noChangeArrowheads="1"/>
          </p:cNvSpPr>
          <p:nvPr/>
        </p:nvSpPr>
        <p:spPr bwMode="auto">
          <a:xfrm>
            <a:off x="6084888" y="3573463"/>
            <a:ext cx="1047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solidFill>
                  <a:schemeClr val="bg1"/>
                </a:solidFill>
                <a:latin typeface="Calibri" pitchFamily="34" charset="0"/>
              </a:rPr>
              <a:t>ⓒ張淑琳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50825" y="404813"/>
            <a:ext cx="55721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Calibri" pitchFamily="34" charset="0"/>
              </a:rPr>
              <a:t>是不是非要有挫折才能激起美麗的浪花？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是不是非要有人在後面督促你才會前進？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老師，謝謝您對我的付出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我都看見了，也能體會了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您說，跟我講道理時，很棒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因為我很容易就能理解，並且舉一反三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我也想跟您說，其實跟您說話的感覺，真的很棒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因為您總是在引導我新的方向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能在生命中遇見您這位亦師亦友的老師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真的很不可思議</a:t>
            </a:r>
            <a:r>
              <a:rPr kumimoji="0" lang="en-US" altLang="zh-TW" sz="2000">
                <a:latin typeface="Calibri" pitchFamily="34" charset="0"/>
              </a:rPr>
              <a:t>…</a:t>
            </a:r>
            <a:r>
              <a:rPr kumimoji="0" lang="zh-TW" altLang="en-US" sz="2000">
                <a:latin typeface="Calibri" pitchFamily="34" charset="0"/>
              </a:rPr>
              <a:t>也很慶幸有您在！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未來的每一天，不管有沒有陪在身邊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記住那曾經，就已足夠。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而我們，是朋友。</a:t>
            </a:r>
            <a:endParaRPr kumimoji="0" lang="en-US" altLang="zh-TW" sz="2000">
              <a:latin typeface="Calibri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92080" y="3759864"/>
            <a:ext cx="3207253" cy="2405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3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0" decel="100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zh-TW" altLang="en-US" smtClean="0"/>
              <a:t>                   朋友</a:t>
            </a: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23850" y="1700213"/>
            <a:ext cx="4287838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Calibri" pitchFamily="34" charset="0"/>
              </a:rPr>
              <a:t>「朋友的定義是什麼？」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我拿這句話去問過很多人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他們的回答不盡相同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但在我的心中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朋友的基本定義是</a:t>
            </a:r>
            <a:r>
              <a:rPr kumimoji="0" lang="en-US" altLang="zh-TW" sz="2000">
                <a:latin typeface="Calibri" pitchFamily="34" charset="0"/>
              </a:rPr>
              <a:t>:</a:t>
            </a: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「信任。 」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我信任她，她也願意相信我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所以，誰說師生不能是很好的朋友？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而我們，是朋友！</a:t>
            </a:r>
            <a:r>
              <a:rPr kumimoji="0" lang="en-US" altLang="zh-TW" sz="2000">
                <a:latin typeface="Calibri" pitchFamily="34" charset="0"/>
                <a:sym typeface="Wingdings" pitchFamily="2" charset="2"/>
              </a:rPr>
              <a:t>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</p:txBody>
      </p:sp>
      <p:pic>
        <p:nvPicPr>
          <p:cNvPr id="5" name="圖片 4" descr="PICT4497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416253">
            <a:off x="4802903" y="2568889"/>
            <a:ext cx="3816424" cy="286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1" name="文字方塊 6"/>
          <p:cNvSpPr txBox="1">
            <a:spLocks noChangeArrowheads="1"/>
          </p:cNvSpPr>
          <p:nvPr/>
        </p:nvSpPr>
        <p:spPr bwMode="auto">
          <a:xfrm>
            <a:off x="7988300" y="6381750"/>
            <a:ext cx="1047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Calibri" pitchFamily="34" charset="0"/>
              </a:rPr>
              <a:t>ⓒ張淑琳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18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zh-TW" altLang="en-US" smtClean="0"/>
              <a:t>觸動心靈</a:t>
            </a: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4572000" y="2060575"/>
            <a:ext cx="4545013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Calibri" pitchFamily="34" charset="0"/>
              </a:rPr>
              <a:t>在國小三四年級時，總會面對一次分班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當我正在找哪一位是我的導師時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我看見了她，怡蓉老師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外表看似冷酷嚴肅、難以親近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當下的我認為，這兩年不好過了！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後來，我卻漸漸的改變這種想法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原來，事實並非如此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「人不可貌相」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其實她並不似外表那樣冷淡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她是學生心目中的和煦陽光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溫暖的灑在學生的臉上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照耀著沉睡已久的心。</a:t>
            </a:r>
            <a:endParaRPr kumimoji="0" lang="en-US" altLang="zh-TW" sz="2000">
              <a:latin typeface="Calibri" pitchFamily="34" charset="0"/>
            </a:endParaRPr>
          </a:p>
        </p:txBody>
      </p:sp>
      <p:pic>
        <p:nvPicPr>
          <p:cNvPr id="6" name="圖片 5" descr="1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16113">
            <a:off x="1043608" y="2204864"/>
            <a:ext cx="2592288" cy="261533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圖片 6" descr="15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71075">
            <a:off x="1606475" y="4697676"/>
            <a:ext cx="2638425" cy="1524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366" name="文字方塊 7"/>
          <p:cNvSpPr txBox="1">
            <a:spLocks noChangeArrowheads="1"/>
          </p:cNvSpPr>
          <p:nvPr/>
        </p:nvSpPr>
        <p:spPr bwMode="auto">
          <a:xfrm>
            <a:off x="349250" y="5949950"/>
            <a:ext cx="1047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Calibri" pitchFamily="34" charset="0"/>
              </a:rPr>
              <a:t>ⓒ張淑琳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zh-TW" altLang="en-US" smtClean="0"/>
              <a:t>比賽過程</a:t>
            </a: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4316413" y="1773238"/>
            <a:ext cx="4802187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Calibri" pitchFamily="34" charset="0"/>
              </a:rPr>
              <a:t>當我去參加演講、朗讀比賽時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有她陪在我身邊，替我加油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讓我安心了不少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她曾經對我說過：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「妳很棒！」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我就帶著這句話一起前行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因為對我來說，她的鼓勵是我大大的動力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要是沒有她的存在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恐怕我不會成長、不會成熟懂事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在一次又一次的比賽之中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淚水灌溉了我逐漸成長的心靈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而也是她，牽著我的手，走向前。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6" name="圖片 5" descr="1048761907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21049132">
            <a:off x="971246" y="2409870"/>
            <a:ext cx="2877784" cy="3837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9" name="文字方塊 6"/>
          <p:cNvSpPr txBox="1">
            <a:spLocks noChangeArrowheads="1"/>
          </p:cNvSpPr>
          <p:nvPr/>
        </p:nvSpPr>
        <p:spPr bwMode="auto">
          <a:xfrm>
            <a:off x="160338" y="6283325"/>
            <a:ext cx="1047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Calibri" pitchFamily="34" charset="0"/>
              </a:rPr>
              <a:t>ⓒ張淑琳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zh-TW" altLang="en-US" smtClean="0"/>
              <a:t>瞬間永恆</a:t>
            </a: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39750" y="1773238"/>
            <a:ext cx="76231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Calibri" pitchFamily="34" charset="0"/>
              </a:rPr>
              <a:t>曾經有三、四次的演講比賽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我都會在午休時間前往特殊教室練習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而她常常來報到，盯著我、督促我，把我推向前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那時懦弱無知的我，認為「老師好嚴厲」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也漸漸的討厭起午休練習。因為這讓我覺得壓力好大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但後來，我逐漸明白了一件事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原來這並不是在傷害我，壓力有時候也會成為助力，而不是阻力！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在她銳利的眼神緊盯之下，我反而越來越勇敢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在國小生活中，也許就是她改變了我，讓我變得勇敢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有一次練習時，我卻忍不住眼淚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一哭就是整個練習時間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這時候，她來了</a:t>
            </a:r>
            <a:r>
              <a:rPr kumimoji="0" lang="en-US" altLang="zh-TW" sz="2000">
                <a:latin typeface="Calibri" pitchFamily="34" charset="0"/>
              </a:rPr>
              <a:t>……</a:t>
            </a:r>
          </a:p>
        </p:txBody>
      </p:sp>
      <p:sp>
        <p:nvSpPr>
          <p:cNvPr id="17412" name="文字方塊 5"/>
          <p:cNvSpPr txBox="1">
            <a:spLocks noChangeArrowheads="1"/>
          </p:cNvSpPr>
          <p:nvPr/>
        </p:nvSpPr>
        <p:spPr bwMode="auto">
          <a:xfrm>
            <a:off x="7812088" y="6111875"/>
            <a:ext cx="1047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Calibri" pitchFamily="34" charset="0"/>
              </a:rPr>
              <a:t>ⓒ張淑琳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zh-TW" altLang="en-US" smtClean="0"/>
              <a:t>學會</a:t>
            </a: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23850" y="1989138"/>
            <a:ext cx="86487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Calibri" pitchFamily="34" charset="0"/>
              </a:rPr>
              <a:t>那時候，我痛哭著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她卻拍拍我的肩膀，帶我到外面去散步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既不罵我也不責備我，反而什麼也不說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只是靜靜的站在我旁邊，</a:t>
            </a:r>
            <a:r>
              <a:rPr kumimoji="0" lang="zh-TW" altLang="en-US" sz="2000">
                <a:solidFill>
                  <a:srgbClr val="00B0F0"/>
                </a:solidFill>
                <a:latin typeface="Calibri" pitchFamily="34" charset="0"/>
              </a:rPr>
              <a:t>一起看雲</a:t>
            </a:r>
            <a:r>
              <a:rPr kumimoji="0" lang="zh-TW" altLang="en-US" sz="2000">
                <a:latin typeface="Calibri" pitchFamily="34" charset="0"/>
              </a:rPr>
              <a:t>。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這時候她指著前方，說：「看到了嗎？那是我們的新教室哦！」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似乎是轉移我的注意力，那時的我看到對面的新教室，很單純的開心了起來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然後她說了好多好多的道理，並告訴我，「我做得到！ 」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當時並不覺得，這是一個轉捩點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現在我懂了，這會是我勇敢的開始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而我想對您說，謝謝您的那句話</a:t>
            </a:r>
            <a:r>
              <a:rPr kumimoji="0" lang="en-US" altLang="zh-TW" sz="2000">
                <a:latin typeface="Calibri" pitchFamily="34" charset="0"/>
                <a:sym typeface="Wingdings" pitchFamily="2" charset="2"/>
              </a:rPr>
              <a:t>:)</a:t>
            </a:r>
          </a:p>
          <a:p>
            <a:endParaRPr kumimoji="0" lang="en-US" altLang="zh-TW" sz="2000">
              <a:latin typeface="Calibri" pitchFamily="34" charset="0"/>
              <a:sym typeface="Wingdings" pitchFamily="2" charset="2"/>
            </a:endParaRPr>
          </a:p>
          <a:p>
            <a:r>
              <a:rPr kumimoji="0" lang="zh-TW" altLang="en-US" sz="2000">
                <a:latin typeface="Calibri" pitchFamily="34" charset="0"/>
                <a:sym typeface="Wingdings" pitchFamily="2" charset="2"/>
              </a:rPr>
              <a:t>接著，我重拾信心，繼續前進。</a:t>
            </a:r>
            <a:endParaRPr kumimoji="0" lang="en-US" altLang="zh-TW" sz="2000">
              <a:latin typeface="Calibri" pitchFamily="34" charset="0"/>
            </a:endParaRPr>
          </a:p>
        </p:txBody>
      </p:sp>
      <p:pic>
        <p:nvPicPr>
          <p:cNvPr id="6" name="圖片 5" descr="1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653136"/>
            <a:ext cx="3419475" cy="159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7" name="文字方塊 6"/>
          <p:cNvSpPr txBox="1">
            <a:spLocks noChangeArrowheads="1"/>
          </p:cNvSpPr>
          <p:nvPr/>
        </p:nvSpPr>
        <p:spPr bwMode="auto">
          <a:xfrm>
            <a:off x="7924800" y="6073775"/>
            <a:ext cx="1047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Calibri" pitchFamily="34" charset="0"/>
              </a:rPr>
              <a:t>ⓒ張淑琳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6" descr="12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661025"/>
            <a:ext cx="22574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539750" y="1773238"/>
            <a:ext cx="78787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Calibri" pitchFamily="34" charset="0"/>
              </a:rPr>
              <a:t>我覺得，每項比賽都有它的意義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而那些意義，必須靠你自己去體會，才會是屬於你自己的感受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但是那些過程，遠比結果來得更重要的。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經過那次事情後，我的信心提高了不少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後來有一次練習時，我的指導老師叫我們直接在學務處大聲說相聲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那時，我和我的夥伴都愣了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「這怎麼可能？我不敢」那是我心裡的第一句話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但是有好多老師鼓勵我們，「試試看啊，不要緊的」</a:t>
            </a:r>
            <a:endParaRPr kumimoji="0" lang="en-US" altLang="zh-TW" sz="2000">
              <a:latin typeface="Calibri" pitchFamily="34" charset="0"/>
            </a:endParaRPr>
          </a:p>
          <a:p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我那時心中只出現怡蓉老師的面容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我想著她對我說「我做得到！」時的表情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自然而然的，我就什麼也不怕了</a:t>
            </a:r>
            <a:r>
              <a:rPr kumimoji="0" lang="en-US" altLang="zh-TW" sz="2000">
                <a:latin typeface="Calibri" pitchFamily="34" charset="0"/>
              </a:rPr>
              <a:t>…</a:t>
            </a:r>
          </a:p>
          <a:p>
            <a:r>
              <a:rPr kumimoji="0" lang="zh-TW" altLang="en-US" sz="2000">
                <a:latin typeface="Calibri" pitchFamily="34" charset="0"/>
              </a:rPr>
              <a:t>我想，我的膽量變大了。</a:t>
            </a:r>
            <a:endParaRPr kumimoji="0" lang="en-US" altLang="zh-TW" sz="2000">
              <a:latin typeface="Calibri" pitchFamily="34" charset="0"/>
            </a:endParaRPr>
          </a:p>
        </p:txBody>
      </p:sp>
      <p:pic>
        <p:nvPicPr>
          <p:cNvPr id="6" name="圖片 5" descr="1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36186">
            <a:off x="6880608" y="4169986"/>
            <a:ext cx="1704975" cy="19716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9461" name="文字方塊 7"/>
          <p:cNvSpPr txBox="1">
            <a:spLocks noChangeArrowheads="1"/>
          </p:cNvSpPr>
          <p:nvPr/>
        </p:nvSpPr>
        <p:spPr bwMode="auto">
          <a:xfrm>
            <a:off x="7894638" y="6208713"/>
            <a:ext cx="1047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600">
                <a:latin typeface="Calibri" pitchFamily="34" charset="0"/>
              </a:rPr>
              <a:t>ⓒ張淑琳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2060"/>
                </a:solidFill>
                <a:latin typeface="+mj-ea"/>
              </a:rPr>
              <a:t>我們的</a:t>
            </a:r>
            <a:r>
              <a:rPr lang="en-US" altLang="zh-TW" dirty="0">
                <a:solidFill>
                  <a:srgbClr val="002060"/>
                </a:solidFill>
                <a:latin typeface="+mj-ea"/>
              </a:rPr>
              <a:t>606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59632" y="1654936"/>
            <a:ext cx="6706840" cy="447122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大隊接力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850" y="1773238"/>
            <a:ext cx="5146675" cy="46783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+mn-ea"/>
              </a:rPr>
              <a:t>每次大隊接力時，</a:t>
            </a:r>
            <a:endParaRPr kumimoji="0" lang="en-US" altLang="zh-TW" sz="20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+mn-ea"/>
              </a:rPr>
              <a:t>我們</a:t>
            </a:r>
            <a:r>
              <a:rPr kumimoji="0" lang="en-US" altLang="zh-TW" sz="2000" dirty="0">
                <a:latin typeface="+mn-lt"/>
                <a:ea typeface="+mn-ea"/>
              </a:rPr>
              <a:t>606</a:t>
            </a:r>
            <a:r>
              <a:rPr kumimoji="0" lang="zh-TW" altLang="en-US" sz="2000" dirty="0">
                <a:latin typeface="+mn-lt"/>
                <a:ea typeface="+mn-ea"/>
              </a:rPr>
              <a:t>都會卯起全部的力量練習，</a:t>
            </a:r>
            <a:endParaRPr kumimoji="0" lang="en-US" altLang="zh-TW" sz="20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+mn-ea"/>
              </a:rPr>
              <a:t>反覆練習、不斷修正，</a:t>
            </a:r>
            <a:endParaRPr kumimoji="0" lang="en-US" altLang="zh-TW" sz="20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+mn-ea"/>
              </a:rPr>
              <a:t>相信自己能做到最好。</a:t>
            </a:r>
            <a:endParaRPr kumimoji="0" lang="en-US" altLang="zh-TW" sz="20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FF0000"/>
                </a:solidFill>
                <a:latin typeface="+mj-ea"/>
                <a:ea typeface="+mj-ea"/>
              </a:rPr>
              <a:t>「沒有一件事是一次就</a:t>
            </a:r>
            <a:r>
              <a:rPr kumimoji="0" lang="en-US" altLang="zh-TW" sz="2000" dirty="0">
                <a:solidFill>
                  <a:srgbClr val="FF0000"/>
                </a:solidFill>
                <a:latin typeface="+mj-ea"/>
                <a:ea typeface="+mj-ea"/>
              </a:rPr>
              <a:t>OK</a:t>
            </a:r>
            <a:r>
              <a:rPr kumimoji="0" lang="zh-TW" altLang="en-US" sz="2000" dirty="0">
                <a:solidFill>
                  <a:srgbClr val="FF0000"/>
                </a:solidFill>
                <a:latin typeface="+mj-ea"/>
                <a:ea typeface="+mj-ea"/>
              </a:rPr>
              <a:t>的。」－怡蓉老師</a:t>
            </a:r>
            <a:endParaRPr kumimoji="0" lang="en-US" altLang="zh-TW" sz="2000" dirty="0">
              <a:solidFill>
                <a:srgbClr val="FF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+mn-ea"/>
              </a:rPr>
              <a:t>努力付出，雖然不一定有收穫，</a:t>
            </a:r>
            <a:endParaRPr kumimoji="0" lang="en-US" altLang="zh-TW" sz="20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+mn-ea"/>
              </a:rPr>
              <a:t>但我們的曾經，沒有人可以取代。</a:t>
            </a:r>
            <a:endParaRPr kumimoji="0" lang="en-US" altLang="zh-TW" sz="20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+mn-ea"/>
              </a:rPr>
              <a:t>之後的大隊接力，我們幾乎都是第一名</a:t>
            </a:r>
            <a:endParaRPr kumimoji="0" lang="en-US" altLang="zh-TW" sz="20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+mn-ea"/>
              </a:rPr>
              <a:t>這是一種很重要的肯定，</a:t>
            </a:r>
            <a:endParaRPr kumimoji="0" lang="en-US" altLang="zh-TW" sz="20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+mn-ea"/>
              </a:rPr>
              <a:t>並不是只是為了誰，</a:t>
            </a:r>
            <a:endParaRPr kumimoji="0" lang="en-US" altLang="zh-TW" sz="20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+mn-ea"/>
              </a:rPr>
              <a:t>而當初的我們，一定有為了</a:t>
            </a:r>
            <a:r>
              <a:rPr kumimoji="0" lang="en-US" altLang="zh-TW" sz="2000" dirty="0">
                <a:latin typeface="+mn-lt"/>
                <a:ea typeface="+mn-ea"/>
              </a:rPr>
              <a:t>606</a:t>
            </a:r>
            <a:r>
              <a:rPr kumimoji="0" lang="zh-TW" altLang="en-US" sz="2000" dirty="0">
                <a:latin typeface="+mn-lt"/>
                <a:ea typeface="+mn-ea"/>
              </a:rPr>
              <a:t>這個大家庭。</a:t>
            </a:r>
            <a:endParaRPr kumimoji="0" lang="en-US" altLang="zh-TW" sz="20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latin typeface="+mn-lt"/>
              <a:ea typeface="+mn-ea"/>
            </a:endParaRPr>
          </a:p>
        </p:txBody>
      </p:sp>
      <p:pic>
        <p:nvPicPr>
          <p:cNvPr id="7" name="圖片 6" descr="PICT4221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 rot="397171">
            <a:off x="5576289" y="2950375"/>
            <a:ext cx="3073144" cy="2304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1898</Words>
  <Application>Microsoft Office PowerPoint</Application>
  <PresentationFormat>如螢幕大小 (4:3)</PresentationFormat>
  <Paragraphs>195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Arial</vt:lpstr>
      <vt:lpstr>新細明體</vt:lpstr>
      <vt:lpstr>Calibri</vt:lpstr>
      <vt:lpstr>微軟正黑體</vt:lpstr>
      <vt:lpstr>標楷體</vt:lpstr>
      <vt:lpstr>Wingdings</vt:lpstr>
      <vt:lpstr>Office 佈景主題</vt:lpstr>
      <vt:lpstr>亦師亦友</vt:lpstr>
      <vt:lpstr>                   朋友</vt:lpstr>
      <vt:lpstr>觸動心靈</vt:lpstr>
      <vt:lpstr>比賽過程</vt:lpstr>
      <vt:lpstr>瞬間永恆</vt:lpstr>
      <vt:lpstr>學會</vt:lpstr>
      <vt:lpstr>投影片 7</vt:lpstr>
      <vt:lpstr>我們的606</vt:lpstr>
      <vt:lpstr>大隊接力</vt:lpstr>
      <vt:lpstr>投影片 10</vt:lpstr>
      <vt:lpstr>但，離開？</vt:lpstr>
      <vt:lpstr>看雲去！</vt:lpstr>
      <vt:lpstr>2008-04-10 </vt:lpstr>
      <vt:lpstr>Remember</vt:lpstr>
      <vt:lpstr>投影片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我的朋友是老師</dc:title>
  <dc:creator>Winiori</dc:creator>
  <cp:lastModifiedBy>student</cp:lastModifiedBy>
  <cp:revision>77</cp:revision>
  <dcterms:created xsi:type="dcterms:W3CDTF">2011-05-24T11:47:29Z</dcterms:created>
  <dcterms:modified xsi:type="dcterms:W3CDTF">2011-06-10T01:25:08Z</dcterms:modified>
</cp:coreProperties>
</file>