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87" r:id="rId4"/>
    <p:sldId id="282" r:id="rId5"/>
    <p:sldId id="288" r:id="rId6"/>
    <p:sldId id="289" r:id="rId7"/>
    <p:sldId id="269" r:id="rId8"/>
    <p:sldId id="270" r:id="rId9"/>
    <p:sldId id="291" r:id="rId10"/>
    <p:sldId id="292" r:id="rId11"/>
    <p:sldId id="306" r:id="rId12"/>
    <p:sldId id="308" r:id="rId13"/>
    <p:sldId id="307" r:id="rId14"/>
    <p:sldId id="290" r:id="rId15"/>
    <p:sldId id="271" r:id="rId16"/>
    <p:sldId id="280" r:id="rId17"/>
    <p:sldId id="272" r:id="rId18"/>
    <p:sldId id="279" r:id="rId19"/>
    <p:sldId id="281" r:id="rId20"/>
    <p:sldId id="293" r:id="rId21"/>
    <p:sldId id="275" r:id="rId22"/>
    <p:sldId id="276" r:id="rId23"/>
    <p:sldId id="277" r:id="rId24"/>
    <p:sldId id="278" r:id="rId25"/>
    <p:sldId id="285" r:id="rId26"/>
    <p:sldId id="286" r:id="rId27"/>
    <p:sldId id="296" r:id="rId28"/>
    <p:sldId id="312" r:id="rId29"/>
    <p:sldId id="295" r:id="rId30"/>
    <p:sldId id="294" r:id="rId31"/>
    <p:sldId id="297" r:id="rId32"/>
    <p:sldId id="313" r:id="rId33"/>
    <p:sldId id="298" r:id="rId34"/>
    <p:sldId id="305" r:id="rId35"/>
    <p:sldId id="299" r:id="rId36"/>
    <p:sldId id="302" r:id="rId37"/>
    <p:sldId id="304" r:id="rId38"/>
    <p:sldId id="301" r:id="rId39"/>
    <p:sldId id="314" r:id="rId40"/>
    <p:sldId id="309" r:id="rId41"/>
    <p:sldId id="311" r:id="rId42"/>
    <p:sldId id="315" r:id="rId43"/>
    <p:sldId id="310" r:id="rId44"/>
    <p:sldId id="283" r:id="rId45"/>
    <p:sldId id="284" r:id="rId46"/>
    <p:sldId id="267" r:id="rId4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14" autoAdjust="0"/>
    <p:restoredTop sz="94660"/>
  </p:normalViewPr>
  <p:slideViewPr>
    <p:cSldViewPr>
      <p:cViewPr varScale="1">
        <p:scale>
          <a:sx n="93" d="100"/>
          <a:sy n="93" d="100"/>
        </p:scale>
        <p:origin x="-108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2011/6/10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2011/6/10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2011/6/10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2011/6/10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2011/6/10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2011/6/10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2011/6/10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2011/6/10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2011/6/10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2011/6/10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2011/6/10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pPr/>
              <a:t>2011/6/10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gif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gif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gif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gif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gif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gif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gif"/><Relationship Id="rId4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gif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gif"/><Relationship Id="rId4" Type="http://schemas.openxmlformats.org/officeDocument/2006/relationships/image" Target="../media/image10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gif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499991" y="1340768"/>
            <a:ext cx="43973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苓雅區</a:t>
            </a:r>
            <a:r>
              <a:rPr lang="en-US" altLang="zh-TW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-</a:t>
            </a:r>
          </a:p>
          <a:p>
            <a:r>
              <a:rPr lang="zh-TW" altLang="en-US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我</a:t>
            </a:r>
            <a:r>
              <a:rPr lang="zh-TW" altLang="en-US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的私房景</a:t>
            </a:r>
            <a:r>
              <a:rPr lang="zh-TW" altLang="en-US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點</a:t>
            </a:r>
            <a:r>
              <a:rPr lang="zh-TW" altLang="en-US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大公開</a:t>
            </a:r>
            <a:endParaRPr lang="zh-TW" altLang="en-US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928520" y="2492896"/>
            <a:ext cx="172354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製作團隊：</a:t>
            </a:r>
            <a:endParaRPr lang="en-US" altLang="zh-TW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林道明</a:t>
            </a:r>
            <a:endParaRPr lang="en-US" altLang="zh-TW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周明亮</a:t>
            </a:r>
            <a:endParaRPr lang="en-US" altLang="zh-TW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郭秉樺</a:t>
            </a:r>
            <a:endParaRPr lang="en-US" altLang="zh-TW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劉軍</a:t>
            </a:r>
            <a:endParaRPr lang="en-US" altLang="zh-TW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李宜欣</a:t>
            </a:r>
            <a:endParaRPr lang="en-US" altLang="zh-TW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DSC_02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164210">
            <a:off x="419625" y="2655891"/>
            <a:ext cx="5548538" cy="3711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 descr="DSC_02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57060">
            <a:off x="5494744" y="4356323"/>
            <a:ext cx="3272465" cy="2189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文字方塊 6"/>
          <p:cNvSpPr txBox="1"/>
          <p:nvPr/>
        </p:nvSpPr>
        <p:spPr>
          <a:xfrm>
            <a:off x="323528" y="1412776"/>
            <a:ext cx="8496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文化中心到處都是綠地，我常和爸爸媽媽帶著球和飛盤到這裡，找一片還沒有人占領的草地，就可以玩一個下午囉！不但可以運動，空氣也比較好，眼睛看看綠色的植物，舒服多了。</a:t>
            </a:r>
            <a:endParaRPr lang="zh-TW" altLang="en-US" dirty="0"/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zh-TW" altLang="en-US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中正文化中心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971600" y="3501008"/>
            <a:ext cx="7109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zh-TW" alt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快樂的苓雅區大學之旅吧！</a:t>
            </a:r>
            <a:endParaRPr lang="zh-TW" alt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411760" y="1772816"/>
            <a:ext cx="4248472" cy="923330"/>
          </a:xfrm>
          <a:prstGeom prst="rect">
            <a:avLst/>
          </a:prstGeom>
        </p:spPr>
        <p:txBody>
          <a:bodyPr wrap="square">
            <a:prstTxWarp prst="textCanDown">
              <a:avLst/>
            </a:prstTxWarp>
            <a:spAutoFit/>
          </a:bodyPr>
          <a:lstStyle/>
          <a:p>
            <a:pPr algn="ctr"/>
            <a:r>
              <a:rPr lang="zh-TW" alt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和我們來場</a:t>
            </a:r>
            <a:endParaRPr lang="en-US" altLang="zh-TW" sz="54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_01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276872"/>
            <a:ext cx="6458645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 descr="DSC_01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4149080"/>
            <a:ext cx="3121152" cy="2087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467544" y="260648"/>
            <a:ext cx="8229600" cy="864096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zh-TW" altLang="en-US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國立高雄師範大學</a:t>
            </a:r>
          </a:p>
        </p:txBody>
      </p:sp>
      <p:pic>
        <p:nvPicPr>
          <p:cNvPr id="6" name="圖片 5" descr="a4.gif"/>
          <p:cNvPicPr>
            <a:picLocks noChangeAspect="1"/>
          </p:cNvPicPr>
          <p:nvPr/>
        </p:nvPicPr>
        <p:blipFill>
          <a:blip r:embed="rId4" cstate="print"/>
          <a:srcRect l="17037" r="28066" b="12524"/>
          <a:stretch>
            <a:fillRect/>
          </a:stretch>
        </p:blipFill>
        <p:spPr>
          <a:xfrm>
            <a:off x="251520" y="4273826"/>
            <a:ext cx="1944216" cy="2323526"/>
          </a:xfrm>
          <a:prstGeom prst="rect">
            <a:avLst/>
          </a:prstGeom>
        </p:spPr>
      </p:pic>
      <p:sp>
        <p:nvSpPr>
          <p:cNvPr id="7" name="雲朵形圖說文字 6"/>
          <p:cNvSpPr/>
          <p:nvPr/>
        </p:nvSpPr>
        <p:spPr>
          <a:xfrm>
            <a:off x="179512" y="3068960"/>
            <a:ext cx="1872208" cy="1080120"/>
          </a:xfrm>
          <a:prstGeom prst="cloudCallout">
            <a:avLst>
              <a:gd name="adj1" fmla="val 662"/>
              <a:gd name="adj2" fmla="val 81901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/>
              <a:t>我以後也要讀這裡！</a:t>
            </a:r>
            <a:endParaRPr lang="zh-TW" altLang="en-US" sz="16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395536" y="980728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高雄師範大學位於和平路上，旁邊就是文化中心，形成一片極具文藝氣息的重地，臺灣省政府為配合實施九年國民教育，培養中等學 校之健全師資，於民國五十六年八月，設立省立高雄師範學院，派金延生先生為首任院長。民國七十八年八月一日，本校改名為國立高雄師範大學，首任校長由 原院長張壽山博士續任。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DSC_01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2276872"/>
            <a:ext cx="1829423" cy="1223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 descr="DSC_01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3717032"/>
            <a:ext cx="4412881" cy="2951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 descr="DSC_01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717032"/>
            <a:ext cx="4305237" cy="2879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467544" y="260648"/>
            <a:ext cx="8229600" cy="864096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zh-TW" altLang="en-US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國立高雄師範大學</a:t>
            </a:r>
          </a:p>
        </p:txBody>
      </p:sp>
      <p:pic>
        <p:nvPicPr>
          <p:cNvPr id="9" name="圖片 8" descr="DSC_03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1484784"/>
            <a:ext cx="3121152" cy="2087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文字方塊 9"/>
          <p:cNvSpPr txBox="1"/>
          <p:nvPr/>
        </p:nvSpPr>
        <p:spPr>
          <a:xfrm>
            <a:off x="179512" y="1541691"/>
            <a:ext cx="36724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爸媽常常到這裡來打羽球，有時候也會和朋友區喝杯咖啡，閒聊話家常；我比較喜歡到高師大附中的球場去打籃球，有時候，運動完，爸媽會帶我們到附近的餐廳吃飯，在高師大附近，有許多有趣的小餐廳，都很有氣氛喔！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971600" y="3501008"/>
            <a:ext cx="7109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zh-TW" alt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快樂的苓雅區海洋之旅吧！</a:t>
            </a:r>
            <a:endParaRPr lang="zh-TW" alt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411760" y="1772816"/>
            <a:ext cx="4248472" cy="923330"/>
          </a:xfrm>
          <a:prstGeom prst="rect">
            <a:avLst/>
          </a:prstGeom>
        </p:spPr>
        <p:txBody>
          <a:bodyPr wrap="square">
            <a:prstTxWarp prst="textCanDown">
              <a:avLst/>
            </a:prstTxWarp>
            <a:spAutoFit/>
          </a:bodyPr>
          <a:lstStyle/>
          <a:p>
            <a:pPr algn="ctr"/>
            <a:r>
              <a:rPr lang="zh-TW" alt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和我們來場</a:t>
            </a:r>
            <a:endParaRPr lang="en-US" altLang="zh-TW" sz="54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DSC_03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20036">
            <a:off x="5926114" y="4372180"/>
            <a:ext cx="3121152" cy="2087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圖片 4" descr="DSC_0306.JPG"/>
          <p:cNvPicPr>
            <a:picLocks noChangeAspect="1"/>
          </p:cNvPicPr>
          <p:nvPr/>
        </p:nvPicPr>
        <p:blipFill>
          <a:blip r:embed="rId3" cstate="print"/>
          <a:srcRect l="16854"/>
          <a:stretch>
            <a:fillRect/>
          </a:stretch>
        </p:blipFill>
        <p:spPr>
          <a:xfrm>
            <a:off x="179512" y="2420888"/>
            <a:ext cx="6192688" cy="40710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文字方塊 5"/>
          <p:cNvSpPr txBox="1"/>
          <p:nvPr/>
        </p:nvSpPr>
        <p:spPr>
          <a:xfrm>
            <a:off x="179512" y="908720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n-ea"/>
              </a:rPr>
              <a:t>苓雅區的西邊是靠海的，有一個非常有名的碼頭，就叫做新光碼頭！有一部很有名的偶像劇「痞子英雄」曾經在這裡取景拍攝喔，所以這個碼頭的名氣勝過了漁人碼頭喔！如果您要來新光碼頭，只要走新光路，然後看到這一個由貨櫃做成的裝置藝術，恭喜你，你到囉！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1043608" y="116632"/>
            <a:ext cx="69127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新光</a:t>
            </a:r>
            <a:r>
              <a:rPr lang="zh-TW" alt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碼頭（海洋之星）</a:t>
            </a:r>
            <a:endParaRPr lang="en-US" altLang="zh-TW" sz="54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圖片 8" descr="a5.gif"/>
          <p:cNvPicPr>
            <a:picLocks noChangeAspect="1"/>
          </p:cNvPicPr>
          <p:nvPr/>
        </p:nvPicPr>
        <p:blipFill>
          <a:blip r:embed="rId4" cstate="print"/>
          <a:srcRect l="22932" t="15713" r="29930"/>
          <a:stretch>
            <a:fillRect/>
          </a:stretch>
        </p:blipFill>
        <p:spPr>
          <a:xfrm>
            <a:off x="4860032" y="4149080"/>
            <a:ext cx="2019964" cy="2708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DSC_0339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4716015" y="1196752"/>
            <a:ext cx="4305763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 descr="DSC_03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96751"/>
            <a:ext cx="4320480" cy="2890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矩形 8"/>
          <p:cNvSpPr/>
          <p:nvPr/>
        </p:nvSpPr>
        <p:spPr>
          <a:xfrm>
            <a:off x="3347864" y="4221088"/>
            <a:ext cx="55081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+mn-ea"/>
              </a:rPr>
              <a:t>高聳的船桅、看起來很像帆架的桿子，讓新光碼頭的主要建築物看起來很像一艘船，正準備向一望無際的大海出發。這裡很適合小朋友玩水或是玩耍，也很適合大人散散步，看看海，放鬆一下。</a:t>
            </a:r>
            <a:endParaRPr lang="en-US" altLang="zh-TW" dirty="0" smtClean="0">
              <a:latin typeface="+mn-ea"/>
            </a:endParaRPr>
          </a:p>
          <a:p>
            <a:r>
              <a:rPr lang="zh-TW" altLang="en-US" dirty="0" smtClean="0"/>
              <a:t>新光碼頭也有人稱它為海洋之星，原本是高雄港第</a:t>
            </a:r>
            <a:r>
              <a:rPr lang="en-US" altLang="zh-TW" dirty="0" smtClean="0"/>
              <a:t>22</a:t>
            </a:r>
            <a:r>
              <a:rPr lang="zh-TW" altLang="en-US" dirty="0" smtClean="0"/>
              <a:t>號碼頭，分成海岸公園及新光園道兩個部分，還有一個挺乾淨的戲水池。每年，這裡都會舉辦晚會、燈會和藝術節活動喔。</a:t>
            </a:r>
            <a:endParaRPr lang="zh-TW" altLang="en-US" b="1" dirty="0"/>
          </a:p>
        </p:txBody>
      </p:sp>
      <p:sp>
        <p:nvSpPr>
          <p:cNvPr id="10" name="矩形 9"/>
          <p:cNvSpPr/>
          <p:nvPr/>
        </p:nvSpPr>
        <p:spPr>
          <a:xfrm>
            <a:off x="1043608" y="116632"/>
            <a:ext cx="69127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新光</a:t>
            </a:r>
            <a:r>
              <a:rPr lang="zh-TW" alt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碼頭（海洋之星）</a:t>
            </a:r>
            <a:endParaRPr lang="en-US" altLang="zh-TW" sz="54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內容版面配置區 4" descr="DSC_0347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 rot="20812320">
            <a:off x="415155" y="4277758"/>
            <a:ext cx="2601496" cy="1740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43608" y="44624"/>
            <a:ext cx="69127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新光</a:t>
            </a:r>
            <a:r>
              <a:rPr lang="zh-TW" alt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碼頭（海洋之星）</a:t>
            </a:r>
            <a:endParaRPr lang="en-US" altLang="zh-TW" sz="54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圖片 5" descr="DSC_03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3176831"/>
            <a:ext cx="5328592" cy="3564537"/>
          </a:xfrm>
          <a:prstGeom prst="rect">
            <a:avLst/>
          </a:prstGeom>
        </p:spPr>
      </p:pic>
      <p:pic>
        <p:nvPicPr>
          <p:cNvPr id="5" name="內容版面配置區 4" descr="DSC_031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80112" y="4525573"/>
            <a:ext cx="3312368" cy="2215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文字方塊 7"/>
          <p:cNvSpPr txBox="1"/>
          <p:nvPr/>
        </p:nvSpPr>
        <p:spPr>
          <a:xfrm>
            <a:off x="467544" y="1268760"/>
            <a:ext cx="8424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每次到新光碼頭，總是會看到許多爸爸媽媽 帶小孩到這裡來玩水，這裡的水很乾淨，所以我也都會下水清涼一下，每次當爸爸拖著我在水上滑來滑去時，我都覺得好辛福喔！</a:t>
            </a:r>
            <a:endParaRPr lang="en-US" altLang="zh-TW" dirty="0" smtClean="0"/>
          </a:p>
          <a:p>
            <a:r>
              <a:rPr lang="zh-TW" altLang="en-US" dirty="0" smtClean="0"/>
              <a:t>這裡的風景也很棒，因為比較空曠，所以可以看到很遠的地方，因為視野可以看得很遠，所以眼睛很舒服，你看，藍天是不是也變得比較漂亮囉！</a:t>
            </a:r>
            <a:endParaRPr lang="en-US" altLang="zh-TW" dirty="0" smtClean="0"/>
          </a:p>
        </p:txBody>
      </p:sp>
      <p:pic>
        <p:nvPicPr>
          <p:cNvPr id="7" name="圖片 6" descr="a7.gif"/>
          <p:cNvPicPr>
            <a:picLocks noChangeAspect="1"/>
          </p:cNvPicPr>
          <p:nvPr/>
        </p:nvPicPr>
        <p:blipFill>
          <a:blip r:embed="rId4" cstate="print"/>
          <a:srcRect r="15394" b="13265"/>
          <a:stretch>
            <a:fillRect/>
          </a:stretch>
        </p:blipFill>
        <p:spPr>
          <a:xfrm>
            <a:off x="7812360" y="4221088"/>
            <a:ext cx="1331640" cy="2636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DSC_032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120013" y="4293096"/>
            <a:ext cx="3659899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1043608" y="404664"/>
            <a:ext cx="69127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新光</a:t>
            </a:r>
            <a:r>
              <a:rPr lang="zh-TW" alt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碼頭（海洋之星）</a:t>
            </a:r>
            <a:endParaRPr lang="en-US" altLang="zh-TW" sz="54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內容版面配置區 8" descr="DSC_0353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3851920" y="3321340"/>
            <a:ext cx="5112568" cy="3420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 descr="DSC_0351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216024" y="1988840"/>
            <a:ext cx="3059832" cy="2046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文字方塊 10"/>
          <p:cNvSpPr txBox="1"/>
          <p:nvPr/>
        </p:nvSpPr>
        <p:spPr>
          <a:xfrm>
            <a:off x="3923928" y="1340768"/>
            <a:ext cx="4968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碼頭是不准進去的喔！可是在新光碼頭可以看到貨運船在作業，這是別的地方看不到的喔！我喜歡在這裡看工人忙來忙去、貨櫃下船裝上車，真有趣。</a:t>
            </a:r>
            <a:endParaRPr lang="en-US" altLang="zh-TW" dirty="0" smtClean="0"/>
          </a:p>
          <a:p>
            <a:r>
              <a:rPr lang="zh-TW" altLang="en-US" dirty="0" smtClean="0"/>
              <a:t>這裡常常停放許多的大船，有新的、有舊的，海風帶來淡淡的大海的味道，嗯</a:t>
            </a:r>
            <a:r>
              <a:rPr lang="en-US" altLang="zh-TW" dirty="0" smtClean="0"/>
              <a:t>~</a:t>
            </a:r>
            <a:r>
              <a:rPr lang="zh-TW" altLang="en-US" dirty="0" smtClean="0"/>
              <a:t>，我喜歡！</a:t>
            </a:r>
            <a:endParaRPr lang="zh-TW" altLang="en-US" dirty="0"/>
          </a:p>
        </p:txBody>
      </p:sp>
      <p:pic>
        <p:nvPicPr>
          <p:cNvPr id="8" name="圖片 7" descr="a12.gif"/>
          <p:cNvPicPr>
            <a:picLocks noChangeAspect="1"/>
          </p:cNvPicPr>
          <p:nvPr/>
        </p:nvPicPr>
        <p:blipFill>
          <a:blip r:embed="rId5" cstate="print"/>
          <a:srcRect b="16433"/>
          <a:stretch>
            <a:fillRect/>
          </a:stretch>
        </p:blipFill>
        <p:spPr>
          <a:xfrm flipH="1">
            <a:off x="7596336" y="4941168"/>
            <a:ext cx="1301931" cy="1772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DSC_03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4293096"/>
            <a:ext cx="3672408" cy="2456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 10" descr="DSC_03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3356992"/>
            <a:ext cx="5059272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矩形 6"/>
          <p:cNvSpPr/>
          <p:nvPr/>
        </p:nvSpPr>
        <p:spPr>
          <a:xfrm>
            <a:off x="1043608" y="404664"/>
            <a:ext cx="69127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新光</a:t>
            </a:r>
            <a:r>
              <a:rPr lang="zh-TW" alt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碼頭（海洋之星）</a:t>
            </a:r>
            <a:endParaRPr lang="en-US" altLang="zh-TW" sz="54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" name="圖片 11" descr="DSC_03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4241" y="1772816"/>
            <a:ext cx="3552255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文字方塊 13"/>
          <p:cNvSpPr txBox="1"/>
          <p:nvPr/>
        </p:nvSpPr>
        <p:spPr>
          <a:xfrm>
            <a:off x="323528" y="1484784"/>
            <a:ext cx="4896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舊的臨港線鐵道，原本穿越新光碼頭，記得我以前還曾經搭過嘟嘟列車呢！現在的鐵道，已經改建成為自行車道，如果您有騎自行車運動的習慣，相信已經來過這裡囉！騎經此處時，也要留意新光碼頭的特色之一，有就是三座風車，正不斷在旋轉著呢！</a:t>
            </a:r>
            <a:endParaRPr lang="zh-TW" altLang="en-US" dirty="0"/>
          </a:p>
        </p:txBody>
      </p:sp>
      <p:pic>
        <p:nvPicPr>
          <p:cNvPr id="8" name="圖片 7" descr="a6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25239" y="4797152"/>
            <a:ext cx="682465" cy="1844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a14.gif"/>
          <p:cNvPicPr>
            <a:picLocks noChangeAspect="1"/>
          </p:cNvPicPr>
          <p:nvPr/>
        </p:nvPicPr>
        <p:blipFill>
          <a:blip r:embed="rId3" cstate="print"/>
          <a:srcRect b="7341"/>
          <a:stretch>
            <a:fillRect/>
          </a:stretch>
        </p:blipFill>
        <p:spPr>
          <a:xfrm>
            <a:off x="0" y="3212976"/>
            <a:ext cx="2390775" cy="3645024"/>
          </a:xfrm>
          <a:prstGeom prst="rect">
            <a:avLst/>
          </a:prstGeom>
        </p:spPr>
      </p:pic>
      <p:sp>
        <p:nvSpPr>
          <p:cNvPr id="9" name="圓角矩形圖說文字 8"/>
          <p:cNvSpPr/>
          <p:nvPr/>
        </p:nvSpPr>
        <p:spPr>
          <a:xfrm>
            <a:off x="1115616" y="404664"/>
            <a:ext cx="6480720" cy="2808312"/>
          </a:xfrm>
          <a:prstGeom prst="wedgeRoundRectCallout">
            <a:avLst>
              <a:gd name="adj1" fmla="val -44937"/>
              <a:gd name="adj2" fmla="val 8385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187624" y="908720"/>
            <a:ext cx="641714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你</a:t>
            </a:r>
            <a:r>
              <a:rPr lang="zh-TW" alt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知道高雄市苓雅區</a:t>
            </a:r>
            <a:endParaRPr lang="en-US" altLang="zh-TW" sz="5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有哪兒好玩嗎？</a:t>
            </a:r>
            <a:endParaRPr lang="zh-TW" alt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圖片 9" descr="a1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1" y="3284984"/>
            <a:ext cx="5734475" cy="3296904"/>
          </a:xfrm>
          <a:prstGeom prst="rect">
            <a:avLst/>
          </a:prstGeom>
        </p:spPr>
      </p:pic>
      <p:pic>
        <p:nvPicPr>
          <p:cNvPr id="11" name="圖片 10" descr="a16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2636912"/>
            <a:ext cx="6552728" cy="4914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971600" y="3501008"/>
            <a:ext cx="7109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zh-TW" alt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快樂的苓雅區森林之旅吧！</a:t>
            </a:r>
            <a:endParaRPr lang="zh-TW" alt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411760" y="1772816"/>
            <a:ext cx="4248472" cy="923330"/>
          </a:xfrm>
          <a:prstGeom prst="rect">
            <a:avLst/>
          </a:prstGeom>
        </p:spPr>
        <p:txBody>
          <a:bodyPr wrap="square">
            <a:prstTxWarp prst="textCanDown">
              <a:avLst/>
            </a:prstTxWarp>
            <a:spAutoFit/>
          </a:bodyPr>
          <a:lstStyle/>
          <a:p>
            <a:pPr algn="ctr"/>
            <a:r>
              <a:rPr lang="zh-TW" alt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和我們來場</a:t>
            </a:r>
            <a:endParaRPr lang="en-US" altLang="zh-TW" sz="54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040560" cy="720080"/>
          </a:xfrm>
        </p:spPr>
        <p:txBody>
          <a:bodyPr>
            <a:noAutofit/>
          </a:bodyPr>
          <a:lstStyle/>
          <a:p>
            <a:r>
              <a:rPr lang="zh-TW" altLang="zh-TW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生日主題公園</a:t>
            </a:r>
            <a:endParaRPr lang="zh-TW" alt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圖片 4" descr="DSC_02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140968"/>
            <a:ext cx="5328592" cy="3564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 descr="DSC_02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4581480"/>
            <a:ext cx="3121152" cy="2087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內容版面配置區 3" descr="DSC_02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2349232"/>
            <a:ext cx="3121152" cy="2087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 descr="a8.gif"/>
          <p:cNvPicPr>
            <a:picLocks noChangeAspect="1"/>
          </p:cNvPicPr>
          <p:nvPr/>
        </p:nvPicPr>
        <p:blipFill>
          <a:blip r:embed="rId5" cstate="print"/>
          <a:srcRect b="7834"/>
          <a:stretch>
            <a:fillRect/>
          </a:stretch>
        </p:blipFill>
        <p:spPr>
          <a:xfrm>
            <a:off x="467544" y="4509120"/>
            <a:ext cx="1816326" cy="234888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395536" y="1375608"/>
            <a:ext cx="4824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這是一個很有特色的公園，可以在這裡過生日喔！生日主題公園位於四維路和文橫路交叉路口，苓雅國中的旁邊，。平常在生日公園裡可以看見許多爺爺奶奶在這裡運動、聊天，也有些年輕人會在這裡舉辦生日派對；我和我的朋友會在生命之屋玩捉迷藏，很刺激喔。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DSC_02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3960440" cy="26493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圖片 5" descr="DSC_02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37100" y="3717032"/>
            <a:ext cx="4413407" cy="295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圖片 6" descr="DSC_02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1" y="4005064"/>
            <a:ext cx="3982305" cy="2663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2339752" y="188640"/>
            <a:ext cx="504056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5400" b="1" i="0" u="none" strike="noStrike" kern="1200" cap="none" spc="0" normalizeH="0" baseline="0" noProof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生日主題公園</a:t>
            </a:r>
            <a:endParaRPr kumimoji="0" lang="zh-TW" altLang="en-US" sz="5400" b="1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499992" y="1412776"/>
            <a:ext cx="44644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公園內有許多可以乘涼的桌子椅子，可以讓民眾坐著休息、聊天，享受午後的美好時光。</a:t>
            </a:r>
            <a:endParaRPr lang="en-US" altLang="zh-TW" dirty="0" smtClean="0"/>
          </a:p>
          <a:p>
            <a:r>
              <a:rPr lang="zh-TW" altLang="en-US" dirty="0" smtClean="0"/>
              <a:t>公園內有五個藝術品，包括童話城堡、想飛、生命之蛋、生之悅、誕生之貝；你看，這一架像紙摺的飛機，是不是很像就要起飛了呢？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DSC_02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868144" y="4581128"/>
            <a:ext cx="3121152" cy="2087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圖片 4" descr="DSC_02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924944"/>
            <a:ext cx="5596966" cy="3744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圖片 5" descr="DSC_02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2348880"/>
            <a:ext cx="3121152" cy="2087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040560" cy="720080"/>
          </a:xfrm>
        </p:spPr>
        <p:txBody>
          <a:bodyPr>
            <a:noAutofit/>
          </a:bodyPr>
          <a:lstStyle/>
          <a:p>
            <a:r>
              <a:rPr lang="zh-TW" altLang="zh-TW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生日主題公園</a:t>
            </a:r>
            <a:endParaRPr lang="zh-TW" alt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9552" y="1268760"/>
            <a:ext cx="49685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生命之屋」是一個像雞蛋形狀的建築物，生命之屋裡面會舉辦各種不同的展覽，現在是陶藝展；雞蛋造型象徵生命破殼而出，這也是生日公園想要塑造代表生命起源的形象，旁邊種植許多花草，還有十二星座的歡樂屋。</a:t>
            </a:r>
            <a:endParaRPr lang="zh-TW" altLang="en-US" dirty="0"/>
          </a:p>
        </p:txBody>
      </p:sp>
      <p:pic>
        <p:nvPicPr>
          <p:cNvPr id="9" name="圖片 8" descr="a17.gif"/>
          <p:cNvPicPr>
            <a:picLocks noChangeAspect="1"/>
          </p:cNvPicPr>
          <p:nvPr/>
        </p:nvPicPr>
        <p:blipFill>
          <a:blip r:embed="rId5" cstate="print"/>
          <a:srcRect b="8051"/>
          <a:stretch>
            <a:fillRect/>
          </a:stretch>
        </p:blipFill>
        <p:spPr>
          <a:xfrm>
            <a:off x="3635896" y="4437112"/>
            <a:ext cx="2847777" cy="2420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23728" y="260648"/>
            <a:ext cx="4690864" cy="850106"/>
          </a:xfrm>
        </p:spPr>
        <p:txBody>
          <a:bodyPr>
            <a:noAutofit/>
          </a:bodyPr>
          <a:lstStyle/>
          <a:p>
            <a:r>
              <a:rPr lang="zh-TW" altLang="zh-TW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自來水公園</a:t>
            </a:r>
            <a:endParaRPr lang="zh-TW" altLang="en-US" sz="54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內容版面配置區 3" descr="DSC_02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852936"/>
            <a:ext cx="5704610" cy="3816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圖片 4" descr="DSC_02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4077072"/>
            <a:ext cx="3121152" cy="2087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5"/>
          <p:cNvSpPr/>
          <p:nvPr/>
        </p:nvSpPr>
        <p:spPr>
          <a:xfrm>
            <a:off x="467544" y="1196752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咦！好大的飛碟，降落在五福路與光華路交叉路口，大家快逃呀！別擔心，這是自來水公園的大水塔，東北邊是弧形入口，裡面有玻璃的馬賽克高雄市地圖，配合園區內自來水公司的自來水管線，不加以隱藏更有特色，基地內大水塔是在民國</a:t>
            </a:r>
            <a:r>
              <a:rPr lang="en-US" altLang="zh-TW" dirty="0" smtClean="0"/>
              <a:t>49</a:t>
            </a:r>
            <a:r>
              <a:rPr lang="zh-TW" altLang="en-US" dirty="0" smtClean="0"/>
              <a:t>年建造的，蓄水量</a:t>
            </a:r>
            <a:r>
              <a:rPr lang="en-US" altLang="zh-TW" dirty="0" smtClean="0"/>
              <a:t>3800</a:t>
            </a:r>
            <a:r>
              <a:rPr lang="zh-TW" altLang="en-US" dirty="0" smtClean="0"/>
              <a:t>噸，高度</a:t>
            </a:r>
            <a:r>
              <a:rPr lang="en-US" altLang="zh-TW" dirty="0" smtClean="0"/>
              <a:t>38</a:t>
            </a:r>
            <a:r>
              <a:rPr lang="zh-TW" altLang="en-US" dirty="0" smtClean="0"/>
              <a:t>公尺。</a:t>
            </a:r>
            <a:endParaRPr lang="zh-TW" altLang="en-US" dirty="0"/>
          </a:p>
        </p:txBody>
      </p:sp>
      <p:pic>
        <p:nvPicPr>
          <p:cNvPr id="7" name="圖片 6" descr="a18.gif"/>
          <p:cNvPicPr>
            <a:picLocks noChangeAspect="1"/>
          </p:cNvPicPr>
          <p:nvPr/>
        </p:nvPicPr>
        <p:blipFill>
          <a:blip r:embed="rId4" cstate="print"/>
          <a:srcRect b="28022"/>
          <a:stretch>
            <a:fillRect/>
          </a:stretch>
        </p:blipFill>
        <p:spPr>
          <a:xfrm>
            <a:off x="3524678" y="5301208"/>
            <a:ext cx="1551377" cy="1556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DSC_02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96136" y="2349232"/>
            <a:ext cx="3121152" cy="2087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圖片 4" descr="DSC_02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1" y="2996952"/>
            <a:ext cx="5489321" cy="3672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內容版面配置區 3" descr="DSC_02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4581128"/>
            <a:ext cx="3121152" cy="2087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2123728" y="260648"/>
            <a:ext cx="4690864" cy="850106"/>
          </a:xfrm>
        </p:spPr>
        <p:txBody>
          <a:bodyPr>
            <a:noAutofit/>
          </a:bodyPr>
          <a:lstStyle/>
          <a:p>
            <a:r>
              <a:rPr lang="zh-TW" altLang="zh-TW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自來水公園</a:t>
            </a:r>
            <a:endParaRPr lang="zh-TW" altLang="en-US" sz="54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9512" y="1052736"/>
            <a:ext cx="66247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自來水公園在光華路及五福路上設置了許多的裝置藝術，例如：水的狂想曲，設計上使用了許多的水管、水龍頭、管線，讓人感覺水源源不絕的流出，很清涼的感覺，讓我聯想到在在的生活科技很進步，水龍頭一打開就有清涼的水可以使用，人類的智慧真是偉大呀。但是，要記得喔，這裡是不能下水去玩的喔！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DSC_02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005064"/>
            <a:ext cx="3552255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圖片 6" descr="DSC_02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1196752"/>
            <a:ext cx="3552255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圖片 8" descr="DSC_02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4005064"/>
            <a:ext cx="3552255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標題 1"/>
          <p:cNvSpPr txBox="1">
            <a:spLocks/>
          </p:cNvSpPr>
          <p:nvPr/>
        </p:nvSpPr>
        <p:spPr>
          <a:xfrm>
            <a:off x="2123728" y="260648"/>
            <a:ext cx="4690864" cy="8501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5400" b="0" i="0" u="none" strike="noStrike" kern="1200" cap="none" spc="0" normalizeH="0" baseline="0" noProof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自來水公園</a:t>
            </a:r>
            <a:endParaRPr kumimoji="0" lang="zh-TW" altLang="en-US" sz="5400" b="0" i="0" u="none" strike="noStrike" kern="1200" cap="none" spc="0" normalizeH="0" baseline="0" noProof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pic>
        <p:nvPicPr>
          <p:cNvPr id="5" name="圖片 4" descr="DSC_02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5589240"/>
            <a:ext cx="1680047" cy="1123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矩形 7"/>
          <p:cNvSpPr/>
          <p:nvPr/>
        </p:nvSpPr>
        <p:spPr>
          <a:xfrm>
            <a:off x="467544" y="1124744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 smtClean="0"/>
              <a:t>另外還有回憶牆、水管喇叭、水路、生命與水、一天的開始、水之韻等等景觀藝術，充分顯露自來水公園的特色。夏天到這裡來走走，感覺暑氣全消，人也比較沒那麼煩躁了！</a:t>
            </a:r>
            <a:endParaRPr lang="en-US" altLang="zh-TW" dirty="0" smtClean="0"/>
          </a:p>
          <a:p>
            <a:r>
              <a:rPr lang="zh-TW" altLang="en-US" dirty="0" smtClean="0"/>
              <a:t>我常和同學在這裡的大水塔底下玩，有大水塔當傘，就不會曬到太陽，徐徐的風吹來，和朋友在這裡聊天，真是一大樂事。 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2123728" y="260648"/>
            <a:ext cx="4690864" cy="8501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衛武營</a:t>
            </a:r>
            <a:r>
              <a:rPr kumimoji="0" lang="zh-TW" altLang="zh-TW" sz="54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公園</a:t>
            </a:r>
            <a:endParaRPr kumimoji="0" lang="zh-TW" altLang="en-US" sz="54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pic>
        <p:nvPicPr>
          <p:cNvPr id="8" name="圖片 7" descr="DSC_04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51960"/>
            <a:ext cx="3901440" cy="2609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圖片 8" descr="DSC_04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4941168"/>
            <a:ext cx="2584212" cy="1728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圖片 9" descr="DSC_04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077072"/>
            <a:ext cx="3901440" cy="2609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圖片 13" descr="DSC_04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12596" y="5336614"/>
            <a:ext cx="1992892" cy="1332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4211960" y="1700808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 smtClean="0"/>
              <a:t>衛武營以前是軍事基地，現在已經變成一個 大家都愛去的大公園，爸爸說，以前在這裡當兵時，還有很高的圍牆，現在已經被拆除了。這裡從</a:t>
            </a:r>
            <a:r>
              <a:rPr lang="en-US" altLang="zh-TW" dirty="0" smtClean="0"/>
              <a:t>1979</a:t>
            </a:r>
            <a:r>
              <a:rPr lang="zh-TW" altLang="en-US" dirty="0" smtClean="0"/>
              <a:t>年被裁定不使用於軍事用途，</a:t>
            </a:r>
            <a:r>
              <a:rPr lang="en-US" altLang="zh-TW" dirty="0" smtClean="0"/>
              <a:t>2010</a:t>
            </a:r>
            <a:r>
              <a:rPr lang="zh-TW" altLang="en-US" dirty="0" smtClean="0"/>
              <a:t>年開始，大高雄三百萬市民都可以到這裡來玩囉。軍事單位搬遷後，留下以前的軍事訓練設備，例如單槓、爬竿、平衡木等，若是您曾經在這裡當兵，肯定會一來再來，回憶當年當兵的日子。</a:t>
            </a:r>
            <a:endParaRPr lang="zh-TW" altLang="en-US" dirty="0"/>
          </a:p>
        </p:txBody>
      </p:sp>
      <p:pic>
        <p:nvPicPr>
          <p:cNvPr id="11" name="圖片 10" descr="a1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5976" y="5517232"/>
            <a:ext cx="856248" cy="1124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2123728" y="260648"/>
            <a:ext cx="4690864" cy="8501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衛武營</a:t>
            </a:r>
            <a:r>
              <a:rPr kumimoji="0" lang="zh-TW" altLang="zh-TW" sz="54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公園</a:t>
            </a:r>
            <a:endParaRPr kumimoji="0" lang="zh-TW" altLang="en-US" sz="54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pic>
        <p:nvPicPr>
          <p:cNvPr id="3" name="圖片 2" descr="DSC_0427.JPG"/>
          <p:cNvPicPr>
            <a:picLocks noChangeAspect="1"/>
          </p:cNvPicPr>
          <p:nvPr/>
        </p:nvPicPr>
        <p:blipFill>
          <a:blip r:embed="rId2" cstate="print"/>
          <a:srcRect l="7653" t="7886" r="1945" b="-2511"/>
          <a:stretch>
            <a:fillRect/>
          </a:stretch>
        </p:blipFill>
        <p:spPr>
          <a:xfrm>
            <a:off x="3419872" y="5589240"/>
            <a:ext cx="1440160" cy="10081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圖片 3" descr="DSC_04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91040" y="1268760"/>
            <a:ext cx="3901440" cy="2609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 descr="DSC_04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91040" y="3988264"/>
            <a:ext cx="3901440" cy="2609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144016" y="1196752"/>
            <a:ext cx="471601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清朝末年，衛武營營區的位置介於五塊厝與七老爺聚落間，在「台灣輿圖」上，這個位置的下方標示著「鳳彈汎，守備一員把總一員兵三百名」等字樣，表示此時鳳山地區已經是軍事要地。</a:t>
            </a:r>
            <a:br>
              <a:rPr lang="zh-TW" altLang="en-US" dirty="0" smtClean="0"/>
            </a:br>
            <a:r>
              <a:rPr lang="zh-TW" altLang="en-US" dirty="0" smtClean="0"/>
              <a:t>日治時期，日人視高雄為台灣南部發展的根據地，開始在此設置軍事部隊、倉庫，到了</a:t>
            </a:r>
            <a:r>
              <a:rPr lang="en-US" altLang="zh-TW" dirty="0" smtClean="0"/>
              <a:t>1943</a:t>
            </a:r>
            <a:r>
              <a:rPr lang="zh-TW" altLang="en-US" dirty="0" smtClean="0"/>
              <a:t>年時，高雄要塞的相關軍事設施多已完備，身為衛武營營區前身的「鳳山倉庫」也已在此前完成。</a:t>
            </a:r>
            <a:br>
              <a:rPr lang="zh-TW" altLang="en-US" dirty="0" smtClean="0"/>
            </a:br>
            <a:r>
              <a:rPr lang="zh-TW" altLang="en-US" dirty="0" smtClean="0"/>
              <a:t>國民政府統治期間延續衛武營的軍事用途，並設立了軍事訓練中心與後勤補給單位，一直到</a:t>
            </a:r>
            <a:r>
              <a:rPr lang="en-US" altLang="zh-TW" dirty="0" smtClean="0"/>
              <a:t>1979</a:t>
            </a:r>
            <a:r>
              <a:rPr lang="zh-TW" altLang="en-US" dirty="0" smtClean="0"/>
              <a:t>年，軍事會議中裁定衛武營不再適合軍事用途後，營區內各單位才開始先後整併或撤離。 </a:t>
            </a:r>
            <a:endParaRPr lang="en-US" altLang="zh-TW" dirty="0" smtClean="0"/>
          </a:p>
          <a:p>
            <a:r>
              <a:rPr lang="zh-TW" altLang="en-US" dirty="0" smtClean="0"/>
              <a:t>資料來源：</a:t>
            </a:r>
            <a:endParaRPr lang="en-US" altLang="zh-TW" dirty="0" smtClean="0"/>
          </a:p>
          <a:p>
            <a:r>
              <a:rPr lang="en-US" altLang="zh-TW" dirty="0" smtClean="0"/>
              <a:t>http://traffic.kscg.gov.tw/</a:t>
            </a:r>
          </a:p>
          <a:p>
            <a:r>
              <a:rPr lang="en-US" altLang="zh-TW" dirty="0" err="1" smtClean="0"/>
              <a:t>weiwuying</a:t>
            </a:r>
            <a:r>
              <a:rPr lang="en-US" altLang="zh-TW" dirty="0" smtClean="0"/>
              <a:t>/</a:t>
            </a:r>
            <a:r>
              <a:rPr lang="en-US" altLang="zh-TW" dirty="0" err="1" smtClean="0"/>
              <a:t>weiwuying</a:t>
            </a:r>
            <a:r>
              <a:rPr lang="en-US" altLang="zh-TW" dirty="0" smtClean="0"/>
              <a:t>/map.aspx</a:t>
            </a:r>
            <a:endParaRPr lang="zh-TW" altLang="en-US" dirty="0"/>
          </a:p>
        </p:txBody>
      </p:sp>
      <p:pic>
        <p:nvPicPr>
          <p:cNvPr id="8" name="圖片 7" descr="a8.gif"/>
          <p:cNvPicPr>
            <a:picLocks noChangeAspect="1"/>
          </p:cNvPicPr>
          <p:nvPr/>
        </p:nvPicPr>
        <p:blipFill>
          <a:blip r:embed="rId5" cstate="print"/>
          <a:srcRect b="13027"/>
          <a:stretch>
            <a:fillRect/>
          </a:stretch>
        </p:blipFill>
        <p:spPr>
          <a:xfrm>
            <a:off x="6300192" y="2564904"/>
            <a:ext cx="1062122" cy="1296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2123728" y="260648"/>
            <a:ext cx="4690864" cy="8501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衛武營</a:t>
            </a:r>
            <a:r>
              <a:rPr kumimoji="0" lang="zh-TW" altLang="zh-TW" sz="54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公園</a:t>
            </a:r>
            <a:endParaRPr kumimoji="0" lang="zh-TW" altLang="en-US" sz="54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pic>
        <p:nvPicPr>
          <p:cNvPr id="7" name="圖片 6" descr="DSC_04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4652" y="3501008"/>
            <a:ext cx="4762844" cy="31851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圖片 7" descr="DSC_0429.JPG"/>
          <p:cNvPicPr>
            <a:picLocks noChangeAspect="1"/>
          </p:cNvPicPr>
          <p:nvPr/>
        </p:nvPicPr>
        <p:blipFill>
          <a:blip r:embed="rId3" cstate="print"/>
          <a:srcRect l="14765" t="27599" r="24327" b="6163"/>
          <a:stretch>
            <a:fillRect/>
          </a:stretch>
        </p:blipFill>
        <p:spPr>
          <a:xfrm>
            <a:off x="179512" y="2204864"/>
            <a:ext cx="2376264" cy="1728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圖片 8" descr="DSC_04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060272"/>
            <a:ext cx="3901440" cy="2609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2987824" y="1268760"/>
            <a:ext cx="59046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這裡非常的空曠，爸爸有空會帶我到這裡打球、放風箏，這是我一周最開心的事情。每次到衛武營都會公園，我都覺得這裡的天空特別的藍，讓全家人的心情都變很好，我會到北湖的湖邊去看鴨子，他們一點都不怕人喔！不過北湖有一個小小的缺點，就是湖邊的樹都太小了，有一點熱，但是陣陣清風吹來，馬上就涼快起來了。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72930" y="415203"/>
            <a:ext cx="62677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微軟正黑體" pitchFamily="34" charset="-120"/>
                <a:ea typeface="微軟正黑體" pitchFamily="34" charset="-120"/>
              </a:rPr>
              <a:t>苓雅區</a:t>
            </a:r>
            <a:r>
              <a:rPr lang="zh-TW" alt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微軟正黑體" pitchFamily="34" charset="-120"/>
                <a:ea typeface="微軟正黑體" pitchFamily="34" charset="-120"/>
              </a:rPr>
              <a:t>的歷史</a:t>
            </a:r>
            <a:endParaRPr lang="zh-TW" altLang="en-U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67544" y="1484784"/>
            <a:ext cx="80648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    苓雅區是由四個部落所組成，分別是</a:t>
            </a:r>
            <a:r>
              <a:rPr lang="zh-TW" altLang="en-US" sz="2400" dirty="0" smtClean="0">
                <a:solidFill>
                  <a:srgbClr val="FF0000"/>
                </a:solidFill>
              </a:rPr>
              <a:t>苓雅寮</a:t>
            </a:r>
            <a:r>
              <a:rPr lang="zh-TW" altLang="en-US" sz="2400" dirty="0" smtClean="0"/>
              <a:t>、</a:t>
            </a:r>
            <a:r>
              <a:rPr lang="zh-TW" altLang="en-US" sz="2400" dirty="0" smtClean="0">
                <a:solidFill>
                  <a:srgbClr val="FF0000"/>
                </a:solidFill>
              </a:rPr>
              <a:t>過田仔</a:t>
            </a:r>
            <a:r>
              <a:rPr lang="zh-TW" altLang="en-US" sz="2400" dirty="0" smtClean="0"/>
              <a:t>、</a:t>
            </a:r>
            <a:r>
              <a:rPr lang="zh-TW" altLang="en-US" sz="2400" dirty="0" smtClean="0">
                <a:solidFill>
                  <a:srgbClr val="FF0000"/>
                </a:solidFill>
              </a:rPr>
              <a:t>五塊厝</a:t>
            </a:r>
            <a:r>
              <a:rPr lang="zh-TW" altLang="en-US" sz="2400" dirty="0" smtClean="0"/>
              <a:t>、</a:t>
            </a:r>
            <a:r>
              <a:rPr lang="zh-TW" altLang="en-US" sz="2400" dirty="0" smtClean="0">
                <a:solidFill>
                  <a:srgbClr val="FF0000"/>
                </a:solidFill>
              </a:rPr>
              <a:t>林德官</a:t>
            </a:r>
            <a:r>
              <a:rPr lang="zh-TW" altLang="en-US" sz="2400" dirty="0" smtClean="0"/>
              <a:t>。</a:t>
            </a:r>
          </a:p>
          <a:p>
            <a:r>
              <a:rPr lang="zh-TW" altLang="en-US" sz="2400" dirty="0" smtClean="0"/>
              <a:t>    苓仔是漁網之名，寮是指簡陋小屋，苓仔寮乃臨高雄港之漁民補網藏網之所之意。</a:t>
            </a:r>
            <a:endParaRPr lang="en-US" altLang="zh-TW" sz="2400" dirty="0" smtClean="0"/>
          </a:p>
          <a:p>
            <a:r>
              <a:rPr lang="zh-TW" altLang="en-US" sz="2400" dirty="0" smtClean="0"/>
              <a:t>    過田仔乃該地區為廣大農田，居民進出需越「過」阡陌縱衡的「田」埂而得名。</a:t>
            </a:r>
            <a:endParaRPr lang="en-US" altLang="zh-TW" sz="2400" dirty="0" smtClean="0"/>
          </a:p>
          <a:p>
            <a:r>
              <a:rPr lang="zh-TW" altLang="en-US" sz="2400" dirty="0" smtClean="0"/>
              <a:t>    林德官介於過田仔與五塊厝之間，其地名淵源之說有二：一為此地原為林姓所墾殖卜居 之地，一為此地原為竹林區以「林竹竿」名之，依其諧音取名為「林德官」。</a:t>
            </a:r>
            <a:endParaRPr lang="en-US" altLang="zh-TW" sz="2400" dirty="0" smtClean="0"/>
          </a:p>
          <a:p>
            <a:r>
              <a:rPr lang="zh-TW" altLang="en-US" sz="2400" dirty="0" smtClean="0"/>
              <a:t>    五塊厝是苓雅區最東側的部落，明鄭時期張、王、吳、方及陳姓隨軍來此拓荒，建五間 茅舍於此而得名。</a:t>
            </a:r>
            <a:endParaRPr lang="en-US" altLang="zh-TW" sz="2400" dirty="0" smtClean="0"/>
          </a:p>
          <a:p>
            <a:pPr algn="r"/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dirty="0" smtClean="0"/>
              <a:t> （資料來源：高雄市苓雅區公所全球資訊服務網）</a:t>
            </a:r>
            <a:endParaRPr lang="zh-TW" altLang="en-US" dirty="0"/>
          </a:p>
        </p:txBody>
      </p:sp>
      <p:pic>
        <p:nvPicPr>
          <p:cNvPr id="5" name="圖片 4" descr="DSC_0277.JPG"/>
          <p:cNvPicPr>
            <a:picLocks noChangeAspect="1"/>
          </p:cNvPicPr>
          <p:nvPr/>
        </p:nvPicPr>
        <p:blipFill>
          <a:blip r:embed="rId2" cstate="print"/>
          <a:srcRect l="29236" t="32756" r="24622" b="15511"/>
          <a:stretch>
            <a:fillRect/>
          </a:stretch>
        </p:blipFill>
        <p:spPr>
          <a:xfrm>
            <a:off x="467544" y="260648"/>
            <a:ext cx="1584176" cy="1188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2123728" y="260648"/>
            <a:ext cx="4690864" cy="8501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衛武營</a:t>
            </a:r>
            <a:r>
              <a:rPr kumimoji="0" lang="zh-TW" altLang="zh-TW" sz="54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公園</a:t>
            </a:r>
            <a:endParaRPr kumimoji="0" lang="zh-TW" altLang="en-US" sz="54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pic>
        <p:nvPicPr>
          <p:cNvPr id="7" name="圖片 6" descr="DSC_0462.JPG"/>
          <p:cNvPicPr>
            <a:picLocks noChangeAspect="1"/>
          </p:cNvPicPr>
          <p:nvPr/>
        </p:nvPicPr>
        <p:blipFill>
          <a:blip r:embed="rId2" cstate="print"/>
          <a:srcRect l="44296" t="38638" r="29864" b="39283"/>
          <a:stretch>
            <a:fillRect/>
          </a:stretch>
        </p:blipFill>
        <p:spPr>
          <a:xfrm>
            <a:off x="1043608" y="4437112"/>
            <a:ext cx="2268252" cy="1296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圖片 7" descr="DSC_04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556792"/>
            <a:ext cx="3901440" cy="2609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圖片 8" descr="DSC_0436.JPG"/>
          <p:cNvPicPr>
            <a:picLocks noChangeAspect="1"/>
          </p:cNvPicPr>
          <p:nvPr/>
        </p:nvPicPr>
        <p:blipFill>
          <a:blip r:embed="rId4" cstate="print"/>
          <a:srcRect l="29323" t="29030" b="30322"/>
          <a:stretch>
            <a:fillRect/>
          </a:stretch>
        </p:blipFill>
        <p:spPr>
          <a:xfrm>
            <a:off x="3419872" y="4581128"/>
            <a:ext cx="5400600" cy="20771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圖片 9" descr="DSC_0425.JPG"/>
          <p:cNvPicPr>
            <a:picLocks noChangeAspect="1"/>
          </p:cNvPicPr>
          <p:nvPr/>
        </p:nvPicPr>
        <p:blipFill>
          <a:blip r:embed="rId5" cstate="print"/>
          <a:srcRect l="18457" t="11040" r="42784" b="33762"/>
          <a:stretch>
            <a:fillRect/>
          </a:stretch>
        </p:blipFill>
        <p:spPr>
          <a:xfrm>
            <a:off x="107504" y="5229200"/>
            <a:ext cx="1512168" cy="1440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4211960" y="1268760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 smtClean="0"/>
              <a:t>衛武營都會公園的面積有五十多公頃，現在旁邊還在蓋衛武營藝術文化中心，所以這裡以後不僅是南台灣最大的生態公園，也會是南部最大的藝術表演中心。在這座美麗的公園裡，還有另外一群遊客，就是各種不同的鳥類，在這裡的動物感覺都不太怕人，會走過來和你打招呼喔！這群鴨子，走路的時候還會排隊，真是有趣，看他們悠然自得的樣子，真為他們找到一塊樂園而感到高興。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2123728" y="260648"/>
            <a:ext cx="4690864" cy="8501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衛武營</a:t>
            </a:r>
            <a:r>
              <a:rPr kumimoji="0" lang="zh-TW" altLang="zh-TW" sz="54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公園</a:t>
            </a:r>
            <a:endParaRPr kumimoji="0" lang="zh-TW" altLang="en-US" sz="54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pic>
        <p:nvPicPr>
          <p:cNvPr id="13" name="圖片 12" descr="DSC_04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2924944"/>
            <a:ext cx="5624248" cy="3761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圖片 13" descr="DSC_04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725144"/>
            <a:ext cx="2907239" cy="1944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文字方塊 4"/>
          <p:cNvSpPr txBox="1"/>
          <p:nvPr/>
        </p:nvSpPr>
        <p:spPr>
          <a:xfrm>
            <a:off x="539552" y="1412776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在北湖裡，有許多的小魚兒，在水中聚集，工作人員或是熱心民眾會拿東西來餵他們，你看下面這一張圖片，很難想像在高雄市會有這樣的小溪流景致吧！左邊是北湖的特色，浮田，營造出水上花園的景致，相信再過一段時間，花草長了出來，這裡一定會變得更漂亮了。</a:t>
            </a:r>
            <a:endParaRPr lang="zh-TW" altLang="en-US" dirty="0"/>
          </a:p>
        </p:txBody>
      </p:sp>
      <p:pic>
        <p:nvPicPr>
          <p:cNvPr id="6" name="圖片 5" descr="DSC_04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852936"/>
            <a:ext cx="2609334" cy="17449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 descr="a20.gif"/>
          <p:cNvPicPr>
            <a:picLocks noChangeAspect="1"/>
          </p:cNvPicPr>
          <p:nvPr/>
        </p:nvPicPr>
        <p:blipFill>
          <a:blip r:embed="rId5" cstate="print"/>
          <a:srcRect b="5285"/>
          <a:stretch>
            <a:fillRect/>
          </a:stretch>
        </p:blipFill>
        <p:spPr>
          <a:xfrm flipH="1">
            <a:off x="6084168" y="5013176"/>
            <a:ext cx="1785574" cy="1656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2123728" y="260648"/>
            <a:ext cx="4690864" cy="8501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衛武營</a:t>
            </a:r>
            <a:r>
              <a:rPr kumimoji="0" lang="zh-TW" altLang="zh-TW" sz="54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公園</a:t>
            </a:r>
            <a:endParaRPr kumimoji="0" lang="zh-TW" altLang="en-US" sz="54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pic>
        <p:nvPicPr>
          <p:cNvPr id="12" name="圖片 11" descr="DSC_04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6758" y="4077072"/>
            <a:ext cx="3014915" cy="2016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圖片 15" descr="DSC_04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91040" y="1268760"/>
            <a:ext cx="3901440" cy="2609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圖片 16" descr="DSC_04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5229200"/>
            <a:ext cx="2178632" cy="1456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圖片 17" descr="DSC_04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4077072"/>
            <a:ext cx="3901440" cy="2609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23528" y="1196752"/>
            <a:ext cx="45365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在生態保護池上，公園特意在湖面上加了一座橋，這樣才能不驚動其他生物。樹影交錯，讓遊客觀望並發出讚嘆聲，從橋上的小窗戶看出去，就像一幅畫一樣若是可以將這幅畫帶回家，那該有多好。</a:t>
            </a:r>
            <a:endParaRPr lang="en-US" altLang="zh-TW" dirty="0" smtClean="0"/>
          </a:p>
          <a:p>
            <a:r>
              <a:rPr lang="zh-TW" altLang="en-US" dirty="0" smtClean="0"/>
              <a:t>上次，堂弟和叔叔到高雄玩，我們就帶他們到衛武營公園玩，當走到望景台上時，堂弟還哭出來了，但是到最後卻又哭著不肯走，看來，他們已經愛上這個地方囉！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2123728" y="260648"/>
            <a:ext cx="4690864" cy="8501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衛武營</a:t>
            </a:r>
            <a:r>
              <a:rPr kumimoji="0" lang="zh-TW" altLang="zh-TW" sz="54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公園</a:t>
            </a:r>
            <a:endParaRPr kumimoji="0" lang="zh-TW" altLang="en-US" sz="54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pic>
        <p:nvPicPr>
          <p:cNvPr id="10" name="圖片 9" descr="DSC_04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1268760"/>
            <a:ext cx="3901440" cy="2609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圖片 10" descr="DSC_04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5229200"/>
            <a:ext cx="2160240" cy="1444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圖片 18" descr="DSC_04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4077072"/>
            <a:ext cx="3901440" cy="2609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251520" y="1196752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 smtClean="0"/>
              <a:t>經歷了近一個世紀的軍事用地，部分軍營兵舍的建築從日治時期一直使用到現在，為了紀念這段源遠流長的歷史，公園中特別留下三棟彈藥儲庫，經過重新整建彩繪後，老舊的庫房躍身為具有青春活力的嶄新空間，即將承載起新的文教使命。歷史的痕跡在儲庫整修後仍歷歷可見，建築體不僅保留了原本木架構造，牆上「嚴禁煙火」等字樣也被完善保存，輕鬆遊園之際，仍可以憑藉著這些軍營遺跡，感受到當年嚴肅的軍事氣息。置身其中彷彿時空交錯，在撫今追昔的情感中，體認了時代。</a:t>
            </a:r>
            <a:endParaRPr lang="en-US" altLang="zh-TW" dirty="0" smtClean="0"/>
          </a:p>
          <a:p>
            <a:r>
              <a:rPr lang="zh-TW" altLang="en-US" dirty="0" smtClean="0"/>
              <a:t>資料來源：</a:t>
            </a:r>
            <a:r>
              <a:rPr lang="en-US" altLang="zh-TW" dirty="0" smtClean="0"/>
              <a:t>http://traffic.kscg.gov.tw/weiwuying/weiwuying/map.aspx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971600" y="3501008"/>
            <a:ext cx="7109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zh-TW" alt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快樂的苓雅區逛街之旅吧！</a:t>
            </a:r>
            <a:endParaRPr lang="zh-TW" alt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411760" y="1772816"/>
            <a:ext cx="4248472" cy="923330"/>
          </a:xfrm>
          <a:prstGeom prst="rect">
            <a:avLst/>
          </a:prstGeom>
        </p:spPr>
        <p:txBody>
          <a:bodyPr wrap="square">
            <a:prstTxWarp prst="textCanDown">
              <a:avLst/>
            </a:prstTxWarp>
            <a:spAutoFit/>
          </a:bodyPr>
          <a:lstStyle/>
          <a:p>
            <a:pPr algn="ctr"/>
            <a:r>
              <a:rPr lang="zh-TW" alt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和我們來場</a:t>
            </a:r>
            <a:endParaRPr lang="en-US" altLang="zh-TW" sz="54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2123728" y="260648"/>
            <a:ext cx="4690864" cy="8501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興中花卉街</a:t>
            </a:r>
            <a:endParaRPr kumimoji="0" lang="zh-TW" altLang="en-US" sz="54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pic>
        <p:nvPicPr>
          <p:cNvPr id="3" name="圖片 2" descr="DSC_03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573016"/>
            <a:ext cx="4608512" cy="3082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圖片 3" descr="DSC_03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1198960"/>
            <a:ext cx="3528392" cy="5274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矩形 4"/>
          <p:cNvSpPr/>
          <p:nvPr/>
        </p:nvSpPr>
        <p:spPr>
          <a:xfrm>
            <a:off x="395536" y="1052736"/>
            <a:ext cx="4752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如果您要買花，就請您到興中街花卉商家購買吧！這裡是高雄市花朵批發零售的大市場。民國</a:t>
            </a:r>
            <a:r>
              <a:rPr lang="en-US" altLang="zh-TW" dirty="0" smtClean="0"/>
              <a:t>50</a:t>
            </a:r>
            <a:r>
              <a:rPr lang="zh-TW" altLang="en-US" dirty="0" smtClean="0"/>
              <a:t>年左右，興中街附近有許多賣花的花農，他們販賣自己種的花朵，後來愈聚愈多店家，於是形成現在花店林立的狀況。</a:t>
            </a:r>
            <a:endParaRPr lang="en-US" altLang="zh-TW" dirty="0" smtClean="0"/>
          </a:p>
          <a:p>
            <a:r>
              <a:rPr lang="zh-TW" altLang="en-US" dirty="0" smtClean="0"/>
              <a:t>過節的時候，許多媽媽會到這裡買花祭拜、裝扮家裡或是送給情人或是爸媽。</a:t>
            </a:r>
            <a:endParaRPr lang="en-US" altLang="zh-TW" dirty="0" smtClean="0"/>
          </a:p>
          <a:p>
            <a:pPr algn="r"/>
            <a:r>
              <a:rPr lang="zh-TW" altLang="en-US" dirty="0" smtClean="0"/>
              <a:t>資料來源：四方通行旅遊網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611560" y="260648"/>
            <a:ext cx="8064896" cy="8501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各大百貨公司</a:t>
            </a:r>
            <a:endParaRPr kumimoji="0" lang="zh-TW" altLang="en-US" sz="44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pic>
        <p:nvPicPr>
          <p:cNvPr id="3" name="圖片 2" descr="DSC_03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3645024"/>
            <a:ext cx="1907634" cy="127610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圖片 3" descr="DSC_0377.JPG"/>
          <p:cNvPicPr>
            <a:picLocks noChangeAspect="1"/>
          </p:cNvPicPr>
          <p:nvPr/>
        </p:nvPicPr>
        <p:blipFill>
          <a:blip r:embed="rId3" cstate="print"/>
          <a:srcRect l="34606" t="34489" r="26173" b="31023"/>
          <a:stretch>
            <a:fillRect/>
          </a:stretch>
        </p:blipFill>
        <p:spPr>
          <a:xfrm>
            <a:off x="5724128" y="3429000"/>
            <a:ext cx="1224136" cy="7200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圖片 5" descr="DSC_01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43740" y="4365104"/>
            <a:ext cx="3444084" cy="230390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圖片 7" descr="DSC_02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1340768"/>
            <a:ext cx="3600400" cy="538220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圖片 4" descr="DSC_0178.JPG"/>
          <p:cNvPicPr>
            <a:picLocks noChangeAspect="1"/>
          </p:cNvPicPr>
          <p:nvPr/>
        </p:nvPicPr>
        <p:blipFill>
          <a:blip r:embed="rId6" cstate="print"/>
          <a:srcRect l="34607" t="41386" r="35401" b="20676"/>
          <a:stretch>
            <a:fillRect/>
          </a:stretch>
        </p:blipFill>
        <p:spPr>
          <a:xfrm>
            <a:off x="4716016" y="5661248"/>
            <a:ext cx="936104" cy="7920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文字方塊 8"/>
          <p:cNvSpPr txBox="1"/>
          <p:nvPr/>
        </p:nvSpPr>
        <p:spPr>
          <a:xfrm>
            <a:off x="4211960" y="1196752"/>
            <a:ext cx="46805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漢神百貨、大遠百、太平洋百貨、新光三越，哇！苓雅區有好多百貨公司喔！平常，媽媽和阿姨最喜歡逛街了，所以，我和弟弟也就可以到百貨公司吹吹冷氣、玩玩具、看看書，在炎熱的夏天，真是 一個最棒的消暑勝地呀！</a:t>
            </a:r>
            <a:endParaRPr lang="en-US" altLang="zh-TW" dirty="0" smtClean="0"/>
          </a:p>
          <a:p>
            <a:r>
              <a:rPr lang="zh-TW" altLang="en-US" dirty="0" smtClean="0"/>
              <a:t>我們學校離大統百貨最近，所以我們最常去大統百貨了。</a:t>
            </a:r>
            <a:endParaRPr lang="en-US" altLang="zh-TW" dirty="0" smtClean="0"/>
          </a:p>
        </p:txBody>
      </p:sp>
      <p:pic>
        <p:nvPicPr>
          <p:cNvPr id="10" name="圖片 9" descr="a21.gif"/>
          <p:cNvPicPr>
            <a:picLocks noChangeAspect="1"/>
          </p:cNvPicPr>
          <p:nvPr/>
        </p:nvPicPr>
        <p:blipFill>
          <a:blip r:embed="rId7" cstate="print"/>
          <a:srcRect b="33711"/>
          <a:stretch>
            <a:fillRect/>
          </a:stretch>
        </p:blipFill>
        <p:spPr>
          <a:xfrm>
            <a:off x="3203848" y="4841776"/>
            <a:ext cx="1576988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971600" y="3501008"/>
            <a:ext cx="7109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zh-TW" alt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快樂的苓雅區體育之旅吧！</a:t>
            </a:r>
            <a:endParaRPr lang="zh-TW" alt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411760" y="1772816"/>
            <a:ext cx="4248472" cy="923330"/>
          </a:xfrm>
          <a:prstGeom prst="rect">
            <a:avLst/>
          </a:prstGeom>
        </p:spPr>
        <p:txBody>
          <a:bodyPr wrap="square">
            <a:prstTxWarp prst="textCanDown">
              <a:avLst/>
            </a:prstTxWarp>
            <a:spAutoFit/>
          </a:bodyPr>
          <a:lstStyle/>
          <a:p>
            <a:pPr algn="ctr"/>
            <a:r>
              <a:rPr lang="zh-TW" alt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和我們來場</a:t>
            </a:r>
            <a:endParaRPr lang="en-US" altLang="zh-TW" sz="54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611560" y="260648"/>
            <a:ext cx="8064896" cy="8501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中正技擊館、體育場、籃球場</a:t>
            </a:r>
            <a:endParaRPr kumimoji="0" lang="zh-TW" altLang="en-US" sz="44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pic>
        <p:nvPicPr>
          <p:cNvPr id="3" name="圖片 2" descr="DSC_04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4365104"/>
            <a:ext cx="2195235" cy="14680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圖片 3" descr="DSC_04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005064"/>
            <a:ext cx="3901440" cy="2609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 descr="DSC_04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5085184"/>
            <a:ext cx="2178632" cy="1456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圖片 5" descr="DSC_04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8512" y="1124744"/>
            <a:ext cx="3901440" cy="2609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矩形 6"/>
          <p:cNvSpPr/>
          <p:nvPr/>
        </p:nvSpPr>
        <p:spPr>
          <a:xfrm>
            <a:off x="4355976" y="1196752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 smtClean="0"/>
              <a:t>中正技擊館在高雄市苓雅區中正一路</a:t>
            </a:r>
            <a:r>
              <a:rPr lang="en-US" altLang="zh-TW" dirty="0" smtClean="0"/>
              <a:t>99</a:t>
            </a:r>
            <a:r>
              <a:rPr lang="zh-TW" altLang="en-US" dirty="0" smtClean="0"/>
              <a:t>號，有六個分館，可辦理各項技擊運動項目比賽 。 如空手道、跆拳道、舉重、角力 、拳擊等。技擊館位於中正運動場旁邊，是</a:t>
            </a:r>
            <a:r>
              <a:rPr lang="en-US" altLang="zh-TW" dirty="0" smtClean="0"/>
              <a:t>1985</a:t>
            </a:r>
            <a:r>
              <a:rPr lang="zh-TW" altLang="en-US" dirty="0" smtClean="0"/>
              <a:t>年</a:t>
            </a:r>
            <a:r>
              <a:rPr lang="en-US" altLang="zh-TW" dirty="0" smtClean="0"/>
              <a:t>10</a:t>
            </a:r>
            <a:r>
              <a:rPr lang="zh-TW" altLang="en-US" dirty="0" smtClean="0"/>
              <a:t>月同一個時期動工的，這裡可以進行技擊與室內球類運動。旁邊有高雄市立國際標準游泳池，可以舉辦世界性的比賽，例如在</a:t>
            </a:r>
            <a:r>
              <a:rPr lang="en-US" altLang="zh-TW" dirty="0" smtClean="0"/>
              <a:t>2009</a:t>
            </a:r>
            <a:r>
              <a:rPr lang="zh-TW" altLang="en-US" dirty="0" smtClean="0"/>
              <a:t>年台灣主辦的世界運動會中，就用來舉行撞球、短柄牆球及壁球比賽。</a:t>
            </a:r>
            <a:endParaRPr lang="en-US" altLang="zh-TW" dirty="0" smtClean="0"/>
          </a:p>
          <a:p>
            <a:r>
              <a:rPr lang="zh-TW" altLang="en-US" dirty="0" smtClean="0"/>
              <a:t>資料來源：</a:t>
            </a:r>
            <a:endParaRPr lang="en-US" altLang="zh-TW" dirty="0" smtClean="0"/>
          </a:p>
          <a:p>
            <a:r>
              <a:rPr lang="en-US" altLang="zh-TW" dirty="0" smtClean="0"/>
              <a:t> http://www.khms.gov.tw/webplace/t1.htm 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611560" y="260648"/>
            <a:ext cx="8064896" cy="8501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中正技擊館、體育場、籃球場</a:t>
            </a:r>
            <a:endParaRPr kumimoji="0" lang="zh-TW" altLang="en-US" sz="44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pic>
        <p:nvPicPr>
          <p:cNvPr id="8" name="圖片 7" descr="DSC_0409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5076056" y="4077072"/>
            <a:ext cx="3901440" cy="2609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 descr="DSC_04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1" y="3573016"/>
            <a:ext cx="4655169" cy="3113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 descr="DSC_04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63048" y="1268760"/>
            <a:ext cx="3901440" cy="2609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矩形 5"/>
          <p:cNvSpPr/>
          <p:nvPr/>
        </p:nvSpPr>
        <p:spPr>
          <a:xfrm>
            <a:off x="323528" y="126876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 smtClean="0"/>
              <a:t>中正體育場，這裡可以容納觀眾</a:t>
            </a:r>
            <a:r>
              <a:rPr lang="en-US" altLang="zh-TW" dirty="0" smtClean="0"/>
              <a:t>3</a:t>
            </a:r>
            <a:r>
              <a:rPr lang="zh-TW" altLang="en-US" dirty="0" smtClean="0"/>
              <a:t>萬人，很大吧！在沒有比賽的 時候，可以提供一般民眾運動，媽媽常常在下班後到體育場走路運動，讓身體更健康。</a:t>
            </a:r>
            <a:endParaRPr lang="en-US" altLang="zh-TW" dirty="0" smtClean="0"/>
          </a:p>
          <a:p>
            <a:r>
              <a:rPr lang="zh-TW" altLang="en-US" dirty="0" smtClean="0"/>
              <a:t>中正籃球場則是哥哥和他同學的最愛，當他和同學說一聲， 「中正，走」，就知道他們要相約去中正籃球場打球了，這裡高收如雲，也有外國人，每個場都很精采喔！</a:t>
            </a:r>
            <a:endParaRPr lang="zh-TW" altLang="en-US" dirty="0"/>
          </a:p>
        </p:txBody>
      </p:sp>
      <p:pic>
        <p:nvPicPr>
          <p:cNvPr id="7" name="圖片 6" descr="a1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84368" y="5229200"/>
            <a:ext cx="774849" cy="1340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72930" y="415203"/>
            <a:ext cx="62677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微軟正黑體" pitchFamily="34" charset="-120"/>
                <a:ea typeface="微軟正黑體" pitchFamily="34" charset="-120"/>
              </a:rPr>
              <a:t>我所知道的苓雅區</a:t>
            </a:r>
            <a:endParaRPr lang="zh-TW" altLang="en-U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95536" y="1556792"/>
            <a:ext cx="806489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    苓雅區是由早期的舊部落慢慢轉型成為現代的新社區，社區內的民風淳樸，主要是源自於早期的樸實農漁村生活，而今日，因為是高雄市的中心，慢慢的許多商辦大樓、政府機構、文化建設林立，所以提昇了苓雅區的文化氣息，成為高雄市的文藝特區，集繁榮精華於一區。</a:t>
            </a:r>
            <a:br>
              <a:rPr lang="zh-TW" altLang="en-US" sz="2400" dirty="0" smtClean="0"/>
            </a:br>
            <a:r>
              <a:rPr lang="zh-TW" altLang="en-US" sz="2400" dirty="0" smtClean="0"/>
              <a:t>    苓雅區的地形如右下圖，東西比較寬長，南北狹窄，一班人形如狀似如意，位於原本高雄市市中心位置，面積八點五二二平方公里，區內居民教育程度普遍較其他各區高。</a:t>
            </a:r>
            <a:br>
              <a:rPr lang="zh-TW" altLang="en-US" sz="2400" dirty="0" smtClean="0"/>
            </a:br>
            <a:r>
              <a:rPr lang="zh-TW" altLang="en-US" sz="2400" dirty="0" smtClean="0"/>
              <a:t>    一談起苓雅區的有名歷史人物，像高雄</a:t>
            </a:r>
            <a:endParaRPr lang="en-US" altLang="zh-TW" sz="2400" dirty="0" smtClean="0"/>
          </a:p>
          <a:p>
            <a:r>
              <a:rPr lang="zh-TW" altLang="en-US" sz="2400" dirty="0" smtClean="0"/>
              <a:t>大家長陳啟川，鋼鐵大王唐榮、順和行的</a:t>
            </a:r>
            <a:endParaRPr lang="en-US" altLang="zh-TW" sz="2400" dirty="0" smtClean="0"/>
          </a:p>
          <a:p>
            <a:r>
              <a:rPr lang="zh-TW" altLang="en-US" sz="2400" dirty="0" smtClean="0"/>
              <a:t>陳福謙，殖產先覺陳中和，榮祿大夫陳日</a:t>
            </a:r>
            <a:endParaRPr lang="en-US" altLang="zh-TW" sz="2400" dirty="0" smtClean="0"/>
          </a:p>
          <a:p>
            <a:r>
              <a:rPr lang="zh-TW" altLang="en-US" sz="2400" dirty="0" smtClean="0"/>
              <a:t>翔等，都是赫赫有名，耳熟能詳的名人。</a:t>
            </a:r>
            <a:endParaRPr lang="en-US" altLang="zh-TW" sz="2400" dirty="0" smtClean="0"/>
          </a:p>
          <a:p>
            <a:endParaRPr lang="en-US" altLang="zh-TW" sz="2400" dirty="0" smtClean="0"/>
          </a:p>
          <a:p>
            <a:r>
              <a:rPr lang="zh-TW" altLang="en-US" dirty="0" smtClean="0">
                <a:solidFill>
                  <a:prstClr val="black"/>
                </a:solidFill>
              </a:rPr>
              <a:t> （資料來源：高雄市苓雅區公所全球資訊服務網）</a:t>
            </a:r>
            <a:endParaRPr lang="zh-TW" altLang="en-US" sz="2400" dirty="0"/>
          </a:p>
        </p:txBody>
      </p:sp>
      <p:pic>
        <p:nvPicPr>
          <p:cNvPr id="5" name="圖片 4" descr="a1.jpg"/>
          <p:cNvPicPr>
            <a:picLocks noChangeAspect="1"/>
          </p:cNvPicPr>
          <p:nvPr/>
        </p:nvPicPr>
        <p:blipFill>
          <a:blip r:embed="rId2" cstate="print"/>
          <a:srcRect l="53150" t="9411" r="5113" b="51769"/>
          <a:stretch>
            <a:fillRect/>
          </a:stretch>
        </p:blipFill>
        <p:spPr>
          <a:xfrm>
            <a:off x="6084168" y="4653136"/>
            <a:ext cx="3011244" cy="1874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971600" y="3501008"/>
            <a:ext cx="7109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zh-TW" alt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快樂的苓雅區廟宇之旅吧！</a:t>
            </a:r>
            <a:endParaRPr lang="zh-TW" alt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411760" y="1772816"/>
            <a:ext cx="4248472" cy="923330"/>
          </a:xfrm>
          <a:prstGeom prst="rect">
            <a:avLst/>
          </a:prstGeom>
        </p:spPr>
        <p:txBody>
          <a:bodyPr wrap="square">
            <a:prstTxWarp prst="textCanDown">
              <a:avLst/>
            </a:prstTxWarp>
            <a:spAutoFit/>
          </a:bodyPr>
          <a:lstStyle/>
          <a:p>
            <a:pPr algn="ctr"/>
            <a:r>
              <a:rPr lang="zh-TW" alt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和我們來場</a:t>
            </a:r>
            <a:endParaRPr lang="en-US" altLang="zh-TW" sz="54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611560" y="260648"/>
            <a:ext cx="8064896" cy="85010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 高雄關帝廟</a:t>
            </a:r>
            <a:endParaRPr kumimoji="0" lang="zh-TW" altLang="en-US" sz="44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pic>
        <p:nvPicPr>
          <p:cNvPr id="4" name="圖片 3" descr="DSC_03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91040" y="1196752"/>
            <a:ext cx="3901440" cy="2609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 descr="DSC_03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4005064"/>
            <a:ext cx="3901440" cy="2609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 descr="DSC_0392.JPG"/>
          <p:cNvPicPr>
            <a:picLocks noChangeAspect="1"/>
          </p:cNvPicPr>
          <p:nvPr/>
        </p:nvPicPr>
        <p:blipFill>
          <a:blip r:embed="rId4" cstate="print"/>
          <a:srcRect r="5422"/>
          <a:stretch>
            <a:fillRect/>
          </a:stretch>
        </p:blipFill>
        <p:spPr>
          <a:xfrm>
            <a:off x="2278000" y="4941168"/>
            <a:ext cx="2366007" cy="1672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 descr="DSC_0399.JPG"/>
          <p:cNvPicPr>
            <a:picLocks noChangeAspect="1"/>
          </p:cNvPicPr>
          <p:nvPr/>
        </p:nvPicPr>
        <p:blipFill>
          <a:blip r:embed="rId5" cstate="print"/>
          <a:srcRect l="8239" t="30801"/>
          <a:stretch>
            <a:fillRect/>
          </a:stretch>
        </p:blipFill>
        <p:spPr>
          <a:xfrm rot="20821869">
            <a:off x="321757" y="3825540"/>
            <a:ext cx="3244916" cy="1636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44016" y="854710"/>
            <a:ext cx="471601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我家就住在武廟路上，為什麼這條路被成為武廟路呢？因為這裡又一間我們常去拜拜的廟就是</a:t>
            </a:r>
            <a:r>
              <a:rPr kumimoji="1" lang="zh-TW" altLang="zh-TW" dirty="0" smtClean="0">
                <a:latin typeface="Arial" pitchFamily="34" charset="0"/>
                <a:ea typeface="新細明體" pitchFamily="18" charset="-120"/>
                <a:cs typeface="新細明體" pitchFamily="18" charset="-120"/>
              </a:rPr>
              <a:t>高雄關帝廟</a:t>
            </a:r>
            <a:r>
              <a:rPr kumimoji="1" lang="zh-TW" altLang="en-US" dirty="0" smtClean="0">
                <a:latin typeface="Arial" pitchFamily="34" charset="0"/>
                <a:ea typeface="新細明體" pitchFamily="18" charset="-120"/>
                <a:cs typeface="新細明體" pitchFamily="18" charset="-120"/>
              </a:rPr>
              <a:t>。</a:t>
            </a:r>
            <a:endParaRPr kumimoji="1" lang="en-US" altLang="zh-TW" b="0" i="0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高雄關帝廟原名關帝廳，台灣光復後改名五塊厝武廟，民國六十九年重建告成後，陸軍一級上將</a:t>
            </a:r>
            <a:r>
              <a:rPr kumimoji="1" lang="zh-TW" altLang="en-US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何應欽將軍蒞臨，贈高雄關帝廟匾額，此後即稱為高雄關帝廟。</a:t>
            </a:r>
            <a:r>
              <a:rPr lang="zh-TW" altLang="en-US" dirty="0" smtClean="0"/>
              <a:t>民國八十二年引進大陸燈藝來台展示，精美絕倫的手藝，吸引大批人潮前往觀賞，也帶動民俗手工藝品的風潮。 </a:t>
            </a:r>
            <a:endParaRPr kumimoji="1" lang="zh-TW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8" name="圖片 7" descr="a9.gif"/>
          <p:cNvPicPr>
            <a:picLocks noChangeAspect="1"/>
          </p:cNvPicPr>
          <p:nvPr/>
        </p:nvPicPr>
        <p:blipFill>
          <a:blip r:embed="rId6" cstate="print"/>
          <a:srcRect b="7274"/>
          <a:stretch>
            <a:fillRect/>
          </a:stretch>
        </p:blipFill>
        <p:spPr>
          <a:xfrm flipH="1">
            <a:off x="611559" y="4897759"/>
            <a:ext cx="1080120" cy="1960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611560" y="260648"/>
            <a:ext cx="8064896" cy="85010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 高雄關帝廟</a:t>
            </a:r>
            <a:endParaRPr kumimoji="0" lang="zh-TW" altLang="en-US" sz="44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pic>
        <p:nvPicPr>
          <p:cNvPr id="9" name="圖片 8" descr="DSC_03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5248552"/>
            <a:ext cx="2232248" cy="1492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 descr="DSC_03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4189135"/>
            <a:ext cx="3816424" cy="2552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 10" descr="DSC_03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5248552"/>
            <a:ext cx="2232248" cy="1492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圖片 11" descr="DSC_03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1052736"/>
            <a:ext cx="2592288" cy="3876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059832" y="1239141"/>
            <a:ext cx="590465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dirty="0" smtClean="0"/>
              <a:t>關聖帝君姓關，名羽，字雲長，有需多的稱號：</a:t>
            </a:r>
            <a:endParaRPr lang="en-US" altLang="zh-TW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b="0" i="0" u="none" strike="noStrike" cap="none" normalizeH="0" baseline="0" dirty="0" smtClean="0">
                <a:ln>
                  <a:noFill/>
                </a:ln>
                <a:effectLst/>
                <a:latin typeface="細明體" pitchFamily="49" charset="-120"/>
                <a:ea typeface="細明體" pitchFamily="49" charset="-120"/>
                <a:cs typeface="新細明體" pitchFamily="18" charset="-120"/>
              </a:rPr>
              <a:t>一、習武者奉為「武聖」。</a:t>
            </a:r>
            <a:endParaRPr kumimoji="1" lang="en-US" altLang="zh-TW" b="0" i="0" u="none" strike="noStrike" cap="none" normalizeH="0" baseline="0" dirty="0" smtClean="0">
              <a:ln>
                <a:noFill/>
              </a:ln>
              <a:effectLst/>
              <a:latin typeface="細明體" pitchFamily="49" charset="-120"/>
              <a:ea typeface="細明體" pitchFamily="49" charset="-120"/>
              <a:cs typeface="新細明體" pitchFamily="18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effectLst/>
                <a:latin typeface="細明體" pitchFamily="49" charset="-120"/>
                <a:ea typeface="細明體" pitchFamily="49" charset="-120"/>
                <a:cs typeface="新細明體" pitchFamily="18" charset="-120"/>
              </a:rPr>
              <a:t>二、讀書人視為文教之神，與文昌、朱衣、魁星、呂仙合稱為「五文昌帝君」「文衡聖帝」。</a:t>
            </a:r>
            <a:br>
              <a:rPr kumimoji="1" lang="zh-TW" altLang="en-US" b="0" i="0" u="none" strike="noStrike" cap="none" normalizeH="0" baseline="0" dirty="0" smtClean="0">
                <a:ln>
                  <a:noFill/>
                </a:ln>
                <a:effectLst/>
                <a:latin typeface="細明體" pitchFamily="49" charset="-120"/>
                <a:ea typeface="細明體" pitchFamily="49" charset="-120"/>
                <a:cs typeface="新細明體" pitchFamily="18" charset="-120"/>
              </a:rPr>
            </a:b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effectLst/>
                <a:latin typeface="細明體" pitchFamily="49" charset="-120"/>
                <a:ea typeface="細明體" pitchFamily="49" charset="-120"/>
                <a:cs typeface="新細明體" pitchFamily="18" charset="-120"/>
              </a:rPr>
              <a:t>三、商人們視他為保佑人們發財的「財神」。</a:t>
            </a:r>
            <a:br>
              <a:rPr kumimoji="1" lang="zh-TW" altLang="en-US" b="0" i="0" u="none" strike="noStrike" cap="none" normalizeH="0" baseline="0" dirty="0" smtClean="0">
                <a:ln>
                  <a:noFill/>
                </a:ln>
                <a:effectLst/>
                <a:latin typeface="細明體" pitchFamily="49" charset="-120"/>
                <a:ea typeface="細明體" pitchFamily="49" charset="-120"/>
                <a:cs typeface="新細明體" pitchFamily="18" charset="-120"/>
              </a:rPr>
            </a:b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effectLst/>
                <a:latin typeface="細明體" pitchFamily="49" charset="-120"/>
                <a:ea typeface="細明體" pitchFamily="49" charset="-120"/>
                <a:cs typeface="新細明體" pitchFamily="18" charset="-120"/>
              </a:rPr>
              <a:t>四、佛教認為關公的正氣足以護法，將奉為護法神，列為「伽藍護法」。</a:t>
            </a:r>
            <a:endParaRPr kumimoji="1" lang="zh-TW" altLang="en-US" b="0" i="0" u="none" strike="noStrike" cap="none" normalizeH="0" baseline="0" dirty="0" smtClean="0">
              <a:ln>
                <a:noFill/>
              </a:ln>
              <a:effectLst/>
              <a:latin typeface="細明體" pitchFamily="49" charset="-120"/>
              <a:ea typeface="細明體" pitchFamily="49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effectLst/>
                <a:latin typeface="細明體" pitchFamily="49" charset="-120"/>
                <a:ea typeface="細明體" pitchFamily="49" charset="-120"/>
                <a:cs typeface="新細明體" pitchFamily="18" charset="-120"/>
              </a:rPr>
              <a:t>五、道教則尊稱「三界伏魔大帝」。</a:t>
            </a:r>
            <a:endParaRPr kumimoji="1" lang="zh-TW" altLang="en-US" b="0" i="0" u="none" strike="noStrike" cap="none" normalizeH="0" baseline="0" dirty="0" smtClean="0">
              <a:ln>
                <a:noFill/>
              </a:ln>
              <a:effectLst/>
              <a:latin typeface="細明體" pitchFamily="49" charset="-120"/>
              <a:ea typeface="細明體" pitchFamily="49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effectLst/>
                <a:latin typeface="細明體" pitchFamily="49" charset="-120"/>
                <a:ea typeface="細明體" pitchFamily="49" charset="-120"/>
                <a:cs typeface="新細明體" pitchFamily="18" charset="-120"/>
              </a:rPr>
              <a:t>六、民間稱「恩主公」。「關聖帝君」是成神後的敬稱。</a:t>
            </a:r>
            <a:endParaRPr kumimoji="1" lang="en-US" altLang="zh-TW" b="0" i="0" u="none" strike="noStrike" cap="none" normalizeH="0" baseline="0" dirty="0" smtClean="0">
              <a:ln>
                <a:noFill/>
              </a:ln>
              <a:effectLst/>
              <a:latin typeface="細明體" pitchFamily="49" charset="-120"/>
              <a:ea typeface="細明體" pitchFamily="49" charset="-120"/>
              <a:cs typeface="新細明體" pitchFamily="18" charset="-12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dirty="0" smtClean="0">
                <a:latin typeface="細明體" pitchFamily="49" charset="-120"/>
                <a:ea typeface="細明體" pitchFamily="49" charset="-120"/>
              </a:rPr>
              <a:t>資料來源：</a:t>
            </a:r>
            <a:r>
              <a:rPr kumimoji="1" lang="en-US" altLang="zh-TW" dirty="0" smtClean="0">
                <a:latin typeface="細明體" pitchFamily="49" charset="-120"/>
                <a:ea typeface="細明體" pitchFamily="49" charset="-120"/>
              </a:rPr>
              <a:t> http://www.kdm.org.tw/index.asp</a:t>
            </a:r>
            <a:endParaRPr kumimoji="1" lang="zh-TW" altLang="en-US" b="0" i="0" u="none" strike="noStrike" cap="none" normalizeH="0" baseline="0" dirty="0" smtClean="0">
              <a:ln>
                <a:noFill/>
              </a:ln>
              <a:effectLst/>
              <a:latin typeface="細明體" pitchFamily="49" charset="-120"/>
              <a:ea typeface="細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971600" y="3501008"/>
            <a:ext cx="7109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zh-TW" alt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告訴你一個神祕的地方！</a:t>
            </a:r>
            <a:endParaRPr lang="zh-TW" alt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411760" y="1772816"/>
            <a:ext cx="4248472" cy="923330"/>
          </a:xfrm>
          <a:prstGeom prst="rect">
            <a:avLst/>
          </a:prstGeom>
        </p:spPr>
        <p:txBody>
          <a:bodyPr wrap="square">
            <a:prstTxWarp prst="textCanDown">
              <a:avLst/>
            </a:prstTxWarp>
            <a:spAutoFit/>
          </a:bodyPr>
          <a:lstStyle/>
          <a:p>
            <a:pPr algn="ctr"/>
            <a:r>
              <a:rPr lang="zh-TW" alt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最後</a:t>
            </a:r>
            <a:endParaRPr lang="en-US" altLang="zh-TW" sz="54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P1180618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4932039" y="1340768"/>
            <a:ext cx="4128459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 descr="DSC_0127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107504" y="3429000"/>
            <a:ext cx="4716016" cy="3157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文字方塊 7"/>
          <p:cNvSpPr txBox="1"/>
          <p:nvPr/>
        </p:nvSpPr>
        <p:spPr>
          <a:xfrm>
            <a:off x="323528" y="1700808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這是我讀了六年的小學，他位在憲政路上，是一所校風非常純樸的學校。</a:t>
            </a:r>
            <a:endParaRPr lang="en-US" altLang="zh-TW" dirty="0" smtClean="0"/>
          </a:p>
          <a:p>
            <a:r>
              <a:rPr lang="zh-TW" altLang="en-US" dirty="0" smtClean="0"/>
              <a:t>凱旋國小已經有</a:t>
            </a:r>
            <a:r>
              <a:rPr lang="en-US" altLang="zh-TW" dirty="0" smtClean="0"/>
              <a:t>31</a:t>
            </a:r>
            <a:r>
              <a:rPr lang="zh-TW" altLang="en-US" dirty="0" smtClean="0"/>
              <a:t>年的校史了，歷任過多位校長，</a:t>
            </a:r>
            <a:endParaRPr lang="en-US" altLang="zh-TW" dirty="0" smtClean="0"/>
          </a:p>
        </p:txBody>
      </p:sp>
      <p:sp>
        <p:nvSpPr>
          <p:cNvPr id="9" name="矩形 8"/>
          <p:cNvSpPr/>
          <p:nvPr/>
        </p:nvSpPr>
        <p:spPr>
          <a:xfrm>
            <a:off x="467544" y="332656"/>
            <a:ext cx="84946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高雄市苓雅區凱旋國民小學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5076056" y="5013176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學校有許多自然景點，如大王椰子樹排排站，蝴蝶園區、水生池小瀑布、黑森林、小木屋</a:t>
            </a:r>
            <a:r>
              <a:rPr lang="en-US" altLang="zh-TW" dirty="0" smtClean="0"/>
              <a:t>…</a:t>
            </a:r>
            <a:r>
              <a:rPr lang="zh-TW" altLang="en-US" dirty="0" smtClean="0"/>
              <a:t>等許多景點！</a:t>
            </a:r>
            <a:endParaRPr lang="zh-TW" altLang="en-US" dirty="0"/>
          </a:p>
        </p:txBody>
      </p:sp>
      <p:pic>
        <p:nvPicPr>
          <p:cNvPr id="11" name="圖片 10" descr="a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5021796"/>
            <a:ext cx="2448272" cy="1836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_07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3501008"/>
            <a:ext cx="4580954" cy="3066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矩形 2"/>
          <p:cNvSpPr/>
          <p:nvPr/>
        </p:nvSpPr>
        <p:spPr>
          <a:xfrm>
            <a:off x="783157" y="332656"/>
            <a:ext cx="7109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凱旋國民小學</a:t>
            </a:r>
            <a:r>
              <a:rPr lang="zh-TW" alt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通學步道</a:t>
            </a:r>
            <a:endParaRPr lang="zh-TW" alt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043608" y="1700808"/>
            <a:ext cx="7109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這個私房景點，是我常常經過的好地方，由於校風自然而開放，</a:t>
            </a:r>
            <a:endParaRPr lang="en-US" altLang="zh-TW" dirty="0" smtClean="0"/>
          </a:p>
          <a:p>
            <a:r>
              <a:rPr lang="zh-TW" altLang="en-US" dirty="0" smtClean="0"/>
              <a:t>所以任何人都可以來喔！看到了嗎？鳳凰木的枝條圍著大王椰子樹，</a:t>
            </a:r>
            <a:endParaRPr lang="en-US" altLang="zh-TW" dirty="0" smtClean="0"/>
          </a:p>
          <a:p>
            <a:r>
              <a:rPr lang="zh-TW" altLang="en-US" dirty="0" smtClean="0"/>
              <a:t>一旁是臨港線火車道，頗有下午休閒時的感覺呢。</a:t>
            </a:r>
            <a:endParaRPr lang="en-US" altLang="zh-TW" dirty="0" smtClean="0"/>
          </a:p>
        </p:txBody>
      </p:sp>
      <p:sp>
        <p:nvSpPr>
          <p:cNvPr id="7" name="文字方塊 6"/>
          <p:cNvSpPr txBox="1"/>
          <p:nvPr/>
        </p:nvSpPr>
        <p:spPr>
          <a:xfrm>
            <a:off x="179512" y="2852936"/>
            <a:ext cx="35283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看著大自然美的傑作，喝杯甜甜的奶茶，和朋友聊聊天</a:t>
            </a:r>
            <a:r>
              <a:rPr lang="en-US" altLang="zh-TW" dirty="0" smtClean="0"/>
              <a:t>…</a:t>
            </a:r>
            <a:r>
              <a:rPr lang="zh-TW" altLang="en-US" dirty="0" smtClean="0"/>
              <a:t>多麼詩情畫意的感覺啊，如果想要動動，</a:t>
            </a:r>
            <a:endParaRPr lang="en-US" altLang="zh-TW" dirty="0" smtClean="0"/>
          </a:p>
          <a:p>
            <a:r>
              <a:rPr lang="zh-TW" altLang="en-US" dirty="0" smtClean="0"/>
              <a:t>可以走走通學步道散散步，順便觀賞路過的火車喔！</a:t>
            </a:r>
            <a:endParaRPr lang="zh-TW" altLang="en-US" dirty="0"/>
          </a:p>
        </p:txBody>
      </p:sp>
      <p:pic>
        <p:nvPicPr>
          <p:cNvPr id="8" name="圖片 7" descr="a17.gif"/>
          <p:cNvPicPr>
            <a:picLocks noChangeAspect="1"/>
          </p:cNvPicPr>
          <p:nvPr/>
        </p:nvPicPr>
        <p:blipFill>
          <a:blip r:embed="rId3" cstate="print"/>
          <a:srcRect b="12410"/>
          <a:stretch>
            <a:fillRect/>
          </a:stretch>
        </p:blipFill>
        <p:spPr>
          <a:xfrm>
            <a:off x="6872287" y="5018385"/>
            <a:ext cx="2271713" cy="1839615"/>
          </a:xfrm>
          <a:prstGeom prst="rect">
            <a:avLst/>
          </a:prstGeom>
        </p:spPr>
      </p:pic>
      <p:pic>
        <p:nvPicPr>
          <p:cNvPr id="9" name="圖片 8" descr="a22.gif"/>
          <p:cNvPicPr>
            <a:picLocks noChangeAspect="1"/>
          </p:cNvPicPr>
          <p:nvPr/>
        </p:nvPicPr>
        <p:blipFill>
          <a:blip r:embed="rId4" cstate="print"/>
          <a:srcRect b="22094"/>
          <a:stretch>
            <a:fillRect/>
          </a:stretch>
        </p:blipFill>
        <p:spPr>
          <a:xfrm>
            <a:off x="2483768" y="4725144"/>
            <a:ext cx="2304256" cy="2132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_0779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l="10626" t="37059" r="35825" b="22942"/>
          <a:stretch>
            <a:fillRect/>
          </a:stretch>
        </p:blipFill>
        <p:spPr>
          <a:xfrm>
            <a:off x="683568" y="2420888"/>
            <a:ext cx="7920880" cy="3960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zh-TW" alt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凱旋國小的無尾熊</a:t>
            </a:r>
            <a:endParaRPr lang="zh-TW" altLang="en-US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95536" y="1268760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有看到嗎？我們學校的許多小朋友也都看不到，因為這需要想像力，把沒有想成有，把有想成更美好才行；他有眼睛、鼻子、手及耳，這是我提供的旋國小私房景點，希望大家會喜歡。</a:t>
            </a:r>
            <a:endParaRPr lang="zh-TW" altLang="en-US" dirty="0"/>
          </a:p>
        </p:txBody>
      </p:sp>
      <p:pic>
        <p:nvPicPr>
          <p:cNvPr id="6" name="圖片 5" descr="a10.gif"/>
          <p:cNvPicPr>
            <a:picLocks noChangeAspect="1"/>
          </p:cNvPicPr>
          <p:nvPr/>
        </p:nvPicPr>
        <p:blipFill>
          <a:blip r:embed="rId3" cstate="print"/>
          <a:srcRect b="23527"/>
          <a:stretch>
            <a:fillRect/>
          </a:stretch>
        </p:blipFill>
        <p:spPr>
          <a:xfrm>
            <a:off x="251520" y="5542633"/>
            <a:ext cx="2184108" cy="1315367"/>
          </a:xfrm>
          <a:prstGeom prst="rect">
            <a:avLst/>
          </a:prstGeom>
        </p:spPr>
      </p:pic>
      <p:pic>
        <p:nvPicPr>
          <p:cNvPr id="7" name="圖片 6" descr="a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588224" y="5345832"/>
            <a:ext cx="2016224" cy="1512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72930" y="415203"/>
            <a:ext cx="62677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微軟正黑體" pitchFamily="34" charset="-120"/>
                <a:ea typeface="微軟正黑體" pitchFamily="34" charset="-120"/>
              </a:rPr>
              <a:t>我所知道的苓雅區</a:t>
            </a:r>
            <a:endParaRPr lang="zh-TW" altLang="en-U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23528" y="1412776"/>
            <a:ext cx="849694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300" dirty="0" smtClean="0"/>
              <a:t>    苓雅區內有許多重要的機關單位，例如高雄市政府四維行政中心、財政部國稅局、國軍英雄館、衛武營公園，中正技擊館，均設立於此。   </a:t>
            </a:r>
            <a:br>
              <a:rPr lang="zh-TW" altLang="en-US" sz="2300" dirty="0" smtClean="0"/>
            </a:br>
            <a:r>
              <a:rPr lang="zh-TW" altLang="en-US" sz="2300" dirty="0" smtClean="0"/>
              <a:t>    在教育機關與文教設施方面，苓雅區內有國立高雄師範大學、高雄市立啟智學校、中正文化中心、中正體育場、中正技擊館等社教場所，不僅提升了全區的文藝氣息，也帶動了苓雅區的繁榮。</a:t>
            </a:r>
            <a:br>
              <a:rPr lang="zh-TW" altLang="en-US" sz="2300" dirty="0" smtClean="0"/>
            </a:br>
            <a:r>
              <a:rPr lang="zh-TW" altLang="en-US" sz="2300" dirty="0" smtClean="0"/>
              <a:t>    如果您要逛街，那麼最熱鬧的三多商圈，壹定可以滿足您的需求，有許多的百貨公司及商店街；若是厭倦了人擠人，也可以到西邊的高雄港碼頭等地區看看海，保證讓您身心舒暢。</a:t>
            </a:r>
            <a:br>
              <a:rPr lang="zh-TW" altLang="en-US" sz="2300" dirty="0" smtClean="0"/>
            </a:br>
            <a:r>
              <a:rPr lang="zh-TW" altLang="en-US" sz="2300" dirty="0" smtClean="0"/>
              <a:t>    苓雅區能然不斷的在進步，新的建設也越來越多，規畫也極具遠見，例如：衛武營都會公園的設立，中正體育園區，鐵路地下化，捷運的興建，希望以後的苓雅區，可以變成高雄市最繁榮的地方。 </a:t>
            </a:r>
            <a:endParaRPr lang="en-US" altLang="zh-TW" sz="2300" dirty="0" smtClean="0"/>
          </a:p>
          <a:p>
            <a:pPr algn="r"/>
            <a:r>
              <a:rPr lang="zh-TW" altLang="en-US" sz="2300" dirty="0" smtClean="0">
                <a:solidFill>
                  <a:prstClr val="black"/>
                </a:solidFill>
              </a:rPr>
              <a:t>（資料來源：高雄市苓雅區公所全球資訊服務網）</a:t>
            </a:r>
            <a:endParaRPr lang="zh-TW" altLang="en-US" sz="2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971600" y="3356992"/>
            <a:ext cx="7109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zh-TW" alt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快樂的苓雅區文化之旅吧！</a:t>
            </a:r>
            <a:endParaRPr lang="zh-TW" alt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195736" y="1916832"/>
            <a:ext cx="4248472" cy="923330"/>
          </a:xfrm>
          <a:prstGeom prst="rect">
            <a:avLst/>
          </a:prstGeom>
        </p:spPr>
        <p:txBody>
          <a:bodyPr wrap="square">
            <a:prstTxWarp prst="textCanDown">
              <a:avLst/>
            </a:prstTxWarp>
            <a:spAutoFit/>
          </a:bodyPr>
          <a:lstStyle/>
          <a:p>
            <a:pPr algn="ctr"/>
            <a:r>
              <a:rPr lang="zh-TW" alt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和我們來場</a:t>
            </a:r>
            <a:r>
              <a:rPr lang="en-US" altLang="zh-TW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..</a:t>
            </a:r>
          </a:p>
        </p:txBody>
      </p:sp>
      <p:sp>
        <p:nvSpPr>
          <p:cNvPr id="4" name="矩形 3"/>
          <p:cNvSpPr/>
          <p:nvPr/>
        </p:nvSpPr>
        <p:spPr>
          <a:xfrm>
            <a:off x="2339752" y="548680"/>
            <a:ext cx="4248472" cy="923330"/>
          </a:xfrm>
          <a:prstGeom prst="rect">
            <a:avLst/>
          </a:prstGeom>
        </p:spPr>
        <p:txBody>
          <a:bodyPr wrap="square">
            <a:prstTxWarp prst="textCanDown">
              <a:avLst/>
            </a:prstTxWarp>
            <a:spAutoFit/>
          </a:bodyPr>
          <a:lstStyle/>
          <a:p>
            <a:pPr algn="ctr"/>
            <a:r>
              <a:rPr lang="zh-TW" alt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準備好了嗎？</a:t>
            </a:r>
            <a:endParaRPr lang="en-US" altLang="zh-TW" sz="54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圖片 4" descr="a10.gif"/>
          <p:cNvPicPr>
            <a:picLocks noChangeAspect="1"/>
          </p:cNvPicPr>
          <p:nvPr/>
        </p:nvPicPr>
        <p:blipFill>
          <a:blip r:embed="rId2" cstate="print"/>
          <a:srcRect b="17372"/>
          <a:stretch>
            <a:fillRect/>
          </a:stretch>
        </p:blipFill>
        <p:spPr>
          <a:xfrm flipH="1">
            <a:off x="4770273" y="4221088"/>
            <a:ext cx="4052325" cy="2636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DSC_02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4221088"/>
            <a:ext cx="3767543" cy="2520280"/>
          </a:xfrm>
          <a:prstGeom prst="rect">
            <a:avLst/>
          </a:prstGeom>
        </p:spPr>
      </p:pic>
      <p:pic>
        <p:nvPicPr>
          <p:cNvPr id="6" name="圖片 5" descr="DSC_02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268760"/>
            <a:ext cx="3672408" cy="5489849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067944" y="1196753"/>
            <a:ext cx="48965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現在和我們一同走出校園，去參觀一下外界的私房景點吧！</a:t>
            </a:r>
          </a:p>
          <a:p>
            <a:r>
              <a:rPr lang="zh-TW" altLang="en-US" dirty="0" smtClean="0"/>
              <a:t>首先我們來到位於五福路與愛河橋畔的玫瑰聖母聖殿主教座堂，這是全台灣地區第一座天主教堂喔！這座教堂擁有悠久的歷史，他有許多的別稱，例如：前金天主堂、玫瑰堂；在西元</a:t>
            </a:r>
            <a:r>
              <a:rPr lang="en-US" altLang="zh-TW" dirty="0" smtClean="0"/>
              <a:t>1859</a:t>
            </a:r>
            <a:r>
              <a:rPr lang="zh-TW" altLang="en-US" dirty="0" smtClean="0"/>
              <a:t>年的時候，清朝允許外國人來台灣傳教，於是天主教在台灣建立了這一座教堂，所以說，這裡也是台灣天主教會的發源地。</a:t>
            </a:r>
          </a:p>
          <a:p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899592" y="188640"/>
            <a:ext cx="71096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微軟正黑體" pitchFamily="34" charset="-120"/>
                <a:ea typeface="微軟正黑體" pitchFamily="34" charset="-120"/>
              </a:rPr>
              <a:t>玫瑰聖母聖殿主教座堂</a:t>
            </a:r>
            <a:endParaRPr lang="zh-TW" altLang="en-U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圖片 9" descr="a1.gif"/>
          <p:cNvPicPr>
            <a:picLocks noChangeAspect="1"/>
          </p:cNvPicPr>
          <p:nvPr/>
        </p:nvPicPr>
        <p:blipFill>
          <a:blip r:embed="rId4" cstate="print">
            <a:lum bright="10000"/>
          </a:blip>
          <a:srcRect r="24048" b="16681"/>
          <a:stretch>
            <a:fillRect/>
          </a:stretch>
        </p:blipFill>
        <p:spPr>
          <a:xfrm>
            <a:off x="5508104" y="3933056"/>
            <a:ext cx="3635896" cy="2924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DSC_02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25673" y="4077072"/>
            <a:ext cx="3982831" cy="2664296"/>
          </a:xfrm>
          <a:prstGeom prst="rect">
            <a:avLst/>
          </a:prstGeom>
        </p:spPr>
      </p:pic>
      <p:pic>
        <p:nvPicPr>
          <p:cNvPr id="6" name="圖片 5" descr="DSC_02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3356992"/>
            <a:ext cx="5059272" cy="3384376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67544" y="1124744"/>
            <a:ext cx="82809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歷史已有</a:t>
            </a:r>
            <a:r>
              <a:rPr lang="en-US" altLang="zh-TW" dirty="0" smtClean="0"/>
              <a:t>152</a:t>
            </a:r>
            <a:r>
              <a:rPr lang="zh-TW" altLang="en-US" dirty="0" smtClean="0"/>
              <a:t>年了，卻不見任何的斑駁或掉漆，可見平常保養整修的功夫下的很深，彩色的玻璃窗戶，更見教堂的壯觀雄偉！</a:t>
            </a:r>
            <a:endParaRPr lang="en-US" altLang="zh-TW" dirty="0" smtClean="0"/>
          </a:p>
          <a:p>
            <a:r>
              <a:rPr lang="zh-TW" altLang="en-US" dirty="0" smtClean="0"/>
              <a:t>教堂外面有一個漂亮的小水池，池面上有一座小橋，我常會倚著欄杆看水不斷的從假山上落入水面，很漂亮喔！</a:t>
            </a:r>
            <a:endParaRPr lang="en-US" altLang="zh-TW" dirty="0" smtClean="0"/>
          </a:p>
          <a:p>
            <a:r>
              <a:rPr lang="zh-TW" altLang="en-US" dirty="0" smtClean="0"/>
              <a:t>教堂裡面很大很漂亮，可惜不能拍照，因為裡面的叔叔說，這裡是很神聖的地方，希望我們不要拍照，但是他很客氣請我們在貴賓參觀的簽名簿上簽名留念喔！</a:t>
            </a:r>
          </a:p>
          <a:p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899592" y="188640"/>
            <a:ext cx="71096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微軟正黑體" pitchFamily="34" charset="-120"/>
                <a:ea typeface="微軟正黑體" pitchFamily="34" charset="-120"/>
              </a:rPr>
              <a:t>玫瑰聖母聖殿主教座堂</a:t>
            </a:r>
            <a:endParaRPr lang="zh-TW" altLang="en-U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圖片 8" descr="a2.gif"/>
          <p:cNvPicPr>
            <a:picLocks noChangeAspect="1"/>
          </p:cNvPicPr>
          <p:nvPr/>
        </p:nvPicPr>
        <p:blipFill>
          <a:blip r:embed="rId4" cstate="print"/>
          <a:srcRect l="24013" t="5901" r="29919" b="8719"/>
          <a:stretch>
            <a:fillRect/>
          </a:stretch>
        </p:blipFill>
        <p:spPr>
          <a:xfrm>
            <a:off x="4139952" y="4653136"/>
            <a:ext cx="1586213" cy="2204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zh-TW" altLang="en-US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中正文化中心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圖片 3" descr="DSC_0202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2774743" y="2564904"/>
            <a:ext cx="6243357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 descr="DSC_0196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 rot="20968629">
            <a:off x="402224" y="4538254"/>
            <a:ext cx="2861006" cy="1913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文字方塊 5"/>
          <p:cNvSpPr txBox="1"/>
          <p:nvPr/>
        </p:nvSpPr>
        <p:spPr>
          <a:xfrm>
            <a:off x="395536" y="1124744"/>
            <a:ext cx="8424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這雖然是不少人知道的景點，但其實也有少人知、無人曉的私房景點喔，現在我們先來欣賞整體的文化中心吧！首先是大廣場、小森林，可以讓寵物跑跑跳跳，也很適合全家出遊喔！再來是至德堂、至善廳</a:t>
            </a:r>
            <a:r>
              <a:rPr lang="en-US" altLang="zh-TW" dirty="0" smtClean="0"/>
              <a:t>…</a:t>
            </a:r>
            <a:r>
              <a:rPr lang="zh-TW" altLang="en-US" dirty="0" smtClean="0"/>
              <a:t>等展演幕台，有許多音樂會都在此表演，我們學校的畢業展演也是喔，還有圖書館，讓市民有了一個假日休閒的好去處！</a:t>
            </a:r>
          </a:p>
          <a:p>
            <a:endParaRPr lang="zh-TW" altLang="en-US" dirty="0"/>
          </a:p>
        </p:txBody>
      </p:sp>
      <p:sp>
        <p:nvSpPr>
          <p:cNvPr id="7" name="直線圖說文字 2 6"/>
          <p:cNvSpPr/>
          <p:nvPr/>
        </p:nvSpPr>
        <p:spPr>
          <a:xfrm>
            <a:off x="251520" y="2636912"/>
            <a:ext cx="2304256" cy="1368152"/>
          </a:xfrm>
          <a:prstGeom prst="borderCallout2">
            <a:avLst>
              <a:gd name="adj1" fmla="val 102771"/>
              <a:gd name="adj2" fmla="val 55160"/>
              <a:gd name="adj3" fmla="val 117093"/>
              <a:gd name="adj4" fmla="val 43337"/>
              <a:gd name="adj5" fmla="val 211280"/>
              <a:gd name="adj6" fmla="val 6424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夏天吃冰的好地方喔！</a:t>
            </a:r>
            <a:endParaRPr lang="zh-TW" altLang="en-US" dirty="0"/>
          </a:p>
        </p:txBody>
      </p:sp>
      <p:pic>
        <p:nvPicPr>
          <p:cNvPr id="8" name="圖片 7" descr="a3.gif"/>
          <p:cNvPicPr>
            <a:picLocks noChangeAspect="1"/>
          </p:cNvPicPr>
          <p:nvPr/>
        </p:nvPicPr>
        <p:blipFill>
          <a:blip r:embed="rId4" cstate="print"/>
          <a:srcRect l="26341" t="19467" r="19762"/>
          <a:stretch>
            <a:fillRect/>
          </a:stretch>
        </p:blipFill>
        <p:spPr>
          <a:xfrm flipH="1">
            <a:off x="6932758" y="4581128"/>
            <a:ext cx="2031730" cy="2276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</TotalTime>
  <Words>3505</Words>
  <Application>Microsoft Office PowerPoint</Application>
  <PresentationFormat>如螢幕大小 (4:3)</PresentationFormat>
  <Paragraphs>143</Paragraphs>
  <Slides>46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46</vt:i4>
      </vt:variant>
    </vt:vector>
  </HeadingPairs>
  <TitlesOfParts>
    <vt:vector size="47" baseType="lpstr">
      <vt:lpstr>Office 佈景主題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中正文化中心</vt:lpstr>
      <vt:lpstr>中正文化中心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生日主題公園</vt:lpstr>
      <vt:lpstr>投影片 22</vt:lpstr>
      <vt:lpstr>生日主題公園</vt:lpstr>
      <vt:lpstr>自來水公園</vt:lpstr>
      <vt:lpstr>自來水公園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  <vt:lpstr>投影片 40</vt:lpstr>
      <vt:lpstr>投影片 41</vt:lpstr>
      <vt:lpstr>投影片 42</vt:lpstr>
      <vt:lpstr>投影片 43</vt:lpstr>
      <vt:lpstr>投影片 44</vt:lpstr>
      <vt:lpstr>投影片 45</vt:lpstr>
      <vt:lpstr>凱旋國小的無尾熊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苓雅區私房景點大調查</dc:title>
  <cp:lastModifiedBy>young</cp:lastModifiedBy>
  <cp:revision>125</cp:revision>
  <dcterms:modified xsi:type="dcterms:W3CDTF">2011-06-10T05:22:17Z</dcterms:modified>
</cp:coreProperties>
</file>