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804" r:id="rId3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267" r:id="rId23"/>
    <p:sldId id="269" r:id="rId24"/>
    <p:sldId id="270" r:id="rId25"/>
    <p:sldId id="271" r:id="rId26"/>
    <p:sldId id="295" r:id="rId27"/>
    <p:sldId id="272" r:id="rId28"/>
    <p:sldId id="292" r:id="rId29"/>
    <p:sldId id="273" r:id="rId30"/>
    <p:sldId id="293" r:id="rId31"/>
    <p:sldId id="274" r:id="rId32"/>
    <p:sldId id="294" r:id="rId33"/>
    <p:sldId id="275" r:id="rId34"/>
    <p:sldId id="276" r:id="rId35"/>
    <p:sldId id="277" r:id="rId36"/>
    <p:sldId id="289" r:id="rId37"/>
    <p:sldId id="291" r:id="rId3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CF168"/>
    <a:srgbClr val="11DDED"/>
    <a:srgbClr val="FCB6F0"/>
    <a:srgbClr val="FCFEA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08" autoAdjust="0"/>
    <p:restoredTop sz="94660"/>
  </p:normalViewPr>
  <p:slideViewPr>
    <p:cSldViewPr>
      <p:cViewPr>
        <p:scale>
          <a:sx n="66" d="100"/>
          <a:sy n="66" d="100"/>
        </p:scale>
        <p:origin x="-61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191E9E5-3C45-4E03-BA5E-B59B833C9074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945AD44-4D2F-42C2-8DE4-C12A2057E7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B55E3B-CDA3-47C2-B547-114CC61F59A5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041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D408E9-8A8F-4512-A80E-8AFC3A693DF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3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4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5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6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7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8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9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0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audio21.wav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3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4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5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audio26.wav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7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8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29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0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2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3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3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C95D-5255-4C28-8DD8-39E3B236DB9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DC6FA-7486-4243-9CBE-1BB90D161F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F9096-84D2-4536-A30A-735F47A97A0C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F0BE4-3FD8-44EE-9D7B-F07B5FB6D2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242BB-D958-4441-92F2-6D7155DBC058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19AF1-CCA3-4987-BD01-5837A5CD0C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85A57E-59D6-45FF-B182-4B32F9B29AC1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7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0583D3A-849D-4E48-A71B-222D5CD5A5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1F567-E881-4294-9A7D-FB8AF2A87F17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3A59F-C4D4-4C2C-805B-7E4896740D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3C6389C0-F0E3-482E-B65F-6BEB4EA366DA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A72869-8DD8-4A3D-849E-6243BB888F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1EDF-4455-444E-8CFE-6D087409629A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CBD47-6A83-48C7-9859-129D08D201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6052B-83AB-4140-9C93-C959E6BC4C98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8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BF3D2-12AD-4460-844C-0E2F876EAE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5CC45-6FD5-4DDF-B164-009BA913AFD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9B88-89EB-4115-AECE-A77140E7F8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0B1A-C1C5-464E-8BA7-5E0D493B3C02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3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FBE9F-F033-47BA-96E4-0C85F107C21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1D042-BB06-4F50-AD84-36E1C71A9384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1BBF-FB2E-4C1E-9EC9-BD5C443CB3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AF8C9-C632-4B76-8FF8-1ADCB642E50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412F-BB4A-41F2-A4D4-C27179F03B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1391DE-53D4-46CF-8AA7-0EF1465F942C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CC9B4B-34B3-440E-9327-AD504B8932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  <p:sndAc>
      <p:stSnd>
        <p:snd r:embed="rId2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B376F-0444-40FE-98C1-62A9CE81F0C1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1BC3C-F57B-4436-95F0-7890B87088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3D3DFE-4804-418D-977A-542AB039CA71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476D33A-28D6-44CB-8B3C-3C9D1D594E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5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AFC9A-9115-4A48-81F8-7C01EEF85D12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29E93-DCC2-4A9D-A16E-F3922053B2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95B9-DF8A-41AB-99CF-4A16B46B6DAB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FF3FB-9CA3-488F-86C6-D459F95DBF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0CF0E-7CA7-4545-A4BF-395C09E54E20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BF8E-3C6D-444C-A08A-DBF5466711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  <p:sndAc>
      <p:stSnd>
        <p:snd r:embed="rId2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BD327-757A-41E9-8218-1B63A50003F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684E8-F6CD-4E9F-8EAB-E26512E458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6DAD6-6A53-4EFD-9635-C7A71243B631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121A-15DA-40BE-B8AF-654561E7F1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8ECF-1B1B-40A8-8A7C-574FC49E3932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4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80402-4D95-46AD-B4B0-C6AEBBAA8F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65820-8952-4393-8EDE-5A2150F1287D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3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441C-4165-420A-B7FA-F83285EF4B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7371E-5BA4-460F-92EC-1364B9D311CF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71DC-6474-403D-9ADF-28C8D017F5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A12B-AC10-46A6-92F9-74E976762BEA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7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D6DF1-96DA-438F-BA78-B7B9A345BF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5EB24-12CD-410D-90DF-E2E1163B1B34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A59B-11E5-431E-B5AB-8767606F01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0CC4-E1C0-4FFB-8EAE-A297469998DF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0DA8B-4543-4F57-9D7E-129526C484E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85B2-1604-438E-A2F6-951AEACAE654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AE563-F70E-42CD-867D-859A96BFCA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A5037-0715-4430-81AD-BA556D9052F1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DD884-90D8-462B-82D5-B26C31E2C5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A3F1E-5505-45C2-8179-AC7C8B55172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137DC-976C-4329-9464-152AEDAD46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68D4A-9758-42ED-B708-E052362C4B09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A83FF-A432-4BB3-A53C-8C7EFCBC39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328B-5166-42AB-B90B-BE5B79E67F3B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1B0D-8EC4-4165-8A7D-F4D4B9F284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6030B-CDCC-4B98-BF75-5CE9B439D047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3CCBB-77DC-49C2-91E5-CBB0E53A71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1CED-5084-4A80-9035-F68180ED866E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E5364-76D0-42D5-8A8A-D41BAC5A4D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ransition spd="med" advClick="0" advTm="6000">
    <p:wheel spokes="8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1623A35-D56B-44F8-9C7C-E04D8FABD547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1CAF23-C6EC-482B-8053-60FE5962EA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 advClick="0" advTm="6000">
    <p:wheel spokes="8"/>
    <p:sndAc>
      <p:stSnd>
        <p:snd r:embed="rId13" name="chimes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3318" name="文字版面配置區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34032BF3-EC3C-4832-B995-F0AA056F1D9C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2CDEBFC0-CBEA-4117-8154-CF37A1304C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28" r:id="rId2"/>
    <p:sldLayoutId id="2147483839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40" r:id="rId9"/>
    <p:sldLayoutId id="2147483834" r:id="rId10"/>
    <p:sldLayoutId id="2147483841" r:id="rId11"/>
  </p:sldLayoutIdLst>
  <p:transition spd="med">
    <p:wheel spokes="8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微軟正黑體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微軟正黑體"/>
          <a:cs typeface="微軟正黑體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微軟正黑體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微軟正黑體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微軟正黑體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微軟正黑體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5605" name="文字版面配置區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1D114FB-C109-4A8F-AF53-FB73C8D0FE38}" type="datetimeFigureOut">
              <a:rPr lang="zh-TW" altLang="en-US"/>
              <a:pPr>
                <a:defRPr/>
              </a:pPr>
              <a:t>2011/6/10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D6D8C8-7C7C-4BF4-A240-AAC15B83F2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35" r:id="rId4"/>
    <p:sldLayoutId id="2147483845" r:id="rId5"/>
    <p:sldLayoutId id="2147483836" r:id="rId6"/>
    <p:sldLayoutId id="2147483846" r:id="rId7"/>
    <p:sldLayoutId id="2147483847" r:id="rId8"/>
    <p:sldLayoutId id="2147483848" r:id="rId9"/>
    <p:sldLayoutId id="2147483837" r:id="rId10"/>
    <p:sldLayoutId id="2147483849" r:id="rId11"/>
  </p:sldLayoutIdLst>
  <p:transition spd="med">
    <p:wheel spokes="8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微軟正黑體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  <a:ea typeface="微軟正黑體"/>
          <a:cs typeface="微軟正黑體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微軟正黑體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微軟正黑體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微軟正黑體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微軟正黑體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微軟正黑體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E:\&#38899;&#27138;\&#27700;&#26230;&#38899;&#27138;_&#30070;&#20320;&#23396;&#21934;&#20320;&#26371;&#24819;&#36215;&#35504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jpeg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7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7.wmf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wmf"/><Relationship Id="rId4" Type="http://schemas.openxmlformats.org/officeDocument/2006/relationships/image" Target="../media/image3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10" Type="http://schemas.openxmlformats.org/officeDocument/2006/relationships/image" Target="../media/image61.wmf"/><Relationship Id="rId4" Type="http://schemas.openxmlformats.org/officeDocument/2006/relationships/image" Target="../media/image55.wmf"/><Relationship Id="rId9" Type="http://schemas.openxmlformats.org/officeDocument/2006/relationships/image" Target="../media/image6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5.wmf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60486" y="1505930"/>
            <a:ext cx="8126313" cy="1470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800" dirty="0" smtClean="0">
                <a:solidFill>
                  <a:srgbClr val="002060"/>
                </a:solidFill>
                <a:cs typeface="+mj-cs"/>
              </a:rPr>
              <a:t>幸運香草公園</a:t>
            </a:r>
            <a:endParaRPr lang="zh-TW" altLang="en-US" sz="48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zh-TW" b="1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b="1" smtClean="0">
                <a:solidFill>
                  <a:srgbClr val="002060"/>
                </a:solidFill>
              </a:rPr>
              <a:t>四年五班</a:t>
            </a:r>
            <a:endParaRPr lang="en-US" altLang="zh-TW" b="1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zh-TW" altLang="en-US" b="1" smtClean="0">
                <a:solidFill>
                  <a:srgbClr val="002060"/>
                </a:solidFill>
              </a:rPr>
              <a:t>劉子瑀</a:t>
            </a:r>
            <a:r>
              <a:rPr lang="en-US" altLang="zh-TW" b="1" smtClean="0">
                <a:solidFill>
                  <a:srgbClr val="002060"/>
                </a:solidFill>
              </a:rPr>
              <a:t>.</a:t>
            </a:r>
            <a:r>
              <a:rPr lang="zh-TW" altLang="en-US" b="1" smtClean="0">
                <a:solidFill>
                  <a:srgbClr val="002060"/>
                </a:solidFill>
              </a:rPr>
              <a:t>葉沛晴</a:t>
            </a:r>
            <a:r>
              <a:rPr lang="en-US" altLang="zh-TW" b="1" smtClean="0">
                <a:solidFill>
                  <a:srgbClr val="002060"/>
                </a:solidFill>
              </a:rPr>
              <a:t>.</a:t>
            </a:r>
            <a:r>
              <a:rPr lang="zh-TW" altLang="en-US" b="1" smtClean="0">
                <a:solidFill>
                  <a:srgbClr val="002060"/>
                </a:solidFill>
              </a:rPr>
              <a:t>吳采蓉</a:t>
            </a:r>
            <a:r>
              <a:rPr lang="en-US" altLang="zh-TW" b="1" smtClean="0">
                <a:solidFill>
                  <a:srgbClr val="002060"/>
                </a:solidFill>
              </a:rPr>
              <a:t>.</a:t>
            </a:r>
            <a:r>
              <a:rPr lang="zh-TW" altLang="en-US" b="1" smtClean="0">
                <a:solidFill>
                  <a:srgbClr val="002060"/>
                </a:solidFill>
              </a:rPr>
              <a:t>李怡樺</a:t>
            </a:r>
            <a:r>
              <a:rPr lang="en-US" altLang="zh-TW" b="1" smtClean="0">
                <a:solidFill>
                  <a:srgbClr val="002060"/>
                </a:solidFill>
              </a:rPr>
              <a:t>.</a:t>
            </a:r>
            <a:r>
              <a:rPr lang="zh-TW" altLang="en-US" b="1" smtClean="0">
                <a:solidFill>
                  <a:srgbClr val="002060"/>
                </a:solidFill>
              </a:rPr>
              <a:t>蔡淨淳</a:t>
            </a:r>
          </a:p>
        </p:txBody>
      </p:sp>
      <p:sp>
        <p:nvSpPr>
          <p:cNvPr id="4" name="五角星形 3"/>
          <p:cNvSpPr/>
          <p:nvPr/>
        </p:nvSpPr>
        <p:spPr>
          <a:xfrm rot="19637572">
            <a:off x="560388" y="425450"/>
            <a:ext cx="863600" cy="8636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五角星形 4"/>
          <p:cNvSpPr/>
          <p:nvPr/>
        </p:nvSpPr>
        <p:spPr>
          <a:xfrm>
            <a:off x="560388" y="446088"/>
            <a:ext cx="863600" cy="863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五角星形 5"/>
          <p:cNvSpPr/>
          <p:nvPr/>
        </p:nvSpPr>
        <p:spPr>
          <a:xfrm rot="19678217">
            <a:off x="7856538" y="5821363"/>
            <a:ext cx="865187" cy="863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五角星形 6"/>
          <p:cNvSpPr/>
          <p:nvPr/>
        </p:nvSpPr>
        <p:spPr>
          <a:xfrm>
            <a:off x="7856538" y="5821363"/>
            <a:ext cx="865187" cy="8636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" name="水晶音樂_當你孤單你會想起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392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92D050"/>
                </a:solidFill>
              </a:rPr>
              <a:t>        </a:t>
            </a:r>
            <a:r>
              <a:rPr lang="zh-TW" altLang="en-US" sz="3600" smtClean="0">
                <a:solidFill>
                  <a:srgbClr val="FF0000"/>
                </a:solidFill>
              </a:rPr>
              <a:t>土人參</a:t>
            </a:r>
            <a:r>
              <a:rPr lang="en-US" altLang="zh-TW" sz="3600" smtClean="0">
                <a:solidFill>
                  <a:srgbClr val="FF0000"/>
                </a:solidFill>
              </a:rPr>
              <a:t>(</a:t>
            </a:r>
            <a:r>
              <a:rPr lang="zh-TW" altLang="en-US" sz="3600" smtClean="0">
                <a:solidFill>
                  <a:srgbClr val="FF0000"/>
                </a:solidFill>
              </a:rPr>
              <a:t>馬齒莧科</a:t>
            </a:r>
            <a:r>
              <a:rPr lang="en-US" altLang="zh-TW" sz="3600" smtClean="0">
                <a:solidFill>
                  <a:srgbClr val="FF0000"/>
                </a:solidFill>
              </a:rPr>
              <a:t>)</a:t>
            </a:r>
            <a:endParaRPr lang="zh-TW" altLang="en-US" sz="3600" smtClean="0">
              <a:solidFill>
                <a:srgbClr val="FF0000"/>
              </a:solidFill>
            </a:endParaRPr>
          </a:p>
        </p:txBody>
      </p:sp>
      <p:pic>
        <p:nvPicPr>
          <p:cNvPr id="9218" name="Picture 2" descr="H:\DCIM\115NIKON\DSCN395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effectLst>
            <a:glow rad="1905000">
              <a:schemeClr val="accent4">
                <a:satMod val="175000"/>
                <a:alpha val="40000"/>
              </a:schemeClr>
            </a:glow>
            <a:softEdge rad="203200"/>
          </a:effectLst>
          <a:extLst>
            <a:ext uri="{909E8E84-426E-40DD-AFC4-6F175D3DCCD1}"/>
          </a:ex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63713" y="5373688"/>
            <a:ext cx="5486400" cy="804862"/>
          </a:xfrm>
        </p:spPr>
        <p:txBody>
          <a:bodyPr/>
          <a:lstStyle/>
          <a:p>
            <a:r>
              <a:rPr lang="zh-TW" altLang="en-US" sz="2400" smtClean="0">
                <a:solidFill>
                  <a:srgbClr val="7030A0"/>
                </a:solidFill>
              </a:rPr>
              <a:t>功能</a:t>
            </a:r>
            <a:r>
              <a:rPr lang="en-US" altLang="zh-TW" sz="2400" smtClean="0">
                <a:solidFill>
                  <a:srgbClr val="7030A0"/>
                </a:solidFill>
              </a:rPr>
              <a:t>:</a:t>
            </a:r>
            <a:r>
              <a:rPr lang="zh-TW" altLang="en-US" sz="2400" smtClean="0">
                <a:solidFill>
                  <a:srgbClr val="7030A0"/>
                </a:solidFill>
              </a:rPr>
              <a:t>根做補藥，至肺勞咳血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到桿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脾虛泄瀉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多尿症。葉搗汁外擦踵傷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去熱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散種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全草治糖尿病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尿毒。</a:t>
            </a:r>
          </a:p>
        </p:txBody>
      </p:sp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FF0000"/>
                </a:solidFill>
              </a:rPr>
              <a:t>                荷蘭芹</a:t>
            </a:r>
          </a:p>
        </p:txBody>
      </p:sp>
      <p:sp>
        <p:nvSpPr>
          <p:cNvPr id="50179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7030A0"/>
                </a:solidFill>
              </a:rPr>
              <a:t>用途；可做成生鮮葉拌沙拉。也可以用在添飾花束中。咀嚼生鮮葉片可清新口氣。</a:t>
            </a:r>
          </a:p>
        </p:txBody>
      </p:sp>
      <p:pic>
        <p:nvPicPr>
          <p:cNvPr id="50180" name="Picture 2" descr="C:\Documents and Settings\user\桌面\100NIKON\DSCN133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85938" y="642938"/>
            <a:ext cx="5486400" cy="4114800"/>
          </a:xfrm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藍小孩迷迭香</a:t>
            </a:r>
          </a:p>
        </p:txBody>
      </p:sp>
      <p:sp>
        <p:nvSpPr>
          <p:cNvPr id="51203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功能；殺菌 ，抗氧化作用，可治療頭痛，神經緊張，胃口不佳</a:t>
            </a:r>
            <a:endParaRPr lang="zh-TW" alt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05" name="Picture 2" descr="C:\Documents and Settings\user\桌面\100NIKON\DSCN1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642938"/>
            <a:ext cx="5364163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B6F0"/>
            </a:gs>
            <a:gs pos="17999">
              <a:srgbClr val="11DDED"/>
            </a:gs>
            <a:gs pos="36000">
              <a:srgbClr val="FAC77D"/>
            </a:gs>
            <a:gs pos="61000">
              <a:srgbClr val="FBA97D"/>
            </a:gs>
            <a:gs pos="82001">
              <a:srgbClr val="7030A0">
                <a:alpha val="71000"/>
              </a:srgbClr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714500" y="4929188"/>
            <a:ext cx="5486400" cy="566737"/>
          </a:xfrm>
        </p:spPr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    神秘果      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14500" y="5500688"/>
            <a:ext cx="5486400" cy="8048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應用；可將酸水果轉成甘甜。食用神秘果後，在吃檸檬，就可成為甜檸檬，甜味感可在口內達</a:t>
            </a:r>
            <a:r>
              <a:rPr lang="en-US" altLang="zh-TW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30</a:t>
            </a:r>
            <a:r>
              <a:rPr lang="zh-TW" alt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分鐘。</a:t>
            </a:r>
            <a:endParaRPr lang="zh-TW" alt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2228" name="Picture 2" descr="C:\Documents and Settings\user\桌面\100NIKON\DSCN133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   巧克力 薄荷</a:t>
            </a:r>
          </a:p>
        </p:txBody>
      </p:sp>
      <p:sp>
        <p:nvSpPr>
          <p:cNvPr id="53251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53252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28813" y="5429250"/>
            <a:ext cx="5486400" cy="804863"/>
          </a:xfrm>
        </p:spPr>
        <p:txBody>
          <a:bodyPr/>
          <a:lstStyle/>
          <a:p>
            <a:r>
              <a:rPr lang="zh-TW" altLang="en-US" sz="2800" smtClean="0">
                <a:solidFill>
                  <a:srgbClr val="92D050"/>
                </a:solidFill>
              </a:rPr>
              <a:t>用途；強新健胃驅蟲解熱。製作沐浴保養品。</a:t>
            </a:r>
          </a:p>
        </p:txBody>
      </p:sp>
      <p:pic>
        <p:nvPicPr>
          <p:cNvPr id="53253" name="Picture 2" descr="C:\Documents and Settings\user\桌面\100NIKON\DSCN13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642938"/>
            <a:ext cx="555307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B6F0"/>
            </a:gs>
            <a:gs pos="82001">
              <a:srgbClr val="FCB6F0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紫花鼠尾草</a:t>
            </a:r>
          </a:p>
        </p:txBody>
      </p:sp>
      <p:sp>
        <p:nvSpPr>
          <p:cNvPr id="54275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54276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3200" smtClean="0">
                <a:solidFill>
                  <a:srgbClr val="7030A0"/>
                </a:solidFill>
              </a:rPr>
              <a:t>功能；調經止痛，幫助消化</a:t>
            </a:r>
            <a:r>
              <a:rPr lang="zh-TW" altLang="en-US" smtClean="0">
                <a:solidFill>
                  <a:srgbClr val="7030A0"/>
                </a:solidFill>
              </a:rPr>
              <a:t>。</a:t>
            </a:r>
          </a:p>
        </p:txBody>
      </p:sp>
      <p:pic>
        <p:nvPicPr>
          <p:cNvPr id="54277" name="Picture 2" descr="C:\Documents and Settings\user\桌面\100NIKON\DSCN1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642938"/>
            <a:ext cx="56261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  波羅蜜</a:t>
            </a:r>
          </a:p>
        </p:txBody>
      </p:sp>
      <p:sp>
        <p:nvSpPr>
          <p:cNvPr id="55299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55300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85938" y="5429250"/>
            <a:ext cx="5486400" cy="804863"/>
          </a:xfrm>
        </p:spPr>
        <p:txBody>
          <a:bodyPr/>
          <a:lstStyle/>
          <a:p>
            <a:r>
              <a:rPr lang="zh-TW" altLang="en-US" sz="3200" smtClean="0">
                <a:solidFill>
                  <a:schemeClr val="accent2"/>
                </a:solidFill>
              </a:rPr>
              <a:t>功能；止渴利尿，去風消炎。</a:t>
            </a:r>
          </a:p>
        </p:txBody>
      </p:sp>
      <p:pic>
        <p:nvPicPr>
          <p:cNvPr id="55301" name="Picture 2" descr="C:\Documents and Settings\user\桌面\100NIKON\DSCN13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714375"/>
            <a:ext cx="5500687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DDED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>
          <a:xfrm>
            <a:off x="1857375" y="4857750"/>
            <a:ext cx="5486400" cy="566738"/>
          </a:xfrm>
        </p:spPr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      歐茴香</a:t>
            </a:r>
          </a:p>
        </p:txBody>
      </p:sp>
      <p:sp>
        <p:nvSpPr>
          <p:cNvPr id="56323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85938" y="5357813"/>
            <a:ext cx="5486400" cy="8048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3200" dirty="0" smtClean="0">
                <a:solidFill>
                  <a:schemeClr val="accent6"/>
                </a:solidFill>
              </a:rPr>
              <a:t>功能；溫腎散寒，和胃理氣。</a:t>
            </a:r>
            <a:endParaRPr lang="zh-TW" altLang="en-US" sz="3200" dirty="0">
              <a:solidFill>
                <a:schemeClr val="accent6"/>
              </a:solidFill>
            </a:endParaRPr>
          </a:p>
        </p:txBody>
      </p:sp>
      <p:pic>
        <p:nvPicPr>
          <p:cNvPr id="56325" name="Picture 2" descr="C:\Documents and Settings\user\桌面\100NIKON\DSCN13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571500"/>
            <a:ext cx="550068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68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玫瑰天竺葵</a:t>
            </a:r>
          </a:p>
        </p:txBody>
      </p:sp>
      <p:sp>
        <p:nvSpPr>
          <p:cNvPr id="57347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57348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3200" smtClean="0">
                <a:solidFill>
                  <a:srgbClr val="C00000"/>
                </a:solidFill>
              </a:rPr>
              <a:t>功能；止痛，抗菌，除臭，結疤，利尿有益。</a:t>
            </a:r>
          </a:p>
        </p:txBody>
      </p:sp>
      <p:pic>
        <p:nvPicPr>
          <p:cNvPr id="57349" name="Picture 2" descr="C:\Documents and Settings\user\桌面\100NIKON\DSCN1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357188"/>
            <a:ext cx="5572125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FF0000"/>
                </a:solidFill>
              </a:rPr>
              <a:t>                      胡椒薄荷</a:t>
            </a:r>
          </a:p>
        </p:txBody>
      </p:sp>
      <p:sp>
        <p:nvSpPr>
          <p:cNvPr id="58371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58372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sz="2800" smtClean="0">
                <a:solidFill>
                  <a:srgbClr val="00B0F0"/>
                </a:solidFill>
              </a:rPr>
              <a:t>用途；幫助消化，驅蟲解熱。將葉片散布在食物周圍，可驅止老鼠。</a:t>
            </a:r>
          </a:p>
        </p:txBody>
      </p:sp>
      <p:pic>
        <p:nvPicPr>
          <p:cNvPr id="58373" name="Picture 2" descr="C:\Documents and Settings\user\桌面\100NIKON\DSCN1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642938"/>
            <a:ext cx="542925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DCIM\116NIKON\DSCN4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rgbClr val="00B0F0"/>
                </a:solidFill>
              </a:rPr>
              <a:t>     </a:t>
            </a:r>
            <a:r>
              <a:rPr lang="zh-TW" altLang="en-US" b="1" smtClean="0">
                <a:solidFill>
                  <a:srgbClr val="00B0F0"/>
                </a:solidFill>
              </a:rPr>
              <a:t>                           香草公園的由來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solidFill>
                  <a:srgbClr val="FFC000"/>
                </a:solidFill>
              </a:rPr>
              <a:t>                                             </a:t>
            </a:r>
            <a:r>
              <a:rPr lang="zh-TW" altLang="en-US" dirty="0">
                <a:solidFill>
                  <a:srgbClr val="FFC000"/>
                </a:solidFill>
              </a:rPr>
              <a:t>在高樓群中的小</a:t>
            </a:r>
            <a:r>
              <a:rPr lang="zh-TW" altLang="en-US" dirty="0" smtClean="0">
                <a:solidFill>
                  <a:srgbClr val="FFC000"/>
                </a:solidFill>
              </a:rPr>
              <a:t>公園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rgbClr val="FFC000"/>
                </a:solidFill>
              </a:rPr>
              <a:t> </a:t>
            </a:r>
            <a:r>
              <a:rPr lang="zh-TW" altLang="en-US" dirty="0" smtClean="0">
                <a:solidFill>
                  <a:srgbClr val="FFC000"/>
                </a:solidFill>
              </a:rPr>
              <a:t>                                            裡，一些懷抱著希望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rgbClr val="FFC000"/>
                </a:solidFill>
              </a:rPr>
              <a:t>的人，辛苦的培育</a:t>
            </a:r>
            <a:r>
              <a:rPr lang="zh-TW" altLang="en-US" dirty="0" smtClean="0">
                <a:solidFill>
                  <a:srgbClr val="FFC000"/>
                </a:solidFill>
              </a:rPr>
              <a:t>香草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rgbClr val="FFC000"/>
                </a:solidFill>
              </a:rPr>
              <a:t>幼苗，期待小小的</a:t>
            </a:r>
            <a:r>
              <a:rPr lang="zh-TW" altLang="en-US" dirty="0" smtClean="0">
                <a:solidFill>
                  <a:srgbClr val="FFC000"/>
                </a:solidFill>
              </a:rPr>
              <a:t>香草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 smtClean="0">
                <a:solidFill>
                  <a:srgbClr val="FFC000"/>
                </a:solidFill>
              </a:rPr>
              <a:t>成長，成為大家休閒娛                                             </a:t>
            </a:r>
            <a:endParaRPr lang="en-US" altLang="zh-TW" dirty="0" smtClean="0">
              <a:solidFill>
                <a:srgbClr val="FFC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mtClean="0">
                <a:solidFill>
                  <a:srgbClr val="FFC000"/>
                </a:solidFill>
              </a:rPr>
              <a:t> 樂的地方。                                                                                                             </a:t>
            </a:r>
            <a:endParaRPr lang="zh-TW" alt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 descr="H:\DCIM\116NIKON\DSCN4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75" y="3213100"/>
            <a:ext cx="45720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smtClean="0">
                <a:solidFill>
                  <a:srgbClr val="92D050"/>
                </a:solidFill>
              </a:rPr>
              <a:t>香草的栽種方法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zh-TW" altLang="en-US" sz="4000" smtClean="0">
                <a:solidFill>
                  <a:srgbClr val="FFC000"/>
                </a:solidFill>
                <a:latin typeface="王漢宗特圓體繁" pitchFamily="18" charset="-120"/>
                <a:ea typeface="王漢宗特圓體繁" pitchFamily="18" charset="-120"/>
              </a:rPr>
              <a:t>播種     催芽      發芽     移入溫室    播種後</a:t>
            </a:r>
            <a:r>
              <a:rPr lang="en-US" altLang="zh-TW" sz="4000" smtClean="0">
                <a:solidFill>
                  <a:srgbClr val="FFC000"/>
                </a:solidFill>
                <a:latin typeface="王漢宗特圓體繁" pitchFamily="18" charset="-120"/>
                <a:ea typeface="王漢宗特圓體繁" pitchFamily="18" charset="-120"/>
              </a:rPr>
              <a:t>30</a:t>
            </a:r>
            <a:r>
              <a:rPr lang="zh-TW" altLang="en-US" sz="4000" smtClean="0">
                <a:solidFill>
                  <a:srgbClr val="FFC000"/>
                </a:solidFill>
                <a:latin typeface="王漢宗特圓體繁" pitchFamily="18" charset="-120"/>
                <a:ea typeface="王漢宗特圓體繁" pitchFamily="18" charset="-120"/>
              </a:rPr>
              <a:t>天      健化      換盆或栽種</a:t>
            </a:r>
            <a:endParaRPr lang="en-US" altLang="zh-TW" sz="4000" smtClean="0">
              <a:solidFill>
                <a:srgbClr val="FFC000"/>
              </a:solidFill>
              <a:latin typeface="王漢宗特圓體繁" pitchFamily="18" charset="-120"/>
              <a:ea typeface="王漢宗特圓體繁" pitchFamily="18" charset="-120"/>
            </a:endParaRPr>
          </a:p>
          <a:p>
            <a:endParaRPr lang="en-US" altLang="zh-TW" smtClean="0"/>
          </a:p>
          <a:p>
            <a:pPr>
              <a:buFont typeface="Arial" charset="0"/>
              <a:buNone/>
            </a:pPr>
            <a:r>
              <a:rPr lang="zh-TW" altLang="en-US" smtClean="0"/>
              <a:t>      </a:t>
            </a:r>
            <a:endParaRPr lang="en-US" altLang="zh-TW" smtClean="0"/>
          </a:p>
          <a:p>
            <a:endParaRPr lang="en-US" altLang="zh-TW" smtClean="0"/>
          </a:p>
          <a:p>
            <a:pPr>
              <a:buFont typeface="Arial" charset="0"/>
              <a:buNone/>
            </a:pPr>
            <a:endParaRPr lang="zh-TW" altLang="en-US" smtClean="0"/>
          </a:p>
        </p:txBody>
      </p:sp>
      <p:sp>
        <p:nvSpPr>
          <p:cNvPr id="8" name="向右箭號 7"/>
          <p:cNvSpPr/>
          <p:nvPr/>
        </p:nvSpPr>
        <p:spPr>
          <a:xfrm>
            <a:off x="4716463" y="1412875"/>
            <a:ext cx="352425" cy="4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339975" y="2708275"/>
            <a:ext cx="350838" cy="43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6" name="圖片 15" descr="DSCN386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284538"/>
            <a:ext cx="39925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 descr="DSCN38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89363"/>
            <a:ext cx="36004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向右箭號 13"/>
          <p:cNvSpPr/>
          <p:nvPr/>
        </p:nvSpPr>
        <p:spPr>
          <a:xfrm>
            <a:off x="2484438" y="1412875"/>
            <a:ext cx="358775" cy="4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6588125" y="2133600"/>
            <a:ext cx="360363" cy="4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2843213" y="2060575"/>
            <a:ext cx="360362" cy="4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7164388" y="1412875"/>
            <a:ext cx="360362" cy="4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B050"/>
                </a:solidFill>
                <a:latin typeface="Onyx" pitchFamily="82" charset="0"/>
                <a:ea typeface="王漢宗海報體一半天水" pitchFamily="18" charset="-120"/>
              </a:rPr>
              <a:t>香草的栽重要點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imHei" pitchFamily="2" charset="-122"/>
                <a:ea typeface="SimHei" pitchFamily="2" charset="-122"/>
              </a:rPr>
              <a:t>最常用的香草種類大約在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imHei" pitchFamily="2" charset="-122"/>
                <a:ea typeface="SimHei" pitchFamily="2" charset="-122"/>
              </a:rPr>
              <a:t>10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imHei" pitchFamily="2" charset="-122"/>
                <a:ea typeface="SimHei" pitchFamily="2" charset="-122"/>
              </a:rPr>
              <a:t>到</a:t>
            </a:r>
            <a:r>
              <a:rPr lang="en-US" altLang="zh-TW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imHei" pitchFamily="2" charset="-122"/>
                <a:ea typeface="SimHei" pitchFamily="2" charset="-122"/>
              </a:rPr>
              <a:t>20</a:t>
            </a:r>
            <a:r>
              <a:rPr lang="zh-TW" alt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imHei" pitchFamily="2" charset="-122"/>
                <a:ea typeface="SimHei" pitchFamily="2" charset="-122"/>
              </a:rPr>
              <a:t>種左右。</a:t>
            </a:r>
            <a:endParaRPr lang="en-US" altLang="zh-TW" sz="3600" dirty="0" smtClean="0">
              <a:solidFill>
                <a:schemeClr val="accent4">
                  <a:lumMod val="60000"/>
                  <a:lumOff val="40000"/>
                </a:schemeClr>
              </a:solidFill>
              <a:latin typeface="SimHei" pitchFamily="2" charset="-122"/>
              <a:ea typeface="SimHei" pitchFamily="2" charset="-122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dirty="0"/>
          </a:p>
        </p:txBody>
      </p:sp>
      <p:pic>
        <p:nvPicPr>
          <p:cNvPr id="61444" name="Picture 3" descr="C:\Documents and Settings\user\Local Settings\Temporary Internet Files\Content.IE5\8PQVPLEM\MC90042115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3071813"/>
            <a:ext cx="17145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C:\Documents and Settings\user\Local Settings\Temporary Internet Files\Content.IE5\Q7FO0CLY\MC90042119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357563"/>
            <a:ext cx="23574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5" descr="C:\Documents and Settings\user\Local Settings\Temporary Internet Files\Content.IE5\JKVGVSZW\MC900418042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5143500"/>
            <a:ext cx="1779587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6" descr="C:\Documents and Settings\user\Local Settings\Temporary Internet Files\Content.IE5\9M25NF8W\MC900432548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0" y="4929188"/>
            <a:ext cx="14827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7" descr="C:\Documents and Settings\user\Local Settings\Temporary Internet Files\Content.IE5\2D4LBEDW\MC900432535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239353">
            <a:off x="4071938" y="3000375"/>
            <a:ext cx="1900237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8" descr="C:\Documents and Settings\user\Local Settings\Temporary Internet Files\Content.IE5\H2YBEX3A\MC900199028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25" y="0"/>
            <a:ext cx="12144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Music"/>
          <p:cNvSpPr>
            <a:spLocks noEditPoints="1" noChangeArrowheads="1"/>
          </p:cNvSpPr>
          <p:nvPr/>
        </p:nvSpPr>
        <p:spPr bwMode="auto">
          <a:xfrm rot="1284239">
            <a:off x="7169150" y="-149225"/>
            <a:ext cx="1436688" cy="158432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適宜的栽種環境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11DDED"/>
                </a:solidFill>
              </a:rPr>
              <a:t>家裡要有庭院</a:t>
            </a:r>
            <a:r>
              <a:rPr lang="zh-TW" altLang="en-US" smtClean="0"/>
              <a:t>。</a:t>
            </a:r>
            <a:endParaRPr lang="en-US" altLang="zh-TW" smtClean="0"/>
          </a:p>
          <a:p>
            <a:r>
              <a:rPr lang="zh-TW" altLang="en-US" smtClean="0">
                <a:solidFill>
                  <a:srgbClr val="7030A0"/>
                </a:solidFill>
              </a:rPr>
              <a:t>日照條件要好</a:t>
            </a:r>
            <a:r>
              <a:rPr lang="zh-TW" altLang="en-US" smtClean="0"/>
              <a:t>。</a:t>
            </a:r>
            <a:endParaRPr lang="en-US" altLang="zh-TW" smtClean="0"/>
          </a:p>
          <a:p>
            <a:r>
              <a:rPr lang="zh-TW" altLang="en-US" smtClean="0">
                <a:solidFill>
                  <a:srgbClr val="FCB6F0"/>
                </a:solidFill>
              </a:rPr>
              <a:t>土壤質地和排水要良好</a:t>
            </a:r>
            <a:r>
              <a:rPr lang="zh-TW" altLang="en-US" smtClean="0"/>
              <a:t>。</a:t>
            </a:r>
            <a:endParaRPr lang="en-US" altLang="zh-TW" smtClean="0"/>
          </a:p>
          <a:p>
            <a:r>
              <a:rPr lang="zh-TW" altLang="en-US" smtClean="0">
                <a:solidFill>
                  <a:srgbClr val="FF0000"/>
                </a:solidFill>
              </a:rPr>
              <a:t>澆水時要等土壤稍微乾後再澆水，以免根部制宜而死。</a:t>
            </a:r>
          </a:p>
        </p:txBody>
      </p:sp>
      <p:pic>
        <p:nvPicPr>
          <p:cNvPr id="2050" name="Picture 2" descr="C:\Documents and Settings\user\Local Settings\Temporary Internet Files\Content.IE5\MCA3FE5C\MC900233589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4429125"/>
            <a:ext cx="14970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user\Local Settings\Temporary Internet Files\Content.IE5\LG3K6IA4\MC90015771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357313"/>
            <a:ext cx="1143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Program Files\Microsoft Office\MEDIA\CAGCAT10\j0304933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868863"/>
            <a:ext cx="1646237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user\Local Settings\Temporary Internet Files\Content.IE5\WNA40AV9\MC900444926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4570413"/>
            <a:ext cx="1912937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Documents and Settings\user\Local Settings\Temporary Internet Files\Content.IE5\Q7FO0CLY\MC900418708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0" y="1071563"/>
            <a:ext cx="1323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168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B050"/>
                </a:solidFill>
              </a:rPr>
              <a:t>香草植物的栽植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4000" dirty="0" smtClean="0">
                <a:solidFill>
                  <a:srgbClr val="FF0000"/>
                </a:solidFill>
              </a:rPr>
              <a:t>香草偏好排水良好的鬆質土壤，可採泥炭土混合細砂，增加土壤的埋水方式，每</a:t>
            </a:r>
            <a:r>
              <a:rPr lang="en-US" altLang="zh-TW" sz="4000" dirty="0" smtClean="0">
                <a:solidFill>
                  <a:srgbClr val="FF0000"/>
                </a:solidFill>
              </a:rPr>
              <a:t>3</a:t>
            </a:r>
            <a:r>
              <a:rPr lang="zh-TW" altLang="en-US" sz="4000" dirty="0" smtClean="0">
                <a:solidFill>
                  <a:srgbClr val="FF0000"/>
                </a:solidFill>
              </a:rPr>
              <a:t>至</a:t>
            </a:r>
            <a:r>
              <a:rPr lang="en-US" altLang="zh-TW" sz="4000" dirty="0" smtClean="0">
                <a:solidFill>
                  <a:srgbClr val="FF0000"/>
                </a:solidFill>
              </a:rPr>
              <a:t>5</a:t>
            </a:r>
            <a:r>
              <a:rPr lang="zh-TW" altLang="en-US" sz="4000" dirty="0" smtClean="0">
                <a:solidFill>
                  <a:srgbClr val="FF0000"/>
                </a:solidFill>
              </a:rPr>
              <a:t>個月換土一次，可以給植物生長養分。</a:t>
            </a:r>
            <a:endParaRPr lang="en-US" altLang="zh-TW" sz="40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。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63492" name="Picture 2" descr="C:\Documents and Settings\user\Local Settings\Temporary Internet Files\Content.IE5\1BDVR39R\MC90032647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75" y="4714875"/>
            <a:ext cx="182403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3" descr="C:\Documents and Settings\user\Local Settings\Temporary Internet Files\Content.IE5\M4Z8TW0B\MC90041986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857750"/>
            <a:ext cx="142875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4" descr="C:\Documents and Settings\user\Local Settings\Temporary Internet Files\Content.IE5\KRT724BK\MC90041987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4929188"/>
            <a:ext cx="1868488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 descr="C:\Documents and Settings\user\Local Settings\Temporary Internet Files\Content.IE5\9M25NF8W\MC900346925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188" y="214313"/>
            <a:ext cx="16430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user\Local Settings\Temporary Internet Files\Content.IE5\1BDVR39R\MC90032647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1513" y="4689475"/>
            <a:ext cx="18240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user\Local Settings\Temporary Internet Files\Content.IE5\M4Z8TW0B\MC90041986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638" y="4832350"/>
            <a:ext cx="142875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Documents and Settings\user\Local Settings\Temporary Internet Files\Content.IE5\KRT724BK\MC90041987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9388" y="4903788"/>
            <a:ext cx="1868487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Documents and Settings\user\Local Settings\Temporary Internet Files\Content.IE5\9M25NF8W\MC900346925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188913"/>
            <a:ext cx="164306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標題 1"/>
          <p:cNvSpPr>
            <a:spLocks noGrp="1"/>
          </p:cNvSpPr>
          <p:nvPr>
            <p:ph type="title"/>
          </p:nvPr>
        </p:nvSpPr>
        <p:spPr>
          <a:xfrm>
            <a:off x="688975" y="100013"/>
            <a:ext cx="8229600" cy="1143000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矩形 3"/>
          <p:cNvSpPr/>
          <p:nvPr/>
        </p:nvSpPr>
        <p:spPr>
          <a:xfrm>
            <a:off x="642938" y="1714500"/>
            <a:ext cx="8143875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</a:rPr>
              <a:t>2.</a:t>
            </a:r>
            <a:r>
              <a:rPr kumimoji="0" lang="zh-TW" altLang="en-US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</a:rPr>
              <a:t>      若香草植物買回來時根部交錯纏繞，較容易生長不良，所以買回來時最好選一個比原來大</a:t>
            </a:r>
            <a:r>
              <a:rPr kumimoji="0" lang="en-US" altLang="zh-TW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</a:rPr>
              <a:t>1~2</a:t>
            </a:r>
            <a:r>
              <a:rPr kumimoji="0" lang="zh-TW" altLang="en-US" sz="4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</a:rPr>
              <a:t>吋的花盆換盆或栽種，之後再觀察生長的情形，才能再換大一點的盆子</a:t>
            </a:r>
            <a:endParaRPr kumimoji="0" lang="zh-TW" altLang="en-US" sz="4000" dirty="0">
              <a:latin typeface="+mn-lt"/>
              <a:ea typeface="+mn-ea"/>
            </a:endParaRPr>
          </a:p>
        </p:txBody>
      </p:sp>
      <p:pic>
        <p:nvPicPr>
          <p:cNvPr id="6" name="Picture 5" descr="C:\Documents and Settings\user\Local Settings\Temporary Internet Files\Content.IE5\JKVGVSZW\MC900418042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4714875"/>
            <a:ext cx="177958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Documents and Settings\user\Local Settings\Temporary Internet Files\Content.IE5\2D4LBEDW\MC900432535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39353">
            <a:off x="911225" y="5060950"/>
            <a:ext cx="155098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user\Local Settings\Temporary Internet Files\Content.IE5\M4Z8TW0B\MC900419866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4786313"/>
            <a:ext cx="1143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stu\Local Settings\Temporary Internet Files\Content.IE5\X1D4Q53M\MC900437154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Documents and Settings\stu\Local Settings\Temporary Internet Files\Content.IE5\1SP2BAEO\MC900437148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Documents and Settings\stu\Local Settings\Temporary Internet Files\Content.IE5\CUYO79CP\MC900357121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9613" y="495300"/>
            <a:ext cx="53292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rgbClr val="00B0F0"/>
                </a:solidFill>
              </a:rPr>
              <a:t>香草植物的運用</a:t>
            </a:r>
            <a:endParaRPr lang="zh-TW" altLang="en-US" smtClean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4000" dirty="0" smtClean="0">
                <a:solidFill>
                  <a:schemeClr val="accent3">
                    <a:lumMod val="75000"/>
                  </a:schemeClr>
                </a:solidFill>
              </a:rPr>
              <a:t>1.</a:t>
            </a:r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在家內種植香草植物，能芳香室內空氣的功效外，也能驅除家中的蚊蟲，修剪下來的枝葉，能泡茶飲用，也能曬乾作為天然芳香劑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  <p:pic>
        <p:nvPicPr>
          <p:cNvPr id="4" name="Picture 3" descr="C:\Documents and Settings\user\Local Settings\Temporary Internet Files\Content.IE5\8PQVPLEM\MC900421156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4214813"/>
            <a:ext cx="1357312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user\Local Settings\Temporary Internet Files\Content.IE5\9M25NF8W\MC900432548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8969">
            <a:off x="3571875" y="4572000"/>
            <a:ext cx="14827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user\Local Settings\Temporary Internet Files\Content.IE5\KRT724BK\MC90041987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4714875"/>
            <a:ext cx="1868487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C:\Documents and Settings\stu\Local Settings\Temporary Internet Files\Content.IE5\X1D4Q53M\MC900437154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4" descr="C:\Documents and Settings\stu\Local Settings\Temporary Internet Files\Content.IE5\1SP2BAEO\MC900437148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600" smtClean="0">
                <a:solidFill>
                  <a:srgbClr val="FFC000"/>
                </a:solidFill>
              </a:rPr>
              <a:t>2</a:t>
            </a:r>
            <a:r>
              <a:rPr lang="zh-TW" altLang="en-US" sz="3600" smtClean="0">
                <a:solidFill>
                  <a:srgbClr val="FFC000"/>
                </a:solidFill>
              </a:rPr>
              <a:t> </a:t>
            </a:r>
            <a:r>
              <a:rPr lang="en-US" altLang="zh-TW" sz="3600" smtClean="0">
                <a:solidFill>
                  <a:srgbClr val="FFC000"/>
                </a:solidFill>
              </a:rPr>
              <a:t>.</a:t>
            </a:r>
            <a:r>
              <a:rPr lang="zh-TW" altLang="en-US" sz="3600" smtClean="0">
                <a:solidFill>
                  <a:srgbClr val="FFC000"/>
                </a:solidFill>
              </a:rPr>
              <a:t>香草植物可放在蚊蟲較多的窗台或是出入頻繁的門口，若能三、四種以上放在一起，氣味較濃驅蟲效果較好，但因香草的氣味多附在其花苞及莖葉中，必須靠風力吹拂或人為加工才能讓氣味飄散。</a:t>
            </a:r>
          </a:p>
          <a:p>
            <a:pPr>
              <a:buFont typeface="Arial" charset="0"/>
              <a:buNone/>
            </a:pPr>
            <a:r>
              <a:rPr lang="zh-TW" altLang="en-US" smtClean="0"/>
              <a:t>     </a:t>
            </a:r>
          </a:p>
        </p:txBody>
      </p:sp>
      <p:pic>
        <p:nvPicPr>
          <p:cNvPr id="4" name="Picture 5" descr="C:\Documents and Settings\user\Local Settings\Temporary Internet Files\Content.IE5\WNA40AV9\MC900444926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13" y="4429125"/>
            <a:ext cx="19748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Program Files\Microsoft Office\MEDIA\CAGCAT10\j030493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4572000"/>
            <a:ext cx="19288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Documents and Settings\user\Local Settings\Temporary Internet Files\Content.IE5\H2YBEX3A\MC900199028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5084763"/>
            <a:ext cx="12144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stu\Local Settings\Temporary Internet Files\Content.IE5\X1D4Q53M\MC900418720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00663"/>
            <a:ext cx="15621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5300" b="1" dirty="0" smtClean="0">
                <a:solidFill>
                  <a:srgbClr val="0070C0"/>
                </a:solidFill>
              </a:rPr>
              <a:t>香草植物的採收 </a:t>
            </a:r>
            <a:r>
              <a:rPr lang="zh-TW" altLang="en-US" dirty="0" smtClean="0">
                <a:solidFill>
                  <a:srgbClr val="0070C0"/>
                </a:solidFill>
              </a:rPr>
              <a:t>。 </a:t>
            </a:r>
            <a:br>
              <a:rPr lang="zh-TW" altLang="en-US" dirty="0" smtClean="0">
                <a:solidFill>
                  <a:srgbClr val="0070C0"/>
                </a:solidFill>
              </a:rPr>
            </a:b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67586" name="內容版面配置區 2"/>
          <p:cNvSpPr>
            <a:spLocks noGrp="1"/>
          </p:cNvSpPr>
          <p:nvPr>
            <p:ph idx="1"/>
          </p:nvPr>
        </p:nvSpPr>
        <p:spPr>
          <a:xfrm>
            <a:off x="500063" y="1571625"/>
            <a:ext cx="8229600" cy="4525963"/>
          </a:xfrm>
        </p:spPr>
        <p:txBody>
          <a:bodyPr/>
          <a:lstStyle/>
          <a:p>
            <a:r>
              <a:rPr lang="en-US" altLang="zh-TW" sz="3600" smtClean="0">
                <a:solidFill>
                  <a:srgbClr val="FFC000"/>
                </a:solidFill>
              </a:rPr>
              <a:t>1. </a:t>
            </a:r>
            <a:r>
              <a:rPr lang="zh-TW" altLang="en-US" sz="3600" smtClean="0">
                <a:solidFill>
                  <a:srgbClr val="FFC000"/>
                </a:solidFill>
              </a:rPr>
              <a:t>大部分的香草有生長的特殊季節，必須採收後便立即使用或保存。</a:t>
            </a:r>
            <a:endParaRPr lang="en-US" altLang="zh-TW" sz="3600" smtClean="0">
              <a:solidFill>
                <a:srgbClr val="FFC000"/>
              </a:solidFill>
            </a:endParaRPr>
          </a:p>
          <a:p>
            <a:r>
              <a:rPr lang="en-US" altLang="zh-TW" sz="3600" smtClean="0">
                <a:solidFill>
                  <a:srgbClr val="C00000"/>
                </a:solidFill>
              </a:rPr>
              <a:t>2. </a:t>
            </a:r>
            <a:r>
              <a:rPr lang="zh-TW" altLang="en-US" sz="3600" smtClean="0">
                <a:solidFill>
                  <a:srgbClr val="C00000"/>
                </a:solidFill>
              </a:rPr>
              <a:t>香草製作程序必須非常快速，才能避免效能減低且保有治療效果與作用。</a:t>
            </a:r>
            <a:endParaRPr lang="en-US" altLang="zh-TW" sz="3600" smtClean="0">
              <a:solidFill>
                <a:srgbClr val="C00000"/>
              </a:solidFill>
            </a:endParaRPr>
          </a:p>
          <a:p>
            <a:r>
              <a:rPr lang="en-US" altLang="zh-TW" sz="3600" smtClean="0">
                <a:solidFill>
                  <a:srgbClr val="0070C0"/>
                </a:solidFill>
              </a:rPr>
              <a:t>3. </a:t>
            </a:r>
            <a:r>
              <a:rPr lang="zh-TW" altLang="en-US" sz="3600" smtClean="0">
                <a:solidFill>
                  <a:srgbClr val="0070C0"/>
                </a:solidFill>
              </a:rPr>
              <a:t>只採收健康、沒有疾病、蟲害或遭污染的植物</a:t>
            </a:r>
            <a:endParaRPr lang="en-US" altLang="zh-TW" sz="3600" smtClean="0">
              <a:solidFill>
                <a:srgbClr val="0070C0"/>
              </a:solidFill>
            </a:endParaRPr>
          </a:p>
        </p:txBody>
      </p:sp>
      <p:sp>
        <p:nvSpPr>
          <p:cNvPr id="4" name="五角星形 3"/>
          <p:cNvSpPr/>
          <p:nvPr/>
        </p:nvSpPr>
        <p:spPr>
          <a:xfrm>
            <a:off x="7000875" y="4786313"/>
            <a:ext cx="1643063" cy="15716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5" name="Picture 6" descr="C:\Documents and Settings\user\Local Settings\Temporary Internet Files\Content.IE5\Q7FO0CLY\MC90041870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4929188"/>
            <a:ext cx="1323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user\Local Settings\Temporary Internet Files\Content.IE5\9M25NF8W\MC90034692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5286375"/>
            <a:ext cx="16430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861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4" name="矩形 3"/>
          <p:cNvSpPr/>
          <p:nvPr/>
        </p:nvSpPr>
        <p:spPr>
          <a:xfrm>
            <a:off x="714375" y="1643063"/>
            <a:ext cx="7643813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4.</a:t>
            </a:r>
            <a:r>
              <a:rPr kumimoji="0" lang="zh-TW" alt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儘量使用開口籃來採收，避免被壓傷，且不要將植物混合。 </a:t>
            </a:r>
            <a:endParaRPr kumimoji="0" lang="en-US" altLang="zh-TW" sz="36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dirty="0">
                <a:solidFill>
                  <a:schemeClr val="accent5"/>
                </a:solidFill>
                <a:latin typeface="+mn-lt"/>
                <a:ea typeface="+mn-ea"/>
              </a:rPr>
              <a:t>5.</a:t>
            </a:r>
            <a:r>
              <a:rPr kumimoji="0" lang="zh-TW" altLang="en-US" sz="3600" dirty="0">
                <a:solidFill>
                  <a:schemeClr val="accent5"/>
                </a:solidFill>
                <a:latin typeface="+mn-lt"/>
                <a:ea typeface="+mn-ea"/>
              </a:rPr>
              <a:t>採收時要用銳利的刀子來切割，以減少對植物的傷害</a:t>
            </a:r>
            <a:r>
              <a:rPr kumimoji="0" lang="en-US" altLang="zh-TW" sz="3600" dirty="0">
                <a:solidFill>
                  <a:srgbClr val="002060"/>
                </a:solidFill>
                <a:latin typeface="+mn-lt"/>
                <a:ea typeface="+mn-ea"/>
              </a:rPr>
              <a:t>6. </a:t>
            </a:r>
            <a:r>
              <a:rPr kumimoji="0" lang="zh-TW" altLang="en-US" sz="3600" dirty="0">
                <a:solidFill>
                  <a:srgbClr val="002060"/>
                </a:solidFill>
                <a:latin typeface="+mn-lt"/>
                <a:ea typeface="+mn-ea"/>
              </a:rPr>
              <a:t>若採收多次會造成過敏的植物時，避免要帶著手套。 </a:t>
            </a:r>
            <a:endParaRPr kumimoji="0" lang="en-US" altLang="zh-TW" sz="3600" dirty="0">
              <a:solidFill>
                <a:srgbClr val="002060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dirty="0">
                <a:solidFill>
                  <a:srgbClr val="FF0000"/>
                </a:solidFill>
                <a:latin typeface="+mn-lt"/>
                <a:ea typeface="+mn-ea"/>
              </a:rPr>
              <a:t>6.</a:t>
            </a:r>
            <a:r>
              <a:rPr kumimoji="0" lang="zh-TW" altLang="en-US" sz="3600" dirty="0">
                <a:solidFill>
                  <a:srgbClr val="FF0000"/>
                </a:solidFill>
                <a:latin typeface="+mn-lt"/>
                <a:ea typeface="+mn-ea"/>
              </a:rPr>
              <a:t>乾燥天氣適合採收藥草，且最佳時機就是露水蒸發後的晴天早上。 </a:t>
            </a:r>
            <a:endParaRPr kumimoji="0" lang="zh-TW" altLang="en-US" sz="360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pic>
        <p:nvPicPr>
          <p:cNvPr id="5" name="Picture 3" descr="C:\Documents and Settings\user\Local Settings\Temporary Internet Files\Content.IE5\M4Z8TW0B\MC900419866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5013325"/>
            <a:ext cx="105092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stu\Local Settings\Temporary Internet Files\Content.IE5\1SP2BAEO\MC90044019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sz="5300" b="1" dirty="0" smtClean="0">
                <a:solidFill>
                  <a:srgbClr val="FCB6F0"/>
                </a:solidFill>
              </a:rPr>
              <a:t>香草的乾燥方法 </a:t>
            </a:r>
            <a:endParaRPr lang="zh-TW" altLang="en-US" sz="5300" dirty="0">
              <a:solidFill>
                <a:srgbClr val="FCB6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4000" dirty="0" smtClean="0">
                <a:solidFill>
                  <a:schemeClr val="bg1">
                    <a:lumMod val="65000"/>
                  </a:schemeClr>
                </a:solidFill>
              </a:rPr>
              <a:t>1.</a:t>
            </a:r>
            <a:r>
              <a:rPr lang="zh-TW" altLang="en-US" sz="4000" dirty="0" smtClean="0">
                <a:solidFill>
                  <a:schemeClr val="bg1">
                    <a:lumMod val="65000"/>
                  </a:schemeClr>
                </a:solidFill>
              </a:rPr>
              <a:t>      將摘取的香草用水洗淨後，再去除多餘的水分。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4000" dirty="0" smtClean="0">
                <a:solidFill>
                  <a:schemeClr val="accent4">
                    <a:lumMod val="50000"/>
                  </a:schemeClr>
                </a:solidFill>
              </a:rPr>
              <a:t>2.</a:t>
            </a:r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</a:rPr>
              <a:t>      摘取要乾燥的香草，如少量可吊於轎車的前方，一天即可完成乾燥。 </a:t>
            </a:r>
          </a:p>
        </p:txBody>
      </p:sp>
      <p:pic>
        <p:nvPicPr>
          <p:cNvPr id="4" name="Picture 4" descr="C:\Documents and Settings\user\Local Settings\Temporary Internet Files\Content.IE5\KRT724BK\MC90041987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4714875"/>
            <a:ext cx="1868487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user\Local Settings\Temporary Internet Files\Content.IE5\WNA40AV9\MC900444926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4581525"/>
            <a:ext cx="1938337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user\Local Settings\Temporary Internet Files\Content.IE5\LG3K6IA4\MC90015771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4714875"/>
            <a:ext cx="1143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CIM\116NIKON\DSCN4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chemeClr val="bg1"/>
                </a:solidFill>
              </a:rPr>
              <a:t>香草運用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en-US" smtClean="0">
                <a:solidFill>
                  <a:srgbClr val="FFFF00"/>
                </a:solidFill>
              </a:rPr>
              <a:t>香草可以做成我們愛吃的例如</a:t>
            </a:r>
            <a:r>
              <a:rPr lang="en-US" altLang="zh-TW" smtClean="0">
                <a:solidFill>
                  <a:srgbClr val="FFFF00"/>
                </a:solidFill>
              </a:rPr>
              <a:t>:</a:t>
            </a:r>
            <a:r>
              <a:rPr lang="zh-TW" altLang="en-US" smtClean="0">
                <a:solidFill>
                  <a:srgbClr val="FFFF00"/>
                </a:solidFill>
              </a:rPr>
              <a:t>香草冰淇淋</a:t>
            </a:r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迷迭香雞腿</a:t>
            </a:r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沙拉</a:t>
            </a:r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果凍</a:t>
            </a:r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餅乾等。</a:t>
            </a:r>
            <a:endParaRPr lang="en-US" altLang="zh-TW" smtClean="0">
              <a:solidFill>
                <a:srgbClr val="FFFF00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zh-TW" altLang="en-US" smtClean="0">
                <a:solidFill>
                  <a:srgbClr val="FFFF00"/>
                </a:solidFill>
              </a:rPr>
              <a:t>香草也可以做成日常用品例如</a:t>
            </a:r>
            <a:r>
              <a:rPr lang="en-US" altLang="zh-TW" smtClean="0">
                <a:solidFill>
                  <a:srgbClr val="FFFF00"/>
                </a:solidFill>
              </a:rPr>
              <a:t>:</a:t>
            </a:r>
            <a:r>
              <a:rPr lang="zh-TW" altLang="en-US" smtClean="0">
                <a:solidFill>
                  <a:srgbClr val="FFFF00"/>
                </a:solidFill>
              </a:rPr>
              <a:t>肥皂</a:t>
            </a:r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萬金油等。</a:t>
            </a:r>
            <a:endParaRPr lang="en-US" altLang="zh-TW" smtClean="0">
              <a:solidFill>
                <a:srgbClr val="FFFF00"/>
              </a:solidFill>
            </a:endParaRPr>
          </a:p>
          <a:p>
            <a:pPr marL="0" indent="0">
              <a:buFont typeface="Arial" charset="0"/>
              <a:buNone/>
            </a:pPr>
            <a:endParaRPr lang="en-US" altLang="zh-TW" smtClean="0">
              <a:solidFill>
                <a:srgbClr val="92D050"/>
              </a:solidFill>
            </a:endParaRPr>
          </a:p>
          <a:p>
            <a:pPr marL="0" indent="0">
              <a:buFont typeface="Arial" charset="0"/>
              <a:buNone/>
            </a:pPr>
            <a:endParaRPr lang="zh-TW" altLang="en-US" smtClean="0"/>
          </a:p>
        </p:txBody>
      </p:sp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70658" name="內容版面配置區 2"/>
          <p:cNvSpPr>
            <a:spLocks noGrp="1"/>
          </p:cNvSpPr>
          <p:nvPr>
            <p:ph idx="1"/>
          </p:nvPr>
        </p:nvSpPr>
        <p:spPr>
          <a:xfrm>
            <a:off x="314325" y="1600200"/>
            <a:ext cx="16459200" cy="5133975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4" name="矩形 3"/>
          <p:cNvSpPr/>
          <p:nvPr/>
        </p:nvSpPr>
        <p:spPr>
          <a:xfrm>
            <a:off x="571500" y="2000250"/>
            <a:ext cx="80010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3.</a:t>
            </a:r>
            <a:r>
              <a:rPr kumimoji="0" lang="zh-TW" altLang="en-US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      用熱風箱以</a:t>
            </a:r>
            <a:r>
              <a:rPr kumimoji="0" lang="en-US" altLang="zh-TW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35°C ~45°C</a:t>
            </a:r>
            <a:r>
              <a:rPr kumimoji="0" lang="zh-TW" altLang="en-US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加熱風乾，但只能將</a:t>
            </a:r>
            <a:r>
              <a:rPr kumimoji="0" lang="en-US" altLang="zh-TW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80%</a:t>
            </a:r>
            <a:r>
              <a:rPr kumimoji="0" lang="zh-TW" altLang="en-US" sz="40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</a:rPr>
              <a:t>水分排除掉。</a:t>
            </a:r>
            <a:endParaRPr kumimoji="0" lang="en-US" altLang="zh-TW" sz="4000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4.</a:t>
            </a:r>
            <a:r>
              <a:rPr kumimoji="0" lang="zh-TW" altLang="en-US" sz="40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      以日照的方法也可以風乾，但要有微風的狀態下。</a:t>
            </a:r>
            <a:endParaRPr kumimoji="0" lang="zh-TW" altLang="en-US" sz="40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2" descr="C:\Documents and Settings\user\Local Settings\Temporary Internet Files\Content.IE5\1BDVR39R\MC90032647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4286250"/>
            <a:ext cx="18240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429125"/>
            <a:ext cx="142875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stu\Local Settings\Temporary Internet Files\Content.IE5\A7QYH1N7\MC900440117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1143000"/>
          </a:xfrm>
        </p:spPr>
        <p:txBody>
          <a:bodyPr/>
          <a:lstStyle/>
          <a:p>
            <a:r>
              <a:rPr lang="zh-TW" altLang="en-US" sz="4800" b="1" smtClean="0">
                <a:solidFill>
                  <a:srgbClr val="FFC000"/>
                </a:solidFill>
              </a:rPr>
              <a:t>香草的活性成分 </a:t>
            </a:r>
            <a:r>
              <a:rPr lang="zh-TW" altLang="en-US" sz="4800" smtClean="0">
                <a:solidFill>
                  <a:srgbClr val="FFC000"/>
                </a:solidFill>
              </a:rPr>
              <a:t/>
            </a:r>
            <a:br>
              <a:rPr lang="zh-TW" altLang="en-US" sz="4800" smtClean="0">
                <a:solidFill>
                  <a:srgbClr val="FFC000"/>
                </a:solidFill>
              </a:rPr>
            </a:br>
            <a:endParaRPr lang="zh-TW" altLang="en-US" sz="4800" smtClean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b="1" dirty="0" smtClean="0"/>
              <a:t>1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.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生物鹼</a:t>
            </a:r>
            <a:r>
              <a:rPr lang="zh-TW" alt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：</a:t>
            </a:r>
            <a:r>
              <a:rPr lang="zh-TW" altLang="en-US" sz="2800" dirty="0" smtClean="0">
                <a:solidFill>
                  <a:schemeClr val="accent3">
                    <a:lumMod val="75000"/>
                  </a:schemeClr>
                </a:solidFill>
              </a:rPr>
              <a:t>一群化合物的總稱，其中一些已是眾所皆知的藥物。</a:t>
            </a:r>
            <a:r>
              <a:rPr lang="zh-TW" alt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zh-TW" altLang="en-US" sz="28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dirty="0" smtClean="0"/>
              <a:t>2.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花青素</a:t>
            </a:r>
            <a:r>
              <a:rPr lang="zh-TW" altLang="en-US" sz="2800" b="1" dirty="0" smtClean="0">
                <a:solidFill>
                  <a:srgbClr val="FFC000"/>
                </a:solidFill>
              </a:rPr>
              <a:t>：</a:t>
            </a:r>
            <a:r>
              <a:rPr lang="zh-TW" altLang="en-US" sz="2800" dirty="0" smtClean="0">
                <a:solidFill>
                  <a:srgbClr val="FFC000"/>
                </a:solidFill>
              </a:rPr>
              <a:t>有助於維持血管的健康</a:t>
            </a:r>
            <a:endParaRPr lang="en-US" altLang="zh-TW" sz="2800" dirty="0" smtClean="0">
              <a:solidFill>
                <a:srgbClr val="FFC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2800" dirty="0" smtClean="0"/>
              <a:t>3.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蔥醌類</a:t>
            </a:r>
            <a:r>
              <a:rPr lang="zh-TW" altLang="en-US" sz="2800" b="1" dirty="0" smtClean="0"/>
              <a:t>：</a:t>
            </a:r>
            <a:r>
              <a:rPr lang="zh-TW" alt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對大腸有刺激性的排便效果，造成收縮並促進排便</a:t>
            </a:r>
            <a:r>
              <a:rPr lang="en-US" altLang="zh-TW" sz="2800" dirty="0" smtClean="0"/>
              <a:t>4. 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苦精</a:t>
            </a:r>
            <a:r>
              <a:rPr lang="zh-TW" alt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：</a:t>
            </a:r>
            <a:r>
              <a:rPr lang="zh-TW" alt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一群各種不同化合物的總稱，唯一共同特徵是它們獨特的味道。這種苦未能刺激唾腺河消化器官分泌，幫助改善食慾和消化功能。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sz="3000" dirty="0" smtClean="0"/>
              <a:t>4. 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維生素</a:t>
            </a:r>
            <a:r>
              <a:rPr lang="zh-TW" altLang="en-US" sz="3000" b="1" dirty="0" smtClean="0"/>
              <a:t>：</a:t>
            </a:r>
            <a:r>
              <a:rPr lang="zh-TW" altLang="en-US" sz="3000" dirty="0" smtClean="0">
                <a:solidFill>
                  <a:schemeClr val="accent3">
                    <a:lumMod val="75000"/>
                  </a:schemeClr>
                </a:solidFill>
              </a:rPr>
              <a:t>有些植物含有大量的維生素，可補充每日所需的量</a:t>
            </a:r>
            <a:endParaRPr lang="zh-TW" altLang="en-US" sz="3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C:\Documents and Settings\stu\Local Settings\Temporary Internet Files\Content.IE5\X1D4Q53M\MC90041872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5445125"/>
            <a:ext cx="15621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/>
              <a:t>香草的配方與配比</a:t>
            </a:r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1.</a:t>
            </a:r>
            <a:r>
              <a:rPr lang="zh-TW" altLang="en-US" dirty="0" smtClean="0"/>
              <a:t>      </a:t>
            </a:r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香草的泡茶以</a:t>
            </a:r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3~5</a:t>
            </a:r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種混合為主最多，每種少量依特性與嗜好來加入，但單方不可用太多。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dirty="0" smtClean="0"/>
              <a:t>2.</a:t>
            </a:r>
            <a:r>
              <a:rPr lang="zh-TW" altLang="en-US" dirty="0" smtClean="0"/>
              <a:t>   </a:t>
            </a:r>
            <a:r>
              <a:rPr lang="zh-TW" altLang="en-US" dirty="0" smtClean="0">
                <a:solidFill>
                  <a:srgbClr val="FF0000"/>
                </a:solidFill>
              </a:rPr>
              <a:t>   </a:t>
            </a:r>
            <a:r>
              <a:rPr lang="zh-TW" altLang="en-US" b="1" dirty="0" smtClean="0">
                <a:solidFill>
                  <a:srgbClr val="FF0000"/>
                </a:solidFill>
              </a:rPr>
              <a:t>香包製作：</a:t>
            </a:r>
            <a:r>
              <a:rPr lang="zh-TW" altLang="en-US" dirty="0" smtClean="0">
                <a:solidFill>
                  <a:srgbClr val="FF0000"/>
                </a:solidFill>
              </a:rPr>
              <a:t>薰衣草、迷迭香、茶樹、薄荷等以乾品裝袋。 </a:t>
            </a:r>
          </a:p>
        </p:txBody>
      </p:sp>
      <p:pic>
        <p:nvPicPr>
          <p:cNvPr id="4" name="Picture 2" descr="C:\Program Files\Microsoft Office\MEDIA\CAGCAT10\j0216724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357688"/>
            <a:ext cx="18573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user\Local Settings\Temporary Internet Files\Content.IE5\M4Z8TW0B\MC90041986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485775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user\Local Settings\Temporary Internet Files\Content.IE5\KRT724BK\MC900419878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4786313"/>
            <a:ext cx="17970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737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zh-TW" altLang="en-US" smtClean="0"/>
          </a:p>
        </p:txBody>
      </p:sp>
      <p:sp>
        <p:nvSpPr>
          <p:cNvPr id="73731" name="矩形 4"/>
          <p:cNvSpPr>
            <a:spLocks noChangeArrowheads="1"/>
          </p:cNvSpPr>
          <p:nvPr/>
        </p:nvSpPr>
        <p:spPr bwMode="auto">
          <a:xfrm>
            <a:off x="500063" y="1714500"/>
            <a:ext cx="81438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000">
                <a:latin typeface="Calibri" pitchFamily="34" charset="0"/>
              </a:rPr>
              <a:t>3.</a:t>
            </a:r>
            <a:r>
              <a:rPr kumimoji="0" lang="zh-TW" altLang="en-US" sz="4000">
                <a:latin typeface="Calibri" pitchFamily="34" charset="0"/>
              </a:rPr>
              <a:t>      </a:t>
            </a:r>
            <a:r>
              <a:rPr kumimoji="0" lang="zh-TW" altLang="en-US" sz="4000">
                <a:solidFill>
                  <a:srgbClr val="FFC000"/>
                </a:solidFill>
                <a:latin typeface="Calibri" pitchFamily="34" charset="0"/>
              </a:rPr>
              <a:t>睡眠不好時，可用薰衣草：迷迭香，混合製作香包或者做眼罩。 </a:t>
            </a:r>
          </a:p>
          <a:p>
            <a:r>
              <a:rPr kumimoji="0" lang="en-US" altLang="zh-TW" sz="4000">
                <a:latin typeface="Calibri" pitchFamily="34" charset="0"/>
              </a:rPr>
              <a:t>4.</a:t>
            </a:r>
            <a:r>
              <a:rPr kumimoji="0" lang="zh-TW" altLang="en-US" sz="4000">
                <a:latin typeface="Calibri" pitchFamily="34" charset="0"/>
              </a:rPr>
              <a:t>      </a:t>
            </a:r>
            <a:r>
              <a:rPr kumimoji="0" lang="zh-TW" altLang="en-US" sz="4000">
                <a:solidFill>
                  <a:srgbClr val="92D050"/>
                </a:solidFill>
                <a:latin typeface="Calibri" pitchFamily="34" charset="0"/>
              </a:rPr>
              <a:t>要增強記憶力的話可用迷迭香、馬鞭草、薄荷來混合製作香包。 </a:t>
            </a:r>
          </a:p>
          <a:p>
            <a:endParaRPr kumimoji="0" lang="zh-TW" altLang="en-US" sz="4000">
              <a:latin typeface="Calibri" pitchFamily="34" charset="0"/>
            </a:endParaRPr>
          </a:p>
        </p:txBody>
      </p:sp>
      <p:pic>
        <p:nvPicPr>
          <p:cNvPr id="6" name="Picture 5" descr="C:\Documents and Settings\user\Local Settings\Temporary Internet Files\Content.IE5\WNA40AV9\MC900444926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63" y="4286250"/>
            <a:ext cx="15716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ser\Local Settings\Temporary Internet Files\Content.IE5\1BDVR39R\MC90032647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753789">
            <a:off x="1074738" y="4241800"/>
            <a:ext cx="18240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user\Local Settings\Temporary Internet Files\Content.IE5\LG3K6IA4\MC900157713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4429125"/>
            <a:ext cx="11430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stu\Local Settings\Temporary Internet Files\Content.IE5\CUYO79CP\MC900440191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</a:rPr>
              <a:t>資料來源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47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照片來源：葉沛晴拍攝</a:t>
            </a:r>
            <a:endParaRPr lang="en-US" altLang="zh-TW" smtClean="0"/>
          </a:p>
          <a:p>
            <a:r>
              <a:rPr lang="zh-TW" altLang="en-US" smtClean="0"/>
              <a:t>音樂來源：取自隨聲碟的檔案</a:t>
            </a:r>
            <a:endParaRPr lang="en-US" altLang="zh-TW" smtClean="0"/>
          </a:p>
          <a:p>
            <a:endParaRPr lang="zh-TW" altLang="en-US" smtClean="0"/>
          </a:p>
        </p:txBody>
      </p:sp>
      <p:pic>
        <p:nvPicPr>
          <p:cNvPr id="74756" name="Picture 11" descr="C:\Documents and Settings\stu\Local Settings\Temporary Internet Files\Content.IE5\1SP2BAEO\MC90035982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581525"/>
            <a:ext cx="13493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13" descr="C:\Documents and Settings\stu\Local Settings\Temporary Internet Files\Content.IE5\X1D4Q53M\MC90041789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565400"/>
            <a:ext cx="23241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14" descr="C:\Documents and Settings\stu\Local Settings\Temporary Internet Files\Content.IE5\CUYO79CP\MC900417852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5081588"/>
            <a:ext cx="1216025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15" descr="C:\Documents and Settings\stu\Local Settings\Temporary Internet Files\Content.IE5\1SP2BAEO\MC900413526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4581525"/>
            <a:ext cx="17272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7" descr="C:\Documents and Settings\stu\Local Settings\Temporary Internet Files\Content.IE5\X1D4Q53M\MC900234511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171878">
            <a:off x="4973638" y="3300413"/>
            <a:ext cx="1106487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18" descr="C:\Documents and Settings\stu\Local Settings\Temporary Internet Files\Content.IE5\CUYO79CP\MC900353704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885298">
            <a:off x="808831" y="3069432"/>
            <a:ext cx="176847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19" descr="C:\Documents and Settings\stu\Local Settings\Temporary Internet Files\Content.IE5\X1D4Q53M\MC900352076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5825" y="404813"/>
            <a:ext cx="17160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21" descr="C:\Documents and Settings\stu\Local Settings\Temporary Internet Files\Content.IE5\X1D4Q53M\MC900346917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99088" y="1249363"/>
            <a:ext cx="1830387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23" descr="C:\Documents and Settings\stu\Local Settings\Temporary Internet Files\Content.IE5\1SP2BAEO\MC900346907[1].wm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00788" y="5013325"/>
            <a:ext cx="757237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>
              <a:cs typeface="+mj-cs"/>
            </a:endParaRPr>
          </a:p>
        </p:txBody>
      </p:sp>
      <p:sp>
        <p:nvSpPr>
          <p:cNvPr id="7577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altLang="zh-TW" sz="6000" smtClean="0"/>
              <a:t>                 </a:t>
            </a:r>
          </a:p>
          <a:p>
            <a:pPr>
              <a:buFont typeface="Wingdings 2" pitchFamily="18" charset="2"/>
              <a:buNone/>
            </a:pPr>
            <a:r>
              <a:rPr lang="en-US" altLang="zh-TW" sz="6000" smtClean="0">
                <a:solidFill>
                  <a:srgbClr val="00B0F0"/>
                </a:solidFill>
              </a:rPr>
              <a:t>      </a:t>
            </a:r>
            <a:r>
              <a:rPr lang="zh-TW" altLang="en-US" sz="9600" smtClean="0">
                <a:solidFill>
                  <a:srgbClr val="00B0F0"/>
                </a:solidFill>
              </a:rPr>
              <a:t>謝 謝 觀 賞</a:t>
            </a:r>
          </a:p>
        </p:txBody>
      </p:sp>
      <p:pic>
        <p:nvPicPr>
          <p:cNvPr id="75779" name="Picture 2" descr="C:\Documents and Settings\stu\Local Settings\Temporary Internet Files\Content.IE5\X1D4Q53M\MC90041886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005263"/>
            <a:ext cx="1512888" cy="257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 descr="C:\Documents and Settings\stu\Local Settings\Temporary Internet Files\Content.IE5\1SP2BAEO\MC90041911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3933825"/>
            <a:ext cx="1295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4" descr="C:\Documents and Settings\stu\Local Settings\Temporary Internet Files\Content.IE5\A7QYH1N7\MC900251259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5300663"/>
            <a:ext cx="13684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5" descr="C:\Documents and Settings\stu\Local Settings\Temporary Internet Files\Content.IE5\X1D4Q53M\MC900418042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288" y="1628775"/>
            <a:ext cx="141922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C:\Documents and Settings\stu\Local Settings\Temporary Internet Files\Content.IE5\1SP2BAEO\MC900389254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333375"/>
            <a:ext cx="201612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wheel spokes="8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smtClean="0">
                <a:solidFill>
                  <a:schemeClr val="bg1"/>
                </a:solidFill>
              </a:rPr>
              <a:t>香草也可以當作藥哦</a:t>
            </a:r>
            <a:r>
              <a:rPr lang="en-US" altLang="zh-TW" sz="2800" b="1" smtClean="0">
                <a:solidFill>
                  <a:schemeClr val="bg1"/>
                </a:solidFill>
              </a:rPr>
              <a:t>!</a:t>
            </a:r>
            <a:endParaRPr lang="zh-TW" altLang="en-US" sz="2800" b="1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H:\DCIM\116NIKON\DSCN4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268538" y="2924175"/>
            <a:ext cx="431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b="1">
                <a:solidFill>
                  <a:srgbClr val="FFFF00"/>
                </a:solidFill>
                <a:latin typeface="Calibri" pitchFamily="34" charset="0"/>
              </a:rPr>
              <a:t>就來讓我為您介紹一下吧</a:t>
            </a:r>
            <a:r>
              <a:rPr kumimoji="0" lang="en-US" altLang="zh-TW" sz="2800" b="1">
                <a:solidFill>
                  <a:srgbClr val="FFFF00"/>
                </a:solidFill>
                <a:latin typeface="Calibri" pitchFamily="34" charset="0"/>
              </a:rPr>
              <a:t>!</a:t>
            </a:r>
            <a:endParaRPr kumimoji="0" lang="zh-TW" altLang="en-US" sz="2800" b="1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dirty="0" smtClean="0"/>
              <a:t>            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</a:rPr>
              <a:t>左手香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</a:rPr>
              <a:t>唇形科</a:t>
            </a:r>
            <a:r>
              <a:rPr lang="en-US" altLang="zh-TW" sz="36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zh-TW" alt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010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zh-TW" altLang="en-US" sz="2400" smtClean="0">
                <a:solidFill>
                  <a:srgbClr val="7030A0"/>
                </a:solidFill>
              </a:rPr>
              <a:t>功能</a:t>
            </a:r>
            <a:r>
              <a:rPr lang="en-US" altLang="zh-TW" sz="2400" smtClean="0">
                <a:solidFill>
                  <a:srgbClr val="7030A0"/>
                </a:solidFill>
              </a:rPr>
              <a:t>:</a:t>
            </a:r>
            <a:r>
              <a:rPr lang="zh-TW" altLang="en-US" sz="2400" smtClean="0">
                <a:solidFill>
                  <a:srgbClr val="7030A0"/>
                </a:solidFill>
              </a:rPr>
              <a:t>消炎解毒，蟲咬消腫止癢。</a:t>
            </a:r>
          </a:p>
        </p:txBody>
      </p:sp>
      <p:pic>
        <p:nvPicPr>
          <p:cNvPr id="4098" name="Picture 2" descr="H:\DCIM\116NIKON\DSCN4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688" y="548680"/>
            <a:ext cx="5641889" cy="4176464"/>
          </a:xfrm>
          <a:prstGeom prst="rect">
            <a:avLst/>
          </a:prstGeom>
          <a:noFill/>
          <a:effectLst>
            <a:glow rad="1905000">
              <a:schemeClr val="accent2">
                <a:satMod val="175000"/>
                <a:alpha val="40000"/>
              </a:schemeClr>
            </a:glow>
            <a:softEdge rad="1397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92D050"/>
                </a:solidFill>
              </a:rPr>
              <a:t>          </a:t>
            </a:r>
            <a:r>
              <a:rPr lang="zh-TW" altLang="en-US" sz="3600" smtClean="0">
                <a:solidFill>
                  <a:srgbClr val="FF0000"/>
                </a:solidFill>
              </a:rPr>
              <a:t>檸檬桉</a:t>
            </a:r>
            <a:r>
              <a:rPr lang="en-US" altLang="zh-TW" sz="3600" smtClean="0">
                <a:solidFill>
                  <a:srgbClr val="FF0000"/>
                </a:solidFill>
              </a:rPr>
              <a:t>(</a:t>
            </a:r>
            <a:r>
              <a:rPr lang="zh-TW" altLang="en-US" sz="3600" smtClean="0">
                <a:solidFill>
                  <a:srgbClr val="FF0000"/>
                </a:solidFill>
              </a:rPr>
              <a:t>桃金娘科</a:t>
            </a:r>
            <a:r>
              <a:rPr lang="en-US" altLang="zh-TW" sz="3600" smtClean="0">
                <a:solidFill>
                  <a:srgbClr val="FF0000"/>
                </a:solidFill>
              </a:rPr>
              <a:t>)</a:t>
            </a:r>
            <a:endParaRPr lang="zh-TW" altLang="en-US" sz="3600" smtClean="0">
              <a:solidFill>
                <a:srgbClr val="FF0000"/>
              </a:solidFill>
            </a:endParaRPr>
          </a:p>
        </p:txBody>
      </p:sp>
      <p:sp>
        <p:nvSpPr>
          <p:cNvPr id="44034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5475288" y="3089275"/>
            <a:ext cx="1562100" cy="1500188"/>
          </a:xfrm>
        </p:spPr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63713" y="5373688"/>
            <a:ext cx="5486400" cy="804862"/>
          </a:xfrm>
        </p:spPr>
        <p:txBody>
          <a:bodyPr/>
          <a:lstStyle/>
          <a:p>
            <a:pPr algn="ctr"/>
            <a:r>
              <a:rPr lang="zh-TW" altLang="en-US" sz="2400" smtClean="0">
                <a:solidFill>
                  <a:srgbClr val="7030A0"/>
                </a:solidFill>
              </a:rPr>
              <a:t>功能</a:t>
            </a:r>
            <a:r>
              <a:rPr lang="en-US" altLang="zh-TW" sz="2400" smtClean="0">
                <a:solidFill>
                  <a:srgbClr val="7030A0"/>
                </a:solidFill>
              </a:rPr>
              <a:t>:</a:t>
            </a:r>
            <a:r>
              <a:rPr lang="zh-TW" altLang="en-US" sz="2400" smtClean="0">
                <a:solidFill>
                  <a:srgbClr val="7030A0"/>
                </a:solidFill>
              </a:rPr>
              <a:t>促進食慾，提振精神。</a:t>
            </a:r>
          </a:p>
        </p:txBody>
      </p:sp>
      <p:pic>
        <p:nvPicPr>
          <p:cNvPr id="5122" name="Picture 2" descr="H:\DCIM\116NIKON\DSCN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71670" y="285728"/>
            <a:ext cx="5827014" cy="4369991"/>
          </a:xfrm>
          <a:prstGeom prst="rect">
            <a:avLst/>
          </a:prstGeom>
          <a:noFill/>
          <a:effectLst>
            <a:glow rad="1905000">
              <a:schemeClr val="accent6">
                <a:satMod val="175000"/>
                <a:alpha val="52000"/>
              </a:schemeClr>
            </a:glow>
            <a:outerShdw blurRad="165100" dist="50800" dir="5400000" sx="41000" sy="41000" algn="ctr" rotWithShape="0">
              <a:srgbClr val="000000"/>
            </a:outerShdw>
            <a:softEdge rad="2159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5150" y="4800600"/>
            <a:ext cx="5443538" cy="500063"/>
          </a:xfrm>
        </p:spPr>
        <p:txBody>
          <a:bodyPr/>
          <a:lstStyle/>
          <a:p>
            <a:r>
              <a:rPr lang="zh-TW" altLang="en-US" sz="3600" smtClean="0">
                <a:solidFill>
                  <a:srgbClr val="92D050"/>
                </a:solidFill>
              </a:rPr>
              <a:t>                </a:t>
            </a:r>
            <a:r>
              <a:rPr lang="zh-TW" altLang="en-US" sz="3600" smtClean="0">
                <a:solidFill>
                  <a:srgbClr val="FF0000"/>
                </a:solidFill>
              </a:rPr>
              <a:t>茄</a:t>
            </a:r>
            <a:r>
              <a:rPr lang="en-US" altLang="zh-TW" sz="3600" smtClean="0">
                <a:solidFill>
                  <a:srgbClr val="FF0000"/>
                </a:solidFill>
              </a:rPr>
              <a:t>(</a:t>
            </a:r>
            <a:r>
              <a:rPr lang="zh-TW" altLang="en-US" sz="3600" smtClean="0">
                <a:solidFill>
                  <a:srgbClr val="FF0000"/>
                </a:solidFill>
              </a:rPr>
              <a:t>茄科</a:t>
            </a:r>
            <a:r>
              <a:rPr lang="en-US" altLang="zh-TW" sz="3600" smtClean="0">
                <a:solidFill>
                  <a:srgbClr val="FF0000"/>
                </a:solidFill>
              </a:rPr>
              <a:t>)</a:t>
            </a:r>
            <a:endParaRPr lang="zh-TW" altLang="en-US" sz="3600" smtClean="0">
              <a:solidFill>
                <a:srgbClr val="FF0000"/>
              </a:solidFill>
            </a:endParaRPr>
          </a:p>
        </p:txBody>
      </p:sp>
      <p:sp>
        <p:nvSpPr>
          <p:cNvPr id="45058" name="圖片版面配置區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zh-TW" altLang="en-US" sz="2400" smtClean="0">
                <a:solidFill>
                  <a:srgbClr val="7030A0"/>
                </a:solidFill>
              </a:rPr>
              <a:t>成分</a:t>
            </a:r>
            <a:r>
              <a:rPr lang="en-US" altLang="zh-TW" sz="2400" smtClean="0">
                <a:solidFill>
                  <a:srgbClr val="7030A0"/>
                </a:solidFill>
              </a:rPr>
              <a:t>:</a:t>
            </a:r>
            <a:r>
              <a:rPr lang="zh-TW" altLang="en-US" sz="2400" smtClean="0">
                <a:solidFill>
                  <a:srgbClr val="7030A0"/>
                </a:solidFill>
              </a:rPr>
              <a:t>維生素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礦物質和碳水化合物。</a:t>
            </a:r>
          </a:p>
        </p:txBody>
      </p:sp>
      <p:pic>
        <p:nvPicPr>
          <p:cNvPr id="6146" name="Picture 2" descr="H:\DCIM\115NIKON\DSCN3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688" y="609447"/>
            <a:ext cx="5516736" cy="4137297"/>
          </a:xfrm>
          <a:prstGeom prst="rect">
            <a:avLst/>
          </a:prstGeom>
          <a:noFill/>
          <a:effectLst>
            <a:glow rad="1905000">
              <a:schemeClr val="accent3">
                <a:satMod val="175000"/>
                <a:alpha val="49000"/>
              </a:schemeClr>
            </a:glow>
            <a:softEdge rad="2159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5150" y="4797425"/>
            <a:ext cx="5486400" cy="566738"/>
          </a:xfrm>
        </p:spPr>
        <p:txBody>
          <a:bodyPr/>
          <a:lstStyle/>
          <a:p>
            <a:r>
              <a:rPr lang="zh-TW" altLang="en-US" sz="3600" smtClean="0">
                <a:solidFill>
                  <a:srgbClr val="92D050"/>
                </a:solidFill>
              </a:rPr>
              <a:t>    </a:t>
            </a:r>
            <a:r>
              <a:rPr lang="zh-TW" altLang="en-US" sz="3600" smtClean="0">
                <a:solidFill>
                  <a:srgbClr val="FF0000"/>
                </a:solidFill>
              </a:rPr>
              <a:t>紅莖九層塔</a:t>
            </a:r>
            <a:r>
              <a:rPr lang="en-US" altLang="zh-TW" sz="3600" smtClean="0">
                <a:solidFill>
                  <a:srgbClr val="FF0000"/>
                </a:solidFill>
              </a:rPr>
              <a:t>(</a:t>
            </a:r>
            <a:r>
              <a:rPr lang="zh-TW" altLang="en-US" sz="3600" smtClean="0">
                <a:solidFill>
                  <a:srgbClr val="FF0000"/>
                </a:solidFill>
              </a:rPr>
              <a:t>唇形花科</a:t>
            </a:r>
            <a:r>
              <a:rPr lang="en-US" altLang="zh-TW" sz="3600" smtClean="0">
                <a:solidFill>
                  <a:srgbClr val="FF0000"/>
                </a:solidFill>
              </a:rPr>
              <a:t>)</a:t>
            </a:r>
            <a:endParaRPr lang="zh-TW" altLang="en-US" sz="3600" smtClean="0">
              <a:solidFill>
                <a:srgbClr val="FF0000"/>
              </a:solidFill>
            </a:endParaRPr>
          </a:p>
        </p:txBody>
      </p:sp>
      <p:pic>
        <p:nvPicPr>
          <p:cNvPr id="7170" name="Picture 2" descr="H:\DCIM\115NIKON\DSCN393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effectLst>
            <a:glow rad="1905000">
              <a:schemeClr val="accent5">
                <a:satMod val="175000"/>
                <a:alpha val="40000"/>
              </a:schemeClr>
            </a:glow>
            <a:softEdge rad="203200"/>
          </a:effectLst>
          <a:extLst>
            <a:ext uri="{909E8E84-426E-40DD-AFC4-6F175D3DCCD1}"/>
          </a:extLst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63713" y="5373688"/>
            <a:ext cx="5486400" cy="804862"/>
          </a:xfrm>
        </p:spPr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400" dirty="0" smtClean="0">
                <a:solidFill>
                  <a:srgbClr val="7030A0"/>
                </a:solidFill>
              </a:rPr>
              <a:t>功能</a:t>
            </a:r>
            <a:r>
              <a:rPr lang="en-US" altLang="zh-TW" sz="2400" dirty="0" smtClean="0">
                <a:solidFill>
                  <a:srgbClr val="7030A0"/>
                </a:solidFill>
              </a:rPr>
              <a:t>:</a:t>
            </a:r>
            <a:r>
              <a:rPr lang="zh-TW" altLang="en-US" sz="2400" dirty="0" smtClean="0">
                <a:solidFill>
                  <a:srgbClr val="7030A0"/>
                </a:solidFill>
              </a:rPr>
              <a:t>祛風利濕，發汗解表，健脾畫師，散瘀止痛。</a:t>
            </a:r>
            <a:endParaRPr lang="zh-TW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smtClean="0">
                <a:solidFill>
                  <a:srgbClr val="92D050"/>
                </a:solidFill>
              </a:rPr>
              <a:t>                      </a:t>
            </a:r>
            <a:r>
              <a:rPr lang="zh-TW" altLang="en-US" sz="3600" smtClean="0">
                <a:solidFill>
                  <a:srgbClr val="FF0000"/>
                </a:solidFill>
              </a:rPr>
              <a:t>抹草</a:t>
            </a:r>
          </a:p>
        </p:txBody>
      </p:sp>
      <p:sp>
        <p:nvSpPr>
          <p:cNvPr id="47106" name="圖片版面配置區 2"/>
          <p:cNvSpPr>
            <a:spLocks noGrp="1"/>
          </p:cNvSpPr>
          <p:nvPr>
            <p:ph type="pic" idx="1"/>
          </p:nvPr>
        </p:nvSpPr>
        <p:spPr>
          <a:xfrm>
            <a:off x="1908175" y="620713"/>
            <a:ext cx="5486400" cy="4114800"/>
          </a:xfrm>
        </p:spPr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63713" y="5373688"/>
            <a:ext cx="5486400" cy="804862"/>
          </a:xfrm>
        </p:spPr>
        <p:txBody>
          <a:bodyPr/>
          <a:lstStyle/>
          <a:p>
            <a:pPr algn="ctr"/>
            <a:r>
              <a:rPr lang="zh-TW" altLang="en-US" sz="2400" smtClean="0">
                <a:solidFill>
                  <a:srgbClr val="7030A0"/>
                </a:solidFill>
              </a:rPr>
              <a:t>功能</a:t>
            </a:r>
            <a:r>
              <a:rPr lang="en-US" altLang="zh-TW" sz="2400" smtClean="0">
                <a:solidFill>
                  <a:srgbClr val="7030A0"/>
                </a:solidFill>
              </a:rPr>
              <a:t>:</a:t>
            </a:r>
            <a:r>
              <a:rPr lang="zh-TW" altLang="en-US" sz="2400" smtClean="0">
                <a:solidFill>
                  <a:srgbClr val="7030A0"/>
                </a:solidFill>
              </a:rPr>
              <a:t>清熱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利濕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散瘀</a:t>
            </a:r>
            <a:r>
              <a:rPr lang="en-US" altLang="zh-TW" sz="2400" smtClean="0">
                <a:solidFill>
                  <a:srgbClr val="7030A0"/>
                </a:solidFill>
              </a:rPr>
              <a:t>.</a:t>
            </a:r>
            <a:r>
              <a:rPr lang="zh-TW" altLang="en-US" sz="2400" smtClean="0">
                <a:solidFill>
                  <a:srgbClr val="7030A0"/>
                </a:solidFill>
              </a:rPr>
              <a:t>殺蟲。</a:t>
            </a:r>
          </a:p>
        </p:txBody>
      </p:sp>
      <p:pic>
        <p:nvPicPr>
          <p:cNvPr id="8194" name="Picture 2" descr="H:\DCIM\115NIKON\DSCN39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472945" cy="4104456"/>
          </a:xfrm>
          <a:prstGeom prst="rect">
            <a:avLst/>
          </a:prstGeom>
          <a:noFill/>
          <a:effectLst>
            <a:glow rad="1905000">
              <a:schemeClr val="accent1">
                <a:satMod val="175000"/>
                <a:alpha val="40000"/>
              </a:schemeClr>
            </a:glow>
            <a:softEdge rad="2032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med" advClick="0" advTm="6000">
    <p:wheel spokes="8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華麗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旅程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763</TotalTime>
  <Words>1449</Words>
  <Application>Microsoft Office PowerPoint</Application>
  <PresentationFormat>如螢幕大小 (4:3)</PresentationFormat>
  <Paragraphs>96</Paragraphs>
  <Slides>35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簡報設計範本</vt:lpstr>
      </vt:variant>
      <vt:variant>
        <vt:i4>15</vt:i4>
      </vt:variant>
      <vt:variant>
        <vt:lpstr>投影片標題</vt:lpstr>
      </vt:variant>
      <vt:variant>
        <vt:i4>35</vt:i4>
      </vt:variant>
    </vt:vector>
  </HeadingPairs>
  <TitlesOfParts>
    <vt:vector size="63" baseType="lpstr">
      <vt:lpstr>Calibri</vt:lpstr>
      <vt:lpstr>新細明體</vt:lpstr>
      <vt:lpstr>Arial</vt:lpstr>
      <vt:lpstr>Trebuchet MS</vt:lpstr>
      <vt:lpstr>微軟正黑體</vt:lpstr>
      <vt:lpstr>Wingdings 2</vt:lpstr>
      <vt:lpstr>Wingdings</vt:lpstr>
      <vt:lpstr>Franklin Gothic Medium</vt:lpstr>
      <vt:lpstr>Franklin Gothic Book</vt:lpstr>
      <vt:lpstr>王漢宗特圓體繁</vt:lpstr>
      <vt:lpstr>Onyx</vt:lpstr>
      <vt:lpstr>王漢宗海報體一半天水</vt:lpstr>
      <vt:lpstr>SimHei</vt:lpstr>
      <vt:lpstr>Office 佈景主題</vt:lpstr>
      <vt:lpstr>華麗</vt:lpstr>
      <vt:lpstr>旅程</vt:lpstr>
      <vt:lpstr>華麗</vt:lpstr>
      <vt:lpstr>華麗</vt:lpstr>
      <vt:lpstr>華麗</vt:lpstr>
      <vt:lpstr>華麗</vt:lpstr>
      <vt:lpstr>旅程</vt:lpstr>
      <vt:lpstr>旅程</vt:lpstr>
      <vt:lpstr>旅程</vt:lpstr>
      <vt:lpstr>旅程</vt:lpstr>
      <vt:lpstr>旅程</vt:lpstr>
      <vt:lpstr>旅程</vt:lpstr>
      <vt:lpstr>旅程</vt:lpstr>
      <vt:lpstr>旅程</vt:lpstr>
      <vt:lpstr>投影片 1</vt:lpstr>
      <vt:lpstr>                                香草公園的由來</vt:lpstr>
      <vt:lpstr>香草運用</vt:lpstr>
      <vt:lpstr>香草也可以當作藥哦!</vt:lpstr>
      <vt:lpstr>            左手香(唇形科)</vt:lpstr>
      <vt:lpstr>          檸檬桉(桃金娘科)</vt:lpstr>
      <vt:lpstr>                茄(茄科)</vt:lpstr>
      <vt:lpstr>    紅莖九層塔(唇形花科)</vt:lpstr>
      <vt:lpstr>                      抹草</vt:lpstr>
      <vt:lpstr>        土人參(馬齒莧科)</vt:lpstr>
      <vt:lpstr>                荷蘭芹</vt:lpstr>
      <vt:lpstr>               藍小孩迷迭香</vt:lpstr>
      <vt:lpstr>                        神秘果      </vt:lpstr>
      <vt:lpstr>                       巧克力 薄荷</vt:lpstr>
      <vt:lpstr>                  紫花鼠尾草</vt:lpstr>
      <vt:lpstr>                      波羅蜜</vt:lpstr>
      <vt:lpstr>                          歐茴香</vt:lpstr>
      <vt:lpstr>                    玫瑰天竺葵</vt:lpstr>
      <vt:lpstr>                      胡椒薄荷</vt:lpstr>
      <vt:lpstr>香草的栽種方法</vt:lpstr>
      <vt:lpstr>香草的栽重要點</vt:lpstr>
      <vt:lpstr>適宜的栽種環境</vt:lpstr>
      <vt:lpstr>香草植物的栽植</vt:lpstr>
      <vt:lpstr>投影片 24</vt:lpstr>
      <vt:lpstr>香草植物的運用</vt:lpstr>
      <vt:lpstr>投影片 26</vt:lpstr>
      <vt:lpstr> 香草植物的採收 。  </vt:lpstr>
      <vt:lpstr>投影片 28</vt:lpstr>
      <vt:lpstr> 香草的乾燥方法 </vt:lpstr>
      <vt:lpstr>投影片 30</vt:lpstr>
      <vt:lpstr>香草的活性成分  </vt:lpstr>
      <vt:lpstr>香草的配方與配比</vt:lpstr>
      <vt:lpstr>投影片 33</vt:lpstr>
      <vt:lpstr>資料來源</vt:lpstr>
      <vt:lpstr>投影片 35</vt:lpstr>
    </vt:vector>
  </TitlesOfParts>
  <Company>kh-school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stu</dc:creator>
  <cp:lastModifiedBy>00100</cp:lastModifiedBy>
  <cp:revision>95</cp:revision>
  <dcterms:created xsi:type="dcterms:W3CDTF">2011-05-09T19:40:01Z</dcterms:created>
  <dcterms:modified xsi:type="dcterms:W3CDTF">2011-06-10T04:44:26Z</dcterms:modified>
</cp:coreProperties>
</file>