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s/slide56.xml" ContentType="application/vnd.openxmlformats-officedocument.presentationml.slide+xml"/>
  <Override PartName="/ppt/slides/slide5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s/slide54.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4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Default Extension="jpeg" ContentType="image/jpeg"/>
  <Override PartName="/ppt/slideLayouts/slideLayout3.xml" ContentType="application/vnd.openxmlformats-officedocument.presentationml.slideLayout+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Default Extension="gif" ContentType="image/gif"/>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78" r:id="rId1"/>
  </p:sldMasterIdLst>
  <p:sldIdLst>
    <p:sldId id="256" r:id="rId2"/>
    <p:sldId id="293" r:id="rId3"/>
    <p:sldId id="355" r:id="rId4"/>
    <p:sldId id="262" r:id="rId5"/>
    <p:sldId id="360" r:id="rId6"/>
    <p:sldId id="303" r:id="rId7"/>
    <p:sldId id="304" r:id="rId8"/>
    <p:sldId id="267" r:id="rId9"/>
    <p:sldId id="327" r:id="rId10"/>
    <p:sldId id="328" r:id="rId11"/>
    <p:sldId id="257" r:id="rId12"/>
    <p:sldId id="336" r:id="rId13"/>
    <p:sldId id="295" r:id="rId14"/>
    <p:sldId id="329" r:id="rId15"/>
    <p:sldId id="297" r:id="rId16"/>
    <p:sldId id="261" r:id="rId17"/>
    <p:sldId id="337" r:id="rId18"/>
    <p:sldId id="338" r:id="rId19"/>
    <p:sldId id="349" r:id="rId20"/>
    <p:sldId id="350" r:id="rId21"/>
    <p:sldId id="339" r:id="rId22"/>
    <p:sldId id="340" r:id="rId23"/>
    <p:sldId id="263" r:id="rId24"/>
    <p:sldId id="341" r:id="rId25"/>
    <p:sldId id="351" r:id="rId26"/>
    <p:sldId id="352" r:id="rId27"/>
    <p:sldId id="318" r:id="rId28"/>
    <p:sldId id="319" r:id="rId29"/>
    <p:sldId id="307" r:id="rId30"/>
    <p:sldId id="320" r:id="rId31"/>
    <p:sldId id="342" r:id="rId32"/>
    <p:sldId id="343" r:id="rId33"/>
    <p:sldId id="359" r:id="rId34"/>
    <p:sldId id="264" r:id="rId35"/>
    <p:sldId id="331" r:id="rId36"/>
    <p:sldId id="332" r:id="rId37"/>
    <p:sldId id="270" r:id="rId38"/>
    <p:sldId id="321" r:id="rId39"/>
    <p:sldId id="322" r:id="rId40"/>
    <p:sldId id="317" r:id="rId41"/>
    <p:sldId id="265" r:id="rId42"/>
    <p:sldId id="315" r:id="rId43"/>
    <p:sldId id="316" r:id="rId44"/>
    <p:sldId id="309" r:id="rId45"/>
    <p:sldId id="311" r:id="rId46"/>
    <p:sldId id="312" r:id="rId47"/>
    <p:sldId id="313" r:id="rId48"/>
    <p:sldId id="345" r:id="rId49"/>
    <p:sldId id="344" r:id="rId50"/>
    <p:sldId id="334" r:id="rId51"/>
    <p:sldId id="356" r:id="rId52"/>
    <p:sldId id="357" r:id="rId53"/>
    <p:sldId id="266" r:id="rId54"/>
    <p:sldId id="277" r:id="rId55"/>
    <p:sldId id="335" r:id="rId56"/>
    <p:sldId id="348" r:id="rId57"/>
    <p:sldId id="347" r:id="rId58"/>
    <p:sldId id="346" r:id="rId59"/>
    <p:sldId id="353" r:id="rId60"/>
    <p:sldId id="354" r:id="rId61"/>
    <p:sldId id="358" r:id="rId62"/>
    <p:sldId id="271" r:id="rId63"/>
  </p:sldIdLst>
  <p:sldSz cx="9144000" cy="6858000" type="screen4x3"/>
  <p:notesSz cx="6761163" cy="9942513"/>
  <p:defaultTextStyle>
    <a:defPPr>
      <a:defRPr lang="zh-TW"/>
    </a:defPPr>
    <a:lvl1pPr algn="l" rtl="0" fontAlgn="base">
      <a:spcBef>
        <a:spcPct val="0"/>
      </a:spcBef>
      <a:spcAft>
        <a:spcPct val="0"/>
      </a:spcAft>
      <a:defRPr kumimoji="1" kern="1200">
        <a:solidFill>
          <a:schemeClr val="tx1"/>
        </a:solidFill>
        <a:latin typeface="Arial" charset="0"/>
        <a:ea typeface="新細明體" pitchFamily="18" charset="-120"/>
        <a:cs typeface="+mn-cs"/>
      </a:defRPr>
    </a:lvl1pPr>
    <a:lvl2pPr marL="457200" algn="l" rtl="0" fontAlgn="base">
      <a:spcBef>
        <a:spcPct val="0"/>
      </a:spcBef>
      <a:spcAft>
        <a:spcPct val="0"/>
      </a:spcAft>
      <a:defRPr kumimoji="1" kern="1200">
        <a:solidFill>
          <a:schemeClr val="tx1"/>
        </a:solidFill>
        <a:latin typeface="Arial" charset="0"/>
        <a:ea typeface="新細明體" pitchFamily="18" charset="-120"/>
        <a:cs typeface="+mn-cs"/>
      </a:defRPr>
    </a:lvl2pPr>
    <a:lvl3pPr marL="914400" algn="l" rtl="0" fontAlgn="base">
      <a:spcBef>
        <a:spcPct val="0"/>
      </a:spcBef>
      <a:spcAft>
        <a:spcPct val="0"/>
      </a:spcAft>
      <a:defRPr kumimoji="1" kern="1200">
        <a:solidFill>
          <a:schemeClr val="tx1"/>
        </a:solidFill>
        <a:latin typeface="Arial" charset="0"/>
        <a:ea typeface="新細明體" pitchFamily="18" charset="-120"/>
        <a:cs typeface="+mn-cs"/>
      </a:defRPr>
    </a:lvl3pPr>
    <a:lvl4pPr marL="1371600" algn="l" rtl="0" fontAlgn="base">
      <a:spcBef>
        <a:spcPct val="0"/>
      </a:spcBef>
      <a:spcAft>
        <a:spcPct val="0"/>
      </a:spcAft>
      <a:defRPr kumimoji="1" kern="1200">
        <a:solidFill>
          <a:schemeClr val="tx1"/>
        </a:solidFill>
        <a:latin typeface="Arial" charset="0"/>
        <a:ea typeface="新細明體" pitchFamily="18" charset="-120"/>
        <a:cs typeface="+mn-cs"/>
      </a:defRPr>
    </a:lvl4pPr>
    <a:lvl5pPr marL="1828800" algn="l" rtl="0" fontAlgn="base">
      <a:spcBef>
        <a:spcPct val="0"/>
      </a:spcBef>
      <a:spcAft>
        <a:spcPct val="0"/>
      </a:spcAft>
      <a:defRPr kumimoji="1" kern="1200">
        <a:solidFill>
          <a:schemeClr val="tx1"/>
        </a:solidFill>
        <a:latin typeface="Arial" charset="0"/>
        <a:ea typeface="新細明體" pitchFamily="18" charset="-120"/>
        <a:cs typeface="+mn-cs"/>
      </a:defRPr>
    </a:lvl5pPr>
    <a:lvl6pPr marL="2286000" algn="l" defTabSz="914400" rtl="0" eaLnBrk="1" latinLnBrk="0" hangingPunct="1">
      <a:defRPr kumimoji="1" kern="1200">
        <a:solidFill>
          <a:schemeClr val="tx1"/>
        </a:solidFill>
        <a:latin typeface="Arial" charset="0"/>
        <a:ea typeface="新細明體" pitchFamily="18" charset="-120"/>
        <a:cs typeface="+mn-cs"/>
      </a:defRPr>
    </a:lvl6pPr>
    <a:lvl7pPr marL="2743200" algn="l" defTabSz="914400" rtl="0" eaLnBrk="1" latinLnBrk="0" hangingPunct="1">
      <a:defRPr kumimoji="1" kern="1200">
        <a:solidFill>
          <a:schemeClr val="tx1"/>
        </a:solidFill>
        <a:latin typeface="Arial" charset="0"/>
        <a:ea typeface="新細明體" pitchFamily="18" charset="-120"/>
        <a:cs typeface="+mn-cs"/>
      </a:defRPr>
    </a:lvl7pPr>
    <a:lvl8pPr marL="3200400" algn="l" defTabSz="914400" rtl="0" eaLnBrk="1" latinLnBrk="0" hangingPunct="1">
      <a:defRPr kumimoji="1" kern="1200">
        <a:solidFill>
          <a:schemeClr val="tx1"/>
        </a:solidFill>
        <a:latin typeface="Arial" charset="0"/>
        <a:ea typeface="新細明體" pitchFamily="18" charset="-120"/>
        <a:cs typeface="+mn-cs"/>
      </a:defRPr>
    </a:lvl8pPr>
    <a:lvl9pPr marL="3657600" algn="l" defTabSz="914400" rtl="0" eaLnBrk="1" latinLnBrk="0" hangingPunct="1">
      <a:defRPr kumimoji="1" kern="1200">
        <a:solidFill>
          <a:schemeClr val="tx1"/>
        </a:solidFill>
        <a:latin typeface="Arial" charset="0"/>
        <a:ea typeface="新細明體" pitchFamily="18" charset="-120"/>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C1C1C"/>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4609" autoAdjust="0"/>
    <p:restoredTop sz="86471" autoAdjust="0"/>
  </p:normalViewPr>
  <p:slideViewPr>
    <p:cSldViewPr>
      <p:cViewPr varScale="1">
        <p:scale>
          <a:sx n="70" d="100"/>
          <a:sy n="70" d="100"/>
        </p:scale>
        <p:origin x="-130" y="-77"/>
      </p:cViewPr>
      <p:guideLst>
        <p:guide orient="horz" pos="2160"/>
        <p:guide pos="2880"/>
      </p:guideLst>
    </p:cSldViewPr>
  </p:slideViewPr>
  <p:outlineViewPr>
    <p:cViewPr>
      <p:scale>
        <a:sx n="33" d="100"/>
        <a:sy n="33" d="100"/>
      </p:scale>
      <p:origin x="0" y="12835"/>
    </p:cViewPr>
  </p:outlineViewPr>
  <p:notesTextViewPr>
    <p:cViewPr>
      <p:scale>
        <a:sx n="100" d="100"/>
        <a:sy n="100" d="100"/>
      </p:scale>
      <p:origin x="0" y="0"/>
    </p:cViewPr>
  </p:notesTextViewPr>
  <p:sorterViewPr>
    <p:cViewPr>
      <p:scale>
        <a:sx n="66" d="100"/>
        <a:sy n="66" d="100"/>
      </p:scale>
      <p:origin x="0" y="0"/>
    </p:cViewPr>
  </p:sorter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cxnSp>
        <p:nvCxnSpPr>
          <p:cNvPr id="4" name="直線接點 3"/>
          <p:cNvCxnSpPr/>
          <p:nvPr/>
        </p:nvCxnSpPr>
        <p:spPr>
          <a:xfrm>
            <a:off x="146367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5" name="直線接點 4"/>
          <p:cNvCxnSpPr/>
          <p:nvPr/>
        </p:nvCxnSpPr>
        <p:spPr>
          <a:xfrm>
            <a:off x="470852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6" name="橢圓 5"/>
          <p:cNvSpPr/>
          <p:nvPr/>
        </p:nvSpPr>
        <p:spPr>
          <a:xfrm>
            <a:off x="4540250" y="3525838"/>
            <a:ext cx="46038" cy="46037"/>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anchor="ctr"/>
          <a:lstStyle/>
          <a:p>
            <a:pPr algn="ctr">
              <a:defRPr/>
            </a:pPr>
            <a:endParaRPr kumimoji="0" lang="en-US"/>
          </a:p>
        </p:txBody>
      </p:sp>
      <p:sp>
        <p:nvSpPr>
          <p:cNvPr id="9" name="副標題 8"/>
          <p:cNvSpPr>
            <a:spLocks noGrp="1"/>
          </p:cNvSpPr>
          <p:nvPr>
            <p:ph type="subTitle" idx="1"/>
          </p:nvPr>
        </p:nvSpPr>
        <p:spPr>
          <a:xfrm>
            <a:off x="457200" y="3699804"/>
            <a:ext cx="83058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zh-TW" altLang="en-US" smtClean="0"/>
              <a:t>按一下以編輯母片副標題樣式</a:t>
            </a:r>
            <a:endParaRPr lang="en-US"/>
          </a:p>
        </p:txBody>
      </p:sp>
      <p:sp>
        <p:nvSpPr>
          <p:cNvPr id="28" name="標題 27"/>
          <p:cNvSpPr>
            <a:spLocks noGrp="1"/>
          </p:cNvSpPr>
          <p:nvPr>
            <p:ph type="ctrTitle"/>
          </p:nvPr>
        </p:nvSpPr>
        <p:spPr>
          <a:xfrm>
            <a:off x="457200" y="1433732"/>
            <a:ext cx="8305800" cy="1981200"/>
          </a:xfrm>
          <a:ln w="6350" cap="rnd">
            <a:noFill/>
          </a:ln>
        </p:spPr>
        <p:txBody>
          <a:bodyPr>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lang="zh-TW" altLang="en-US" smtClean="0"/>
              <a:t>按一下以編輯母片標題樣式</a:t>
            </a:r>
            <a:endParaRPr lang="en-US"/>
          </a:p>
        </p:txBody>
      </p:sp>
      <p:sp>
        <p:nvSpPr>
          <p:cNvPr id="7" name="日期版面配置區 14"/>
          <p:cNvSpPr>
            <a:spLocks noGrp="1"/>
          </p:cNvSpPr>
          <p:nvPr>
            <p:ph type="dt" sz="half" idx="10"/>
          </p:nvPr>
        </p:nvSpPr>
        <p:spPr/>
        <p:txBody>
          <a:bodyPr/>
          <a:lstStyle>
            <a:lvl1pPr>
              <a:defRPr/>
            </a:lvl1pPr>
          </a:lstStyle>
          <a:p>
            <a:pPr>
              <a:defRPr/>
            </a:pPr>
            <a:fld id="{395C1176-5D04-4D80-A90E-A9B694FBE6E5}" type="datetimeFigureOut">
              <a:rPr lang="zh-TW" altLang="en-US"/>
              <a:pPr>
                <a:defRPr/>
              </a:pPr>
              <a:t>2012/3/23</a:t>
            </a:fld>
            <a:endParaRPr lang="zh-TW" altLang="en-US"/>
          </a:p>
        </p:txBody>
      </p:sp>
      <p:sp>
        <p:nvSpPr>
          <p:cNvPr id="8" name="投影片編號版面配置區 15"/>
          <p:cNvSpPr>
            <a:spLocks noGrp="1"/>
          </p:cNvSpPr>
          <p:nvPr>
            <p:ph type="sldNum" sz="quarter" idx="11"/>
          </p:nvPr>
        </p:nvSpPr>
        <p:spPr/>
        <p:txBody>
          <a:bodyPr/>
          <a:lstStyle>
            <a:lvl1pPr>
              <a:defRPr/>
            </a:lvl1pPr>
          </a:lstStyle>
          <a:p>
            <a:pPr>
              <a:defRPr/>
            </a:pPr>
            <a:fld id="{C0EE928C-7D72-4D96-AE88-38DA4520897B}" type="slidenum">
              <a:rPr lang="zh-TW" altLang="en-US"/>
              <a:pPr>
                <a:defRPr/>
              </a:pPr>
              <a:t>‹#›</a:t>
            </a:fld>
            <a:endParaRPr lang="zh-TW" altLang="en-US"/>
          </a:p>
        </p:txBody>
      </p:sp>
      <p:sp>
        <p:nvSpPr>
          <p:cNvPr id="10" name="頁尾版面配置區 16"/>
          <p:cNvSpPr>
            <a:spLocks noGrp="1"/>
          </p:cNvSpPr>
          <p:nvPr>
            <p:ph type="ftr" sz="quarter" idx="12"/>
          </p:nvPr>
        </p:nvSpPr>
        <p:spPr/>
        <p:txBody>
          <a:bodyPr/>
          <a:lstStyle>
            <a:lvl1pPr>
              <a:defRPr/>
            </a:lvl1pPr>
          </a:lstStyle>
          <a:p>
            <a:pPr>
              <a:defRPr/>
            </a:pPr>
            <a:endParaRPr lang="zh-TW"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en-US"/>
          </a:p>
        </p:txBody>
      </p:sp>
      <p:sp>
        <p:nvSpPr>
          <p:cNvPr id="3" name="直排文字版面配置區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日期版面配置區 23"/>
          <p:cNvSpPr>
            <a:spLocks noGrp="1"/>
          </p:cNvSpPr>
          <p:nvPr>
            <p:ph type="dt" sz="half" idx="10"/>
          </p:nvPr>
        </p:nvSpPr>
        <p:spPr/>
        <p:txBody>
          <a:bodyPr/>
          <a:lstStyle>
            <a:lvl1pPr>
              <a:defRPr/>
            </a:lvl1pPr>
          </a:lstStyle>
          <a:p>
            <a:pPr>
              <a:defRPr/>
            </a:pPr>
            <a:fld id="{4DCC8C4F-03B8-488E-B43D-95F454492C7B}" type="datetimeFigureOut">
              <a:rPr lang="zh-TW" altLang="en-US"/>
              <a:pPr>
                <a:defRPr/>
              </a:pPr>
              <a:t>2012/3/23</a:t>
            </a:fld>
            <a:endParaRPr lang="zh-TW" altLang="en-US"/>
          </a:p>
        </p:txBody>
      </p:sp>
      <p:sp>
        <p:nvSpPr>
          <p:cNvPr id="5" name="頁尾版面配置區 9"/>
          <p:cNvSpPr>
            <a:spLocks noGrp="1"/>
          </p:cNvSpPr>
          <p:nvPr>
            <p:ph type="ftr" sz="quarter" idx="11"/>
          </p:nvPr>
        </p:nvSpPr>
        <p:spPr/>
        <p:txBody>
          <a:bodyPr/>
          <a:lstStyle>
            <a:lvl1pPr>
              <a:defRPr/>
            </a:lvl1pPr>
          </a:lstStyle>
          <a:p>
            <a:pPr>
              <a:defRPr/>
            </a:pPr>
            <a:endParaRPr lang="zh-TW" altLang="en-US"/>
          </a:p>
        </p:txBody>
      </p:sp>
      <p:sp>
        <p:nvSpPr>
          <p:cNvPr id="6" name="投影片編號版面配置區 21"/>
          <p:cNvSpPr>
            <a:spLocks noGrp="1"/>
          </p:cNvSpPr>
          <p:nvPr>
            <p:ph type="sldNum" sz="quarter" idx="12"/>
          </p:nvPr>
        </p:nvSpPr>
        <p:spPr/>
        <p:txBody>
          <a:bodyPr/>
          <a:lstStyle>
            <a:lvl1pPr>
              <a:defRPr/>
            </a:lvl1pPr>
          </a:lstStyle>
          <a:p>
            <a:pPr>
              <a:defRPr/>
            </a:pPr>
            <a:fld id="{0FDF7F02-DB51-40C5-AF1D-2837AEF25B29}" type="slidenum">
              <a:rPr lang="zh-TW" altLang="en-US"/>
              <a:pPr>
                <a:defRPr/>
              </a:pPr>
              <a:t>‹#›</a:t>
            </a:fld>
            <a:endParaRPr lang="zh-TW"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9400" y="274638"/>
            <a:ext cx="2057400" cy="5851525"/>
          </a:xfrm>
        </p:spPr>
        <p:txBody>
          <a:bodyPr vert="eaVert"/>
          <a:lstStyle/>
          <a:p>
            <a:r>
              <a:rPr lang="zh-TW" altLang="en-US" smtClean="0"/>
              <a:t>按一下以編輯母片標題樣式</a:t>
            </a:r>
            <a:endParaRPr lang="en-US"/>
          </a:p>
        </p:txBody>
      </p:sp>
      <p:sp>
        <p:nvSpPr>
          <p:cNvPr id="3" name="直排文字版面配置區 2"/>
          <p:cNvSpPr>
            <a:spLocks noGrp="1"/>
          </p:cNvSpPr>
          <p:nvPr>
            <p:ph type="body" orient="vert" idx="1"/>
          </p:nvPr>
        </p:nvSpPr>
        <p:spPr>
          <a:xfrm>
            <a:off x="457200" y="274638"/>
            <a:ext cx="6019800" cy="5851525"/>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日期版面配置區 23"/>
          <p:cNvSpPr>
            <a:spLocks noGrp="1"/>
          </p:cNvSpPr>
          <p:nvPr>
            <p:ph type="dt" sz="half" idx="10"/>
          </p:nvPr>
        </p:nvSpPr>
        <p:spPr/>
        <p:txBody>
          <a:bodyPr/>
          <a:lstStyle>
            <a:lvl1pPr>
              <a:defRPr/>
            </a:lvl1pPr>
          </a:lstStyle>
          <a:p>
            <a:pPr>
              <a:defRPr/>
            </a:pPr>
            <a:fld id="{61965FF6-EEC3-41C7-978A-FAADC37FEF35}" type="datetimeFigureOut">
              <a:rPr lang="zh-TW" altLang="en-US"/>
              <a:pPr>
                <a:defRPr/>
              </a:pPr>
              <a:t>2012/3/23</a:t>
            </a:fld>
            <a:endParaRPr lang="zh-TW" altLang="en-US"/>
          </a:p>
        </p:txBody>
      </p:sp>
      <p:sp>
        <p:nvSpPr>
          <p:cNvPr id="5" name="頁尾版面配置區 9"/>
          <p:cNvSpPr>
            <a:spLocks noGrp="1"/>
          </p:cNvSpPr>
          <p:nvPr>
            <p:ph type="ftr" sz="quarter" idx="11"/>
          </p:nvPr>
        </p:nvSpPr>
        <p:spPr/>
        <p:txBody>
          <a:bodyPr/>
          <a:lstStyle>
            <a:lvl1pPr>
              <a:defRPr/>
            </a:lvl1pPr>
          </a:lstStyle>
          <a:p>
            <a:pPr>
              <a:defRPr/>
            </a:pPr>
            <a:endParaRPr lang="zh-TW" altLang="en-US"/>
          </a:p>
        </p:txBody>
      </p:sp>
      <p:sp>
        <p:nvSpPr>
          <p:cNvPr id="6" name="投影片編號版面配置區 21"/>
          <p:cNvSpPr>
            <a:spLocks noGrp="1"/>
          </p:cNvSpPr>
          <p:nvPr>
            <p:ph type="sldNum" sz="quarter" idx="12"/>
          </p:nvPr>
        </p:nvSpPr>
        <p:spPr/>
        <p:txBody>
          <a:bodyPr/>
          <a:lstStyle>
            <a:lvl1pPr>
              <a:defRPr/>
            </a:lvl1pPr>
          </a:lstStyle>
          <a:p>
            <a:pPr>
              <a:defRPr/>
            </a:pPr>
            <a:fld id="{2B14C46D-D425-4088-89FA-783B0433FDE3}" type="slidenum">
              <a:rPr lang="zh-TW" altLang="en-US"/>
              <a:pPr>
                <a:defRPr/>
              </a:pPr>
              <a:t>‹#›</a:t>
            </a:fld>
            <a:endParaRPr lang="zh-TW"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9" name="內容版面配置區 8"/>
          <p:cNvSpPr>
            <a:spLocks noGrp="1"/>
          </p:cNvSpPr>
          <p:nvPr>
            <p:ph idx="1"/>
          </p:nvPr>
        </p:nvSpPr>
        <p:spPr>
          <a:xfrm>
            <a:off x="457200" y="1524000"/>
            <a:ext cx="8229600" cy="4572000"/>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17" name="標題 16"/>
          <p:cNvSpPr>
            <a:spLocks noGrp="1"/>
          </p:cNvSpPr>
          <p:nvPr>
            <p:ph type="title"/>
          </p:nvPr>
        </p:nvSpPr>
        <p:spPr/>
        <p:txBody>
          <a:bodyPr rtlCol="0"/>
          <a:lstStyle/>
          <a:p>
            <a:r>
              <a:rPr lang="zh-TW" altLang="en-US" smtClean="0"/>
              <a:t>按一下以編輯母片標題樣式</a:t>
            </a:r>
            <a:endParaRPr lang="en-US"/>
          </a:p>
        </p:txBody>
      </p:sp>
      <p:sp>
        <p:nvSpPr>
          <p:cNvPr id="4" name="日期版面配置區 23"/>
          <p:cNvSpPr>
            <a:spLocks noGrp="1"/>
          </p:cNvSpPr>
          <p:nvPr>
            <p:ph type="dt" sz="half" idx="10"/>
          </p:nvPr>
        </p:nvSpPr>
        <p:spPr/>
        <p:txBody>
          <a:bodyPr/>
          <a:lstStyle>
            <a:lvl1pPr>
              <a:defRPr/>
            </a:lvl1pPr>
          </a:lstStyle>
          <a:p>
            <a:pPr>
              <a:defRPr/>
            </a:pPr>
            <a:fld id="{E58EADBC-23E3-4E0A-AA38-2C312DC90FB1}" type="datetimeFigureOut">
              <a:rPr lang="zh-TW" altLang="en-US"/>
              <a:pPr>
                <a:defRPr/>
              </a:pPr>
              <a:t>2012/3/23</a:t>
            </a:fld>
            <a:endParaRPr lang="zh-TW" altLang="en-US"/>
          </a:p>
        </p:txBody>
      </p:sp>
      <p:sp>
        <p:nvSpPr>
          <p:cNvPr id="5" name="頁尾版面配置區 9"/>
          <p:cNvSpPr>
            <a:spLocks noGrp="1"/>
          </p:cNvSpPr>
          <p:nvPr>
            <p:ph type="ftr" sz="quarter" idx="11"/>
          </p:nvPr>
        </p:nvSpPr>
        <p:spPr/>
        <p:txBody>
          <a:bodyPr/>
          <a:lstStyle>
            <a:lvl1pPr>
              <a:defRPr/>
            </a:lvl1pPr>
          </a:lstStyle>
          <a:p>
            <a:pPr>
              <a:defRPr/>
            </a:pPr>
            <a:endParaRPr lang="zh-TW" altLang="en-US"/>
          </a:p>
        </p:txBody>
      </p:sp>
      <p:sp>
        <p:nvSpPr>
          <p:cNvPr id="6" name="投影片編號版面配置區 21"/>
          <p:cNvSpPr>
            <a:spLocks noGrp="1"/>
          </p:cNvSpPr>
          <p:nvPr>
            <p:ph type="sldNum" sz="quarter" idx="12"/>
          </p:nvPr>
        </p:nvSpPr>
        <p:spPr/>
        <p:txBody>
          <a:bodyPr/>
          <a:lstStyle>
            <a:lvl1pPr>
              <a:defRPr/>
            </a:lvl1pPr>
          </a:lstStyle>
          <a:p>
            <a:pPr>
              <a:defRPr/>
            </a:pPr>
            <a:fld id="{D3B2FF7D-D1DC-4F5C-BC49-E9072C76FE58}" type="slidenum">
              <a:rPr lang="zh-TW" altLang="en-US"/>
              <a:pPr>
                <a:defRPr/>
              </a:pPr>
              <a:t>‹#›</a:t>
            </a:fld>
            <a:endParaRPr lang="zh-TW"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區段標題">
    <p:spTree>
      <p:nvGrpSpPr>
        <p:cNvPr id="1" name=""/>
        <p:cNvGrpSpPr/>
        <p:nvPr/>
      </p:nvGrpSpPr>
      <p:grpSpPr>
        <a:xfrm>
          <a:off x="0" y="0"/>
          <a:ext cx="0" cy="0"/>
          <a:chOff x="0" y="0"/>
          <a:chExt cx="0" cy="0"/>
        </a:xfrm>
      </p:grpSpPr>
      <p:cxnSp>
        <p:nvCxnSpPr>
          <p:cNvPr id="4" name="直線接點 3"/>
          <p:cNvCxnSpPr/>
          <p:nvPr/>
        </p:nvCxnSpPr>
        <p:spPr>
          <a:xfrm>
            <a:off x="685800" y="4916488"/>
            <a:ext cx="7924800" cy="4762"/>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2" name="標題 1"/>
          <p:cNvSpPr>
            <a:spLocks noGrp="1"/>
          </p:cNvSpPr>
          <p:nvPr>
            <p:ph type="title"/>
          </p:nvPr>
        </p:nvSpPr>
        <p:spPr>
          <a:xfrm>
            <a:off x="685800" y="3505200"/>
            <a:ext cx="79248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lang="zh-TW" altLang="en-US" smtClean="0"/>
              <a:t>按一下以編輯母片標題樣式</a:t>
            </a:r>
            <a:endParaRPr lang="en-US"/>
          </a:p>
        </p:txBody>
      </p:sp>
      <p:sp>
        <p:nvSpPr>
          <p:cNvPr id="3" name="文字版面配置區 2"/>
          <p:cNvSpPr>
            <a:spLocks noGrp="1"/>
          </p:cNvSpPr>
          <p:nvPr>
            <p:ph type="body" idx="1"/>
          </p:nvPr>
        </p:nvSpPr>
        <p:spPr>
          <a:xfrm>
            <a:off x="685800" y="4958864"/>
            <a:ext cx="7924800" cy="984736"/>
          </a:xfrm>
        </p:spPr>
        <p:txBody>
          <a:bodyPr/>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zh-TW" altLang="en-US" smtClean="0"/>
              <a:t>按一下以編輯母片文字樣式</a:t>
            </a:r>
          </a:p>
        </p:txBody>
      </p:sp>
      <p:sp>
        <p:nvSpPr>
          <p:cNvPr id="5" name="日期版面配置區 3"/>
          <p:cNvSpPr>
            <a:spLocks noGrp="1"/>
          </p:cNvSpPr>
          <p:nvPr>
            <p:ph type="dt" sz="half" idx="10"/>
          </p:nvPr>
        </p:nvSpPr>
        <p:spPr/>
        <p:txBody>
          <a:bodyPr/>
          <a:lstStyle>
            <a:lvl1pPr>
              <a:defRPr/>
            </a:lvl1pPr>
          </a:lstStyle>
          <a:p>
            <a:pPr>
              <a:defRPr/>
            </a:pPr>
            <a:fld id="{2356D4AA-7882-4BE5-B81A-318418B611D2}" type="datetimeFigureOut">
              <a:rPr lang="zh-TW" altLang="en-US"/>
              <a:pPr>
                <a:defRPr/>
              </a:pPr>
              <a:t>2012/3/23</a:t>
            </a:fld>
            <a:endParaRPr lang="zh-TW" altLang="en-US"/>
          </a:p>
        </p:txBody>
      </p:sp>
      <p:sp>
        <p:nvSpPr>
          <p:cNvPr id="6" name="頁尾版面配置區 4"/>
          <p:cNvSpPr>
            <a:spLocks noGrp="1"/>
          </p:cNvSpPr>
          <p:nvPr>
            <p:ph type="ftr" sz="quarter" idx="11"/>
          </p:nvPr>
        </p:nvSpPr>
        <p:spPr/>
        <p:txBody>
          <a:bodyPr/>
          <a:lstStyle>
            <a:lvl1pPr>
              <a:defRPr/>
            </a:lvl1pPr>
          </a:lstStyle>
          <a:p>
            <a:pPr>
              <a:defRPr/>
            </a:pPr>
            <a:endParaRPr lang="zh-TW" altLang="en-US"/>
          </a:p>
        </p:txBody>
      </p:sp>
      <p:sp>
        <p:nvSpPr>
          <p:cNvPr id="7" name="投影片編號版面配置區 5"/>
          <p:cNvSpPr>
            <a:spLocks noGrp="1"/>
          </p:cNvSpPr>
          <p:nvPr>
            <p:ph type="sldNum" sz="quarter" idx="12"/>
          </p:nvPr>
        </p:nvSpPr>
        <p:spPr/>
        <p:txBody>
          <a:bodyPr/>
          <a:lstStyle>
            <a:lvl1pPr>
              <a:defRPr/>
            </a:lvl1pPr>
          </a:lstStyle>
          <a:p>
            <a:pPr>
              <a:defRPr/>
            </a:pPr>
            <a:fld id="{61CF4BAF-A49B-4FC6-BDFC-CA6146958FCB}" type="slidenum">
              <a:rPr lang="zh-TW" altLang="en-US"/>
              <a:pPr>
                <a:defRPr/>
              </a:pPr>
              <a:t>‹#›</a:t>
            </a:fld>
            <a:endParaRPr lang="zh-TW"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en-US"/>
          </a:p>
        </p:txBody>
      </p:sp>
      <p:sp>
        <p:nvSpPr>
          <p:cNvPr id="11" name="內容版面配置區 10"/>
          <p:cNvSpPr>
            <a:spLocks noGrp="1"/>
          </p:cNvSpPr>
          <p:nvPr>
            <p:ph sz="half" idx="1"/>
          </p:nvPr>
        </p:nvSpPr>
        <p:spPr>
          <a:xfrm>
            <a:off x="457200" y="1524000"/>
            <a:ext cx="4059936" cy="4572000"/>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13" name="內容版面配置區 12"/>
          <p:cNvSpPr>
            <a:spLocks noGrp="1"/>
          </p:cNvSpPr>
          <p:nvPr>
            <p:ph sz="half" idx="2"/>
          </p:nvPr>
        </p:nvSpPr>
        <p:spPr>
          <a:xfrm>
            <a:off x="4648200" y="1524000"/>
            <a:ext cx="4059936" cy="4572000"/>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5" name="日期版面配置區 23"/>
          <p:cNvSpPr>
            <a:spLocks noGrp="1"/>
          </p:cNvSpPr>
          <p:nvPr>
            <p:ph type="dt" sz="half" idx="10"/>
          </p:nvPr>
        </p:nvSpPr>
        <p:spPr/>
        <p:txBody>
          <a:bodyPr/>
          <a:lstStyle>
            <a:lvl1pPr>
              <a:defRPr/>
            </a:lvl1pPr>
          </a:lstStyle>
          <a:p>
            <a:pPr>
              <a:defRPr/>
            </a:pPr>
            <a:fld id="{ED884586-7131-44AA-BDBF-0944FB88663F}" type="datetimeFigureOut">
              <a:rPr lang="zh-TW" altLang="en-US"/>
              <a:pPr>
                <a:defRPr/>
              </a:pPr>
              <a:t>2012/3/23</a:t>
            </a:fld>
            <a:endParaRPr lang="zh-TW" altLang="en-US"/>
          </a:p>
        </p:txBody>
      </p:sp>
      <p:sp>
        <p:nvSpPr>
          <p:cNvPr id="6" name="頁尾版面配置區 9"/>
          <p:cNvSpPr>
            <a:spLocks noGrp="1"/>
          </p:cNvSpPr>
          <p:nvPr>
            <p:ph type="ftr" sz="quarter" idx="11"/>
          </p:nvPr>
        </p:nvSpPr>
        <p:spPr/>
        <p:txBody>
          <a:bodyPr/>
          <a:lstStyle>
            <a:lvl1pPr>
              <a:defRPr/>
            </a:lvl1pPr>
          </a:lstStyle>
          <a:p>
            <a:pPr>
              <a:defRPr/>
            </a:pPr>
            <a:endParaRPr lang="zh-TW" altLang="en-US"/>
          </a:p>
        </p:txBody>
      </p:sp>
      <p:sp>
        <p:nvSpPr>
          <p:cNvPr id="7" name="投影片編號版面配置區 21"/>
          <p:cNvSpPr>
            <a:spLocks noGrp="1"/>
          </p:cNvSpPr>
          <p:nvPr>
            <p:ph type="sldNum" sz="quarter" idx="12"/>
          </p:nvPr>
        </p:nvSpPr>
        <p:spPr/>
        <p:txBody>
          <a:bodyPr/>
          <a:lstStyle>
            <a:lvl1pPr>
              <a:defRPr/>
            </a:lvl1pPr>
          </a:lstStyle>
          <a:p>
            <a:pPr>
              <a:defRPr/>
            </a:pPr>
            <a:fld id="{3FE55D74-EEB1-42B7-A5EF-A080EA0BED1F}" type="slidenum">
              <a:rPr lang="zh-TW" altLang="en-US"/>
              <a:pPr>
                <a:defRPr/>
              </a:pPr>
              <a:t>‹#›</a:t>
            </a:fld>
            <a:endParaRPr lang="zh-TW"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cxnSp>
        <p:nvCxnSpPr>
          <p:cNvPr id="7" name="直線接點 6"/>
          <p:cNvCxnSpPr/>
          <p:nvPr/>
        </p:nvCxnSpPr>
        <p:spPr>
          <a:xfrm>
            <a:off x="563563" y="2179638"/>
            <a:ext cx="3748087"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8" name="直線接點 7"/>
          <p:cNvCxnSpPr/>
          <p:nvPr/>
        </p:nvCxnSpPr>
        <p:spPr>
          <a:xfrm>
            <a:off x="4754563" y="2179638"/>
            <a:ext cx="3749675"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3" name="文字版面配置區 2"/>
          <p:cNvSpPr>
            <a:spLocks noGrp="1"/>
          </p:cNvSpPr>
          <p:nvPr>
            <p:ph type="body" idx="1"/>
          </p:nvPr>
        </p:nvSpPr>
        <p:spPr>
          <a:xfrm>
            <a:off x="457200" y="1399593"/>
            <a:ext cx="4040188"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a:r>
              <a:rPr lang="zh-TW" altLang="en-US" smtClean="0"/>
              <a:t>按一下以編輯母片文字樣式</a:t>
            </a:r>
          </a:p>
        </p:txBody>
      </p:sp>
      <p:sp>
        <p:nvSpPr>
          <p:cNvPr id="32" name="內容版面配置區 31"/>
          <p:cNvSpPr>
            <a:spLocks noGrp="1"/>
          </p:cNvSpPr>
          <p:nvPr>
            <p:ph sz="half" idx="2"/>
          </p:nvPr>
        </p:nvSpPr>
        <p:spPr>
          <a:xfrm>
            <a:off x="457200" y="2201896"/>
            <a:ext cx="4038600" cy="3913632"/>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34" name="內容版面配置區 33"/>
          <p:cNvSpPr>
            <a:spLocks noGrp="1"/>
          </p:cNvSpPr>
          <p:nvPr>
            <p:ph sz="quarter" idx="4"/>
          </p:nvPr>
        </p:nvSpPr>
        <p:spPr>
          <a:xfrm>
            <a:off x="4649788" y="2201896"/>
            <a:ext cx="4038600" cy="3913632"/>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2" name="標題 1"/>
          <p:cNvSpPr>
            <a:spLocks noGrp="1"/>
          </p:cNvSpPr>
          <p:nvPr>
            <p:ph type="title"/>
          </p:nvPr>
        </p:nvSpPr>
        <p:spPr>
          <a:xfrm>
            <a:off x="457200" y="155448"/>
            <a:ext cx="8229600" cy="1143000"/>
          </a:xfrm>
        </p:spPr>
        <p:txBody>
          <a:bodyPr/>
          <a:lstStyle>
            <a:lvl1pPr>
              <a:defRPr/>
            </a:lvl1pPr>
          </a:lstStyle>
          <a:p>
            <a:r>
              <a:rPr lang="zh-TW" altLang="en-US" smtClean="0"/>
              <a:t>按一下以編輯母片標題樣式</a:t>
            </a:r>
            <a:endParaRPr lang="en-US"/>
          </a:p>
        </p:txBody>
      </p:sp>
      <p:sp>
        <p:nvSpPr>
          <p:cNvPr id="12" name="文字版面配置區 11"/>
          <p:cNvSpPr>
            <a:spLocks noGrp="1"/>
          </p:cNvSpPr>
          <p:nvPr>
            <p:ph type="body" idx="3"/>
          </p:nvPr>
        </p:nvSpPr>
        <p:spPr>
          <a:xfrm>
            <a:off x="4648200" y="1399593"/>
            <a:ext cx="4040188"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a:r>
              <a:rPr lang="zh-TW" altLang="en-US" smtClean="0"/>
              <a:t>按一下以編輯母片文字樣式</a:t>
            </a:r>
          </a:p>
        </p:txBody>
      </p:sp>
      <p:sp>
        <p:nvSpPr>
          <p:cNvPr id="9" name="投影片編號版面配置區 8"/>
          <p:cNvSpPr>
            <a:spLocks noGrp="1"/>
          </p:cNvSpPr>
          <p:nvPr>
            <p:ph type="sldNum" sz="quarter" idx="10"/>
          </p:nvPr>
        </p:nvSpPr>
        <p:spPr/>
        <p:txBody>
          <a:bodyPr/>
          <a:lstStyle>
            <a:lvl1pPr>
              <a:defRPr/>
            </a:lvl1pPr>
          </a:lstStyle>
          <a:p>
            <a:pPr>
              <a:defRPr/>
            </a:pPr>
            <a:fld id="{BBF12C62-3284-4460-B3E3-FE8B59FD5F24}" type="slidenum">
              <a:rPr lang="zh-TW" altLang="en-US"/>
              <a:pPr>
                <a:defRPr/>
              </a:pPr>
              <a:t>‹#›</a:t>
            </a:fld>
            <a:endParaRPr lang="zh-TW" altLang="en-US"/>
          </a:p>
        </p:txBody>
      </p:sp>
      <p:sp>
        <p:nvSpPr>
          <p:cNvPr id="10" name="頁尾版面配置區 7"/>
          <p:cNvSpPr>
            <a:spLocks noGrp="1"/>
          </p:cNvSpPr>
          <p:nvPr>
            <p:ph type="ftr" sz="quarter" idx="11"/>
          </p:nvPr>
        </p:nvSpPr>
        <p:spPr/>
        <p:txBody>
          <a:bodyPr/>
          <a:lstStyle>
            <a:lvl1pPr>
              <a:defRPr/>
            </a:lvl1pPr>
          </a:lstStyle>
          <a:p>
            <a:pPr>
              <a:defRPr/>
            </a:pPr>
            <a:endParaRPr lang="zh-TW" altLang="en-US"/>
          </a:p>
        </p:txBody>
      </p:sp>
      <p:sp>
        <p:nvSpPr>
          <p:cNvPr id="11" name="日期版面配置區 6"/>
          <p:cNvSpPr>
            <a:spLocks noGrp="1"/>
          </p:cNvSpPr>
          <p:nvPr>
            <p:ph type="dt" sz="half" idx="12"/>
          </p:nvPr>
        </p:nvSpPr>
        <p:spPr/>
        <p:txBody>
          <a:bodyPr/>
          <a:lstStyle>
            <a:lvl1pPr>
              <a:defRPr/>
            </a:lvl1pPr>
          </a:lstStyle>
          <a:p>
            <a:pPr>
              <a:defRPr/>
            </a:pPr>
            <a:fld id="{D1D6D9A4-8B73-4227-95CB-7BDB7DF92212}" type="datetimeFigureOut">
              <a:rPr lang="zh-TW" altLang="en-US"/>
              <a:pPr>
                <a:defRPr/>
              </a:pPr>
              <a:t>2012/3/23</a:t>
            </a:fld>
            <a:endParaRPr lang="zh-TW"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en-US"/>
          </a:p>
        </p:txBody>
      </p:sp>
      <p:sp>
        <p:nvSpPr>
          <p:cNvPr id="3" name="日期版面配置區 23"/>
          <p:cNvSpPr>
            <a:spLocks noGrp="1"/>
          </p:cNvSpPr>
          <p:nvPr>
            <p:ph type="dt" sz="half" idx="10"/>
          </p:nvPr>
        </p:nvSpPr>
        <p:spPr/>
        <p:txBody>
          <a:bodyPr/>
          <a:lstStyle>
            <a:lvl1pPr>
              <a:defRPr/>
            </a:lvl1pPr>
          </a:lstStyle>
          <a:p>
            <a:pPr>
              <a:defRPr/>
            </a:pPr>
            <a:fld id="{F0C33BB3-242C-4D98-B888-42277639A417}" type="datetimeFigureOut">
              <a:rPr lang="zh-TW" altLang="en-US"/>
              <a:pPr>
                <a:defRPr/>
              </a:pPr>
              <a:t>2012/3/23</a:t>
            </a:fld>
            <a:endParaRPr lang="zh-TW" altLang="en-US"/>
          </a:p>
        </p:txBody>
      </p:sp>
      <p:sp>
        <p:nvSpPr>
          <p:cNvPr id="4" name="頁尾版面配置區 9"/>
          <p:cNvSpPr>
            <a:spLocks noGrp="1"/>
          </p:cNvSpPr>
          <p:nvPr>
            <p:ph type="ftr" sz="quarter" idx="11"/>
          </p:nvPr>
        </p:nvSpPr>
        <p:spPr/>
        <p:txBody>
          <a:bodyPr/>
          <a:lstStyle>
            <a:lvl1pPr>
              <a:defRPr/>
            </a:lvl1pPr>
          </a:lstStyle>
          <a:p>
            <a:pPr>
              <a:defRPr/>
            </a:pPr>
            <a:endParaRPr lang="zh-TW" altLang="en-US"/>
          </a:p>
        </p:txBody>
      </p:sp>
      <p:sp>
        <p:nvSpPr>
          <p:cNvPr id="5" name="投影片編號版面配置區 21"/>
          <p:cNvSpPr>
            <a:spLocks noGrp="1"/>
          </p:cNvSpPr>
          <p:nvPr>
            <p:ph type="sldNum" sz="quarter" idx="12"/>
          </p:nvPr>
        </p:nvSpPr>
        <p:spPr/>
        <p:txBody>
          <a:bodyPr/>
          <a:lstStyle>
            <a:lvl1pPr>
              <a:defRPr/>
            </a:lvl1pPr>
          </a:lstStyle>
          <a:p>
            <a:pPr>
              <a:defRPr/>
            </a:pPr>
            <a:fld id="{30877BEB-A3E4-4C41-B6F0-7570501A1705}" type="slidenum">
              <a:rPr lang="zh-TW" altLang="en-US"/>
              <a:pPr>
                <a:defRPr/>
              </a:pPr>
              <a:t>‹#›</a:t>
            </a:fld>
            <a:endParaRPr lang="zh-TW"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23"/>
          <p:cNvSpPr>
            <a:spLocks noGrp="1"/>
          </p:cNvSpPr>
          <p:nvPr>
            <p:ph type="dt" sz="half" idx="10"/>
          </p:nvPr>
        </p:nvSpPr>
        <p:spPr/>
        <p:txBody>
          <a:bodyPr/>
          <a:lstStyle>
            <a:lvl1pPr>
              <a:defRPr/>
            </a:lvl1pPr>
          </a:lstStyle>
          <a:p>
            <a:pPr>
              <a:defRPr/>
            </a:pPr>
            <a:fld id="{75F779CD-0D2E-43FE-96E1-90512086B3B1}" type="datetimeFigureOut">
              <a:rPr lang="zh-TW" altLang="en-US"/>
              <a:pPr>
                <a:defRPr/>
              </a:pPr>
              <a:t>2012/3/23</a:t>
            </a:fld>
            <a:endParaRPr lang="zh-TW" altLang="en-US"/>
          </a:p>
        </p:txBody>
      </p:sp>
      <p:sp>
        <p:nvSpPr>
          <p:cNvPr id="3" name="頁尾版面配置區 9"/>
          <p:cNvSpPr>
            <a:spLocks noGrp="1"/>
          </p:cNvSpPr>
          <p:nvPr>
            <p:ph type="ftr" sz="quarter" idx="11"/>
          </p:nvPr>
        </p:nvSpPr>
        <p:spPr/>
        <p:txBody>
          <a:bodyPr/>
          <a:lstStyle>
            <a:lvl1pPr>
              <a:defRPr/>
            </a:lvl1pPr>
          </a:lstStyle>
          <a:p>
            <a:pPr>
              <a:defRPr/>
            </a:pPr>
            <a:endParaRPr lang="zh-TW" altLang="en-US"/>
          </a:p>
        </p:txBody>
      </p:sp>
      <p:sp>
        <p:nvSpPr>
          <p:cNvPr id="4" name="投影片編號版面配置區 21"/>
          <p:cNvSpPr>
            <a:spLocks noGrp="1"/>
          </p:cNvSpPr>
          <p:nvPr>
            <p:ph type="sldNum" sz="quarter" idx="12"/>
          </p:nvPr>
        </p:nvSpPr>
        <p:spPr/>
        <p:txBody>
          <a:bodyPr/>
          <a:lstStyle>
            <a:lvl1pPr>
              <a:defRPr/>
            </a:lvl1pPr>
          </a:lstStyle>
          <a:p>
            <a:pPr>
              <a:defRPr/>
            </a:pPr>
            <a:fld id="{60AFEC0B-D772-4307-8C05-1D559E268721}" type="slidenum">
              <a:rPr lang="zh-TW" altLang="en-US"/>
              <a:pPr>
                <a:defRPr/>
              </a:pPr>
              <a:t>‹#›</a:t>
            </a:fld>
            <a:endParaRPr lang="zh-TW"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9" name="內容版面配置區 28"/>
          <p:cNvSpPr>
            <a:spLocks noGrp="1"/>
          </p:cNvSpPr>
          <p:nvPr>
            <p:ph sz="quarter" idx="1"/>
          </p:nvPr>
        </p:nvSpPr>
        <p:spPr>
          <a:xfrm>
            <a:off x="457200" y="457200"/>
            <a:ext cx="6248400" cy="5715000"/>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3" name="文字版面配置區 2"/>
          <p:cNvSpPr>
            <a:spLocks noGrp="1"/>
          </p:cNvSpPr>
          <p:nvPr>
            <p:ph type="body" idx="2"/>
          </p:nvPr>
        </p:nvSpPr>
        <p:spPr>
          <a:xfrm>
            <a:off x="6781800" y="1600200"/>
            <a:ext cx="1984248" cy="3733800"/>
          </a:xfrm>
        </p:spPr>
        <p:txBody>
          <a:bodyPr/>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a:r>
              <a:rPr lang="zh-TW" altLang="en-US" smtClean="0"/>
              <a:t>按一下以編輯母片文字樣式</a:t>
            </a:r>
          </a:p>
        </p:txBody>
      </p:sp>
      <p:sp>
        <p:nvSpPr>
          <p:cNvPr id="31" name="標題 30"/>
          <p:cNvSpPr>
            <a:spLocks noGrp="1"/>
          </p:cNvSpPr>
          <p:nvPr>
            <p:ph type="title"/>
          </p:nvPr>
        </p:nvSpPr>
        <p:spPr>
          <a:xfrm>
            <a:off x="6781800" y="457200"/>
            <a:ext cx="19812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zh-TW" altLang="en-US" smtClean="0"/>
              <a:t>按一下以編輯母片標題樣式</a:t>
            </a:r>
            <a:endParaRPr lang="en-US"/>
          </a:p>
        </p:txBody>
      </p:sp>
      <p:sp>
        <p:nvSpPr>
          <p:cNvPr id="5" name="日期版面配置區 23"/>
          <p:cNvSpPr>
            <a:spLocks noGrp="1"/>
          </p:cNvSpPr>
          <p:nvPr>
            <p:ph type="dt" sz="half" idx="10"/>
          </p:nvPr>
        </p:nvSpPr>
        <p:spPr/>
        <p:txBody>
          <a:bodyPr/>
          <a:lstStyle>
            <a:lvl1pPr>
              <a:defRPr/>
            </a:lvl1pPr>
          </a:lstStyle>
          <a:p>
            <a:pPr>
              <a:defRPr/>
            </a:pPr>
            <a:fld id="{60BE8EFD-8530-4B70-B8EB-CD4C2E1D0D2B}" type="datetimeFigureOut">
              <a:rPr lang="zh-TW" altLang="en-US"/>
              <a:pPr>
                <a:defRPr/>
              </a:pPr>
              <a:t>2012/3/23</a:t>
            </a:fld>
            <a:endParaRPr lang="zh-TW" altLang="en-US"/>
          </a:p>
        </p:txBody>
      </p:sp>
      <p:sp>
        <p:nvSpPr>
          <p:cNvPr id="6" name="頁尾版面配置區 9"/>
          <p:cNvSpPr>
            <a:spLocks noGrp="1"/>
          </p:cNvSpPr>
          <p:nvPr>
            <p:ph type="ftr" sz="quarter" idx="11"/>
          </p:nvPr>
        </p:nvSpPr>
        <p:spPr/>
        <p:txBody>
          <a:bodyPr/>
          <a:lstStyle>
            <a:lvl1pPr>
              <a:defRPr/>
            </a:lvl1pPr>
          </a:lstStyle>
          <a:p>
            <a:pPr>
              <a:defRPr/>
            </a:pPr>
            <a:endParaRPr lang="zh-TW" altLang="en-US"/>
          </a:p>
        </p:txBody>
      </p:sp>
      <p:sp>
        <p:nvSpPr>
          <p:cNvPr id="7" name="投影片編號版面配置區 21"/>
          <p:cNvSpPr>
            <a:spLocks noGrp="1"/>
          </p:cNvSpPr>
          <p:nvPr>
            <p:ph type="sldNum" sz="quarter" idx="12"/>
          </p:nvPr>
        </p:nvSpPr>
        <p:spPr/>
        <p:txBody>
          <a:bodyPr/>
          <a:lstStyle>
            <a:lvl1pPr>
              <a:defRPr/>
            </a:lvl1pPr>
          </a:lstStyle>
          <a:p>
            <a:pPr>
              <a:defRPr/>
            </a:pPr>
            <a:fld id="{FF84FE7E-AF40-42AA-809E-3F72BD4E00E7}" type="slidenum">
              <a:rPr lang="zh-TW" altLang="en-US"/>
              <a:pPr>
                <a:defRPr/>
              </a:pPr>
              <a:t>‹#›</a:t>
            </a:fld>
            <a:endParaRPr lang="zh-TW"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6629400" y="457200"/>
            <a:ext cx="20574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zh-TW" altLang="en-US" smtClean="0"/>
              <a:t>按一下以編輯母片標題樣式</a:t>
            </a:r>
            <a:endParaRPr lang="en-US"/>
          </a:p>
        </p:txBody>
      </p:sp>
      <p:sp>
        <p:nvSpPr>
          <p:cNvPr id="3" name="圖片版面配置區 2"/>
          <p:cNvSpPr>
            <a:spLocks noGrp="1"/>
          </p:cNvSpPr>
          <p:nvPr>
            <p:ph type="pic" idx="1"/>
          </p:nvPr>
        </p:nvSpPr>
        <p:spPr>
          <a:xfrm>
            <a:off x="457200" y="457200"/>
            <a:ext cx="6019800" cy="5562600"/>
          </a:xfrm>
          <a:solidFill>
            <a:schemeClr val="tx2">
              <a:tint val="40000"/>
            </a:schemeClr>
          </a:solidFill>
          <a:effectLst>
            <a:outerShdw blurRad="88900" sx="103000" sy="103000" algn="ctr" rotWithShape="0">
              <a:prstClr val="black">
                <a:alpha val="32000"/>
              </a:prstClr>
            </a:outerShdw>
            <a:softEdge rad="127000"/>
          </a:effectLst>
        </p:spPr>
        <p:txBody>
          <a:bodyPr>
            <a:normAutofit/>
          </a:bodyPr>
          <a:lstStyle>
            <a:lvl1pPr marL="0" indent="0">
              <a:buNone/>
              <a:defRPr sz="3200">
                <a:solidFill>
                  <a:schemeClr val="bg1"/>
                </a:solidFill>
              </a:defRPr>
            </a:lvl1pPr>
          </a:lstStyle>
          <a:p>
            <a:pPr lvl="0"/>
            <a:r>
              <a:rPr lang="zh-TW" altLang="en-US" noProof="0" smtClean="0"/>
              <a:t>按一下圖示以新增圖片</a:t>
            </a:r>
            <a:endParaRPr lang="en-US" noProof="0"/>
          </a:p>
        </p:txBody>
      </p:sp>
      <p:sp>
        <p:nvSpPr>
          <p:cNvPr id="4" name="文字版面配置區 3"/>
          <p:cNvSpPr>
            <a:spLocks noGrp="1"/>
          </p:cNvSpPr>
          <p:nvPr>
            <p:ph type="body" sz="half" idx="2"/>
          </p:nvPr>
        </p:nvSpPr>
        <p:spPr>
          <a:xfrm>
            <a:off x="6629400" y="1600200"/>
            <a:ext cx="2057400" cy="4419600"/>
          </a:xfrm>
        </p:spPr>
        <p:txBody>
          <a:bodyPr/>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a:r>
              <a:rPr lang="zh-TW" altLang="en-US" smtClean="0"/>
              <a:t>按一下以編輯母片文字樣式</a:t>
            </a:r>
          </a:p>
        </p:txBody>
      </p:sp>
      <p:sp>
        <p:nvSpPr>
          <p:cNvPr id="5" name="日期版面配置區 23"/>
          <p:cNvSpPr>
            <a:spLocks noGrp="1"/>
          </p:cNvSpPr>
          <p:nvPr>
            <p:ph type="dt" sz="half" idx="10"/>
          </p:nvPr>
        </p:nvSpPr>
        <p:spPr/>
        <p:txBody>
          <a:bodyPr/>
          <a:lstStyle>
            <a:lvl1pPr>
              <a:defRPr/>
            </a:lvl1pPr>
          </a:lstStyle>
          <a:p>
            <a:pPr>
              <a:defRPr/>
            </a:pPr>
            <a:fld id="{07DECE69-4CEE-4FDC-ADFD-4C739B29A417}" type="datetimeFigureOut">
              <a:rPr lang="zh-TW" altLang="en-US"/>
              <a:pPr>
                <a:defRPr/>
              </a:pPr>
              <a:t>2012/3/23</a:t>
            </a:fld>
            <a:endParaRPr lang="zh-TW" altLang="en-US"/>
          </a:p>
        </p:txBody>
      </p:sp>
      <p:sp>
        <p:nvSpPr>
          <p:cNvPr id="6" name="頁尾版面配置區 9"/>
          <p:cNvSpPr>
            <a:spLocks noGrp="1"/>
          </p:cNvSpPr>
          <p:nvPr>
            <p:ph type="ftr" sz="quarter" idx="11"/>
          </p:nvPr>
        </p:nvSpPr>
        <p:spPr/>
        <p:txBody>
          <a:bodyPr/>
          <a:lstStyle>
            <a:lvl1pPr>
              <a:defRPr/>
            </a:lvl1pPr>
          </a:lstStyle>
          <a:p>
            <a:pPr>
              <a:defRPr/>
            </a:pPr>
            <a:endParaRPr lang="zh-TW" altLang="en-US"/>
          </a:p>
        </p:txBody>
      </p:sp>
      <p:sp>
        <p:nvSpPr>
          <p:cNvPr id="7" name="投影片編號版面配置區 21"/>
          <p:cNvSpPr>
            <a:spLocks noGrp="1"/>
          </p:cNvSpPr>
          <p:nvPr>
            <p:ph type="sldNum" sz="quarter" idx="12"/>
          </p:nvPr>
        </p:nvSpPr>
        <p:spPr/>
        <p:txBody>
          <a:bodyPr/>
          <a:lstStyle>
            <a:lvl1pPr>
              <a:defRPr/>
            </a:lvl1pPr>
          </a:lstStyle>
          <a:p>
            <a:pPr>
              <a:defRPr/>
            </a:pPr>
            <a:fld id="{D85D1815-5CD6-450C-9A7C-3DF7AAEFFB61}" type="slidenum">
              <a:rPr lang="zh-TW" altLang="en-US"/>
              <a:pPr>
                <a:defRPr/>
              </a:pPr>
              <a:t>‹#›</a:t>
            </a:fld>
            <a:endParaRPr lang="zh-TW"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3.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1026" name="文字版面配置區 8"/>
          <p:cNvSpPr>
            <a:spLocks noGrp="1"/>
          </p:cNvSpPr>
          <p:nvPr>
            <p:ph type="body" idx="1"/>
          </p:nvPr>
        </p:nvSpPr>
        <p:spPr bwMode="auto">
          <a:xfrm>
            <a:off x="457200" y="1447800"/>
            <a:ext cx="8229600" cy="46783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smtClean="0"/>
          </a:p>
        </p:txBody>
      </p:sp>
      <p:sp>
        <p:nvSpPr>
          <p:cNvPr id="24" name="日期版面配置區 23"/>
          <p:cNvSpPr>
            <a:spLocks noGrp="1"/>
          </p:cNvSpPr>
          <p:nvPr>
            <p:ph type="dt" sz="half" idx="2"/>
          </p:nvPr>
        </p:nvSpPr>
        <p:spPr>
          <a:xfrm>
            <a:off x="5791200" y="6203950"/>
            <a:ext cx="2590800" cy="384175"/>
          </a:xfrm>
          <a:prstGeom prst="rect">
            <a:avLst/>
          </a:prstGeom>
        </p:spPr>
        <p:txBody>
          <a:bodyPr vert="horz" anchor="ctr" anchorCtr="0"/>
          <a:lstStyle>
            <a:lvl1pPr algn="l" eaLnBrk="1" latinLnBrk="0" hangingPunct="1">
              <a:defRPr kumimoji="0" sz="1200" smtClean="0">
                <a:solidFill>
                  <a:schemeClr val="tx2"/>
                </a:solidFill>
              </a:defRPr>
            </a:lvl1pPr>
          </a:lstStyle>
          <a:p>
            <a:pPr>
              <a:defRPr/>
            </a:pPr>
            <a:fld id="{55E3A5B0-9144-458F-A3B7-45901BFA4BEB}" type="datetimeFigureOut">
              <a:rPr lang="zh-TW" altLang="en-US"/>
              <a:pPr>
                <a:defRPr/>
              </a:pPr>
              <a:t>2012/3/23</a:t>
            </a:fld>
            <a:endParaRPr lang="zh-TW" altLang="en-US"/>
          </a:p>
        </p:txBody>
      </p:sp>
      <p:sp>
        <p:nvSpPr>
          <p:cNvPr id="10" name="頁尾版面配置區 9"/>
          <p:cNvSpPr>
            <a:spLocks noGrp="1"/>
          </p:cNvSpPr>
          <p:nvPr>
            <p:ph type="ftr" sz="quarter" idx="3"/>
          </p:nvPr>
        </p:nvSpPr>
        <p:spPr>
          <a:xfrm>
            <a:off x="2133600" y="6203950"/>
            <a:ext cx="3581400" cy="384175"/>
          </a:xfrm>
          <a:prstGeom prst="rect">
            <a:avLst/>
          </a:prstGeom>
        </p:spPr>
        <p:txBody>
          <a:bodyPr vert="horz" anchor="ctr" anchorCtr="0"/>
          <a:lstStyle>
            <a:lvl1pPr algn="r" eaLnBrk="1" latinLnBrk="0" hangingPunct="1">
              <a:defRPr kumimoji="0" sz="1200">
                <a:solidFill>
                  <a:schemeClr val="tx2"/>
                </a:solidFill>
              </a:defRPr>
            </a:lvl1pPr>
          </a:lstStyle>
          <a:p>
            <a:pPr>
              <a:defRPr/>
            </a:pPr>
            <a:endParaRPr lang="zh-TW" altLang="en-US"/>
          </a:p>
        </p:txBody>
      </p:sp>
      <p:sp>
        <p:nvSpPr>
          <p:cNvPr id="22" name="投影片編號版面配置區 21"/>
          <p:cNvSpPr>
            <a:spLocks noGrp="1"/>
          </p:cNvSpPr>
          <p:nvPr>
            <p:ph type="sldNum" sz="quarter" idx="4"/>
          </p:nvPr>
        </p:nvSpPr>
        <p:spPr>
          <a:xfrm>
            <a:off x="8410575" y="6181725"/>
            <a:ext cx="609600" cy="457200"/>
          </a:xfrm>
          <a:prstGeom prst="rect">
            <a:avLst/>
          </a:prstGeom>
          <a:noFill/>
        </p:spPr>
        <p:txBody>
          <a:bodyPr vert="horz" lIns="0" tIns="0" rIns="0" bIns="0" anchor="ctr" anchorCtr="0">
            <a:noAutofit/>
          </a:bodyPr>
          <a:lstStyle>
            <a:lvl1pPr algn="ctr" eaLnBrk="1" latinLnBrk="0" hangingPunct="1">
              <a:defRPr kumimoji="0" sz="1600" baseline="0" smtClean="0">
                <a:solidFill>
                  <a:schemeClr val="tx2"/>
                </a:solidFill>
              </a:defRPr>
            </a:lvl1pPr>
          </a:lstStyle>
          <a:p>
            <a:pPr>
              <a:defRPr/>
            </a:pPr>
            <a:fld id="{706AB537-157E-456E-AA73-0B3AD8B5CB9E}" type="slidenum">
              <a:rPr lang="zh-TW" altLang="en-US"/>
              <a:pPr>
                <a:defRPr/>
              </a:pPr>
              <a:t>‹#›</a:t>
            </a:fld>
            <a:endParaRPr lang="zh-TW" altLang="en-US"/>
          </a:p>
        </p:txBody>
      </p:sp>
      <p:sp>
        <p:nvSpPr>
          <p:cNvPr id="5" name="標題版面配置區 4"/>
          <p:cNvSpPr>
            <a:spLocks noGrp="1"/>
          </p:cNvSpPr>
          <p:nvPr>
            <p:ph type="title"/>
          </p:nvPr>
        </p:nvSpPr>
        <p:spPr>
          <a:xfrm>
            <a:off x="457200" y="152400"/>
            <a:ext cx="8229600" cy="1219200"/>
          </a:xfrm>
          <a:prstGeom prst="rect">
            <a:avLst/>
          </a:prstGeom>
          <a:ln w="6350" cap="rnd">
            <a:noFill/>
          </a:ln>
        </p:spPr>
        <p:txBody>
          <a:bodyPr vert="horz" anchor="b" anchorCtr="0">
            <a:normAutofit/>
          </a:bodyPr>
          <a:lstStyle/>
          <a:p>
            <a:r>
              <a:rPr lang="zh-TW" altLang="en-US" smtClean="0"/>
              <a:t>按一下以編輯母片標題樣式</a:t>
            </a:r>
            <a:endParaRPr lang="en-US"/>
          </a:p>
        </p:txBody>
      </p:sp>
    </p:spTree>
  </p:cSld>
  <p:clrMap bg1="dk1" tx1="lt1" bg2="dk2" tx2="lt2" accent1="accent1" accent2="accent2" accent3="accent3" accent4="accent4" accent5="accent5" accent6="accent6" hlink="hlink" folHlink="folHlink"/>
  <p:sldLayoutIdLst>
    <p:sldLayoutId id="2147483801" r:id="rId1"/>
    <p:sldLayoutId id="2147483793" r:id="rId2"/>
    <p:sldLayoutId id="2147483802" r:id="rId3"/>
    <p:sldLayoutId id="2147483794" r:id="rId4"/>
    <p:sldLayoutId id="2147483803" r:id="rId5"/>
    <p:sldLayoutId id="2147483795" r:id="rId6"/>
    <p:sldLayoutId id="2147483796" r:id="rId7"/>
    <p:sldLayoutId id="2147483797" r:id="rId8"/>
    <p:sldLayoutId id="2147483798" r:id="rId9"/>
    <p:sldLayoutId id="2147483799" r:id="rId10"/>
    <p:sldLayoutId id="2147483800" r:id="rId11"/>
  </p:sldLayoutIdLst>
  <p:txStyles>
    <p:titleStyle>
      <a:lvl1pPr algn="l" rtl="0" fontAlgn="base">
        <a:spcBef>
          <a:spcPct val="0"/>
        </a:spcBef>
        <a:spcAft>
          <a:spcPct val="0"/>
        </a:spcAft>
        <a:defRPr lang="en-US" sz="4200" kern="1200" spc="-10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a:lvl2pPr algn="l" rtl="0" fontAlgn="base">
        <a:spcBef>
          <a:spcPct val="0"/>
        </a:spcBef>
        <a:spcAft>
          <a:spcPct val="0"/>
        </a:spcAft>
        <a:defRPr sz="4200">
          <a:solidFill>
            <a:srgbClr val="F9F9F9"/>
          </a:solidFill>
          <a:latin typeface="Constantia" pitchFamily="18" charset="0"/>
          <a:ea typeface="標楷體" pitchFamily="65" charset="-120"/>
        </a:defRPr>
      </a:lvl2pPr>
      <a:lvl3pPr algn="l" rtl="0" fontAlgn="base">
        <a:spcBef>
          <a:spcPct val="0"/>
        </a:spcBef>
        <a:spcAft>
          <a:spcPct val="0"/>
        </a:spcAft>
        <a:defRPr sz="4200">
          <a:solidFill>
            <a:srgbClr val="F9F9F9"/>
          </a:solidFill>
          <a:latin typeface="Constantia" pitchFamily="18" charset="0"/>
          <a:ea typeface="標楷體" pitchFamily="65" charset="-120"/>
        </a:defRPr>
      </a:lvl3pPr>
      <a:lvl4pPr algn="l" rtl="0" fontAlgn="base">
        <a:spcBef>
          <a:spcPct val="0"/>
        </a:spcBef>
        <a:spcAft>
          <a:spcPct val="0"/>
        </a:spcAft>
        <a:defRPr sz="4200">
          <a:solidFill>
            <a:srgbClr val="F9F9F9"/>
          </a:solidFill>
          <a:latin typeface="Constantia" pitchFamily="18" charset="0"/>
          <a:ea typeface="標楷體" pitchFamily="65" charset="-120"/>
        </a:defRPr>
      </a:lvl4pPr>
      <a:lvl5pPr algn="l" rtl="0" fontAlgn="base">
        <a:spcBef>
          <a:spcPct val="0"/>
        </a:spcBef>
        <a:spcAft>
          <a:spcPct val="0"/>
        </a:spcAft>
        <a:defRPr sz="4200">
          <a:solidFill>
            <a:srgbClr val="F9F9F9"/>
          </a:solidFill>
          <a:latin typeface="Constantia" pitchFamily="18" charset="0"/>
          <a:ea typeface="標楷體" pitchFamily="65" charset="-120"/>
        </a:defRPr>
      </a:lvl5pPr>
      <a:lvl6pPr marL="457200" algn="l" rtl="0" fontAlgn="base">
        <a:spcBef>
          <a:spcPct val="0"/>
        </a:spcBef>
        <a:spcAft>
          <a:spcPct val="0"/>
        </a:spcAft>
        <a:defRPr sz="4200">
          <a:solidFill>
            <a:srgbClr val="F9F9F9"/>
          </a:solidFill>
          <a:latin typeface="Constantia" pitchFamily="18" charset="0"/>
          <a:ea typeface="標楷體" pitchFamily="65" charset="-120"/>
        </a:defRPr>
      </a:lvl6pPr>
      <a:lvl7pPr marL="914400" algn="l" rtl="0" fontAlgn="base">
        <a:spcBef>
          <a:spcPct val="0"/>
        </a:spcBef>
        <a:spcAft>
          <a:spcPct val="0"/>
        </a:spcAft>
        <a:defRPr sz="4200">
          <a:solidFill>
            <a:srgbClr val="F9F9F9"/>
          </a:solidFill>
          <a:latin typeface="Constantia" pitchFamily="18" charset="0"/>
          <a:ea typeface="標楷體" pitchFamily="65" charset="-120"/>
        </a:defRPr>
      </a:lvl7pPr>
      <a:lvl8pPr marL="1371600" algn="l" rtl="0" fontAlgn="base">
        <a:spcBef>
          <a:spcPct val="0"/>
        </a:spcBef>
        <a:spcAft>
          <a:spcPct val="0"/>
        </a:spcAft>
        <a:defRPr sz="4200">
          <a:solidFill>
            <a:srgbClr val="F9F9F9"/>
          </a:solidFill>
          <a:latin typeface="Constantia" pitchFamily="18" charset="0"/>
          <a:ea typeface="標楷體" pitchFamily="65" charset="-120"/>
        </a:defRPr>
      </a:lvl8pPr>
      <a:lvl9pPr marL="1828800" algn="l" rtl="0" fontAlgn="base">
        <a:spcBef>
          <a:spcPct val="0"/>
        </a:spcBef>
        <a:spcAft>
          <a:spcPct val="0"/>
        </a:spcAft>
        <a:defRPr sz="4200">
          <a:solidFill>
            <a:srgbClr val="F9F9F9"/>
          </a:solidFill>
          <a:latin typeface="Constantia" pitchFamily="18" charset="0"/>
          <a:ea typeface="標楷體" pitchFamily="65" charset="-120"/>
        </a:defRPr>
      </a:lvl9pPr>
    </p:titleStyle>
    <p:bodyStyle>
      <a:lvl1pPr marL="273050" indent="-273050" algn="l" rtl="0" fontAlgn="base">
        <a:spcBef>
          <a:spcPts val="600"/>
        </a:spcBef>
        <a:spcAft>
          <a:spcPct val="0"/>
        </a:spcAft>
        <a:buClr>
          <a:schemeClr val="accent2"/>
        </a:buClr>
        <a:buSzPct val="85000"/>
        <a:buFont typeface="Wingdings 2" pitchFamily="18" charset="2"/>
        <a:buChar char=""/>
        <a:defRPr sz="2600" kern="1200">
          <a:solidFill>
            <a:schemeClr val="tx1"/>
          </a:solidFill>
          <a:latin typeface="+mn-lt"/>
          <a:ea typeface="+mn-ea"/>
          <a:cs typeface="+mn-cs"/>
        </a:defRPr>
      </a:lvl1pPr>
      <a:lvl2pPr marL="639763" indent="-273050" algn="l" rtl="0" fontAlgn="base">
        <a:spcBef>
          <a:spcPts val="300"/>
        </a:spcBef>
        <a:spcAft>
          <a:spcPct val="0"/>
        </a:spcAft>
        <a:buClr>
          <a:srgbClr val="D6903D"/>
        </a:buClr>
        <a:buSzPct val="85000"/>
        <a:buFont typeface="Wingdings 2" pitchFamily="18" charset="2"/>
        <a:buChar char=""/>
        <a:defRPr sz="2400" kern="1200">
          <a:solidFill>
            <a:schemeClr val="tx2"/>
          </a:solidFill>
          <a:latin typeface="+mn-lt"/>
          <a:ea typeface="+mn-ea"/>
          <a:cs typeface="+mn-cs"/>
        </a:defRPr>
      </a:lvl2pPr>
      <a:lvl3pPr marL="1004888" indent="-228600" algn="l" rtl="0" fontAlgn="base">
        <a:spcBef>
          <a:spcPts val="300"/>
        </a:spcBef>
        <a:spcAft>
          <a:spcPct val="0"/>
        </a:spcAft>
        <a:buClr>
          <a:srgbClr val="B37732"/>
        </a:buClr>
        <a:buSzPct val="85000"/>
        <a:buFont typeface="Wingdings 2" pitchFamily="18" charset="2"/>
        <a:buChar char=""/>
        <a:defRPr sz="2100" kern="1200">
          <a:solidFill>
            <a:schemeClr val="tx1"/>
          </a:solidFill>
          <a:latin typeface="+mn-lt"/>
          <a:ea typeface="+mn-ea"/>
          <a:cs typeface="+mn-cs"/>
        </a:defRPr>
      </a:lvl3pPr>
      <a:lvl4pPr marL="1279525" indent="-228600" algn="l" rtl="0" fontAlgn="base">
        <a:spcBef>
          <a:spcPts val="300"/>
        </a:spcBef>
        <a:spcAft>
          <a:spcPct val="0"/>
        </a:spcAft>
        <a:buClr>
          <a:srgbClr val="D6903D"/>
        </a:buClr>
        <a:buSzPct val="85000"/>
        <a:buFont typeface="Wingdings 2" pitchFamily="18" charset="2"/>
        <a:buChar char=""/>
        <a:defRPr sz="1900" kern="1200">
          <a:solidFill>
            <a:schemeClr val="tx1"/>
          </a:solidFill>
          <a:latin typeface="+mn-lt"/>
          <a:ea typeface="+mn-ea"/>
          <a:cs typeface="+mn-cs"/>
        </a:defRPr>
      </a:lvl4pPr>
      <a:lvl5pPr marL="1554163" indent="-228600" algn="l" rtl="0" fontAlgn="base">
        <a:spcBef>
          <a:spcPts val="338"/>
        </a:spcBef>
        <a:spcAft>
          <a:spcPct val="0"/>
        </a:spcAft>
        <a:buClr>
          <a:srgbClr val="D6903D"/>
        </a:buClr>
        <a:buSzPct val="85000"/>
        <a:buFont typeface="Wingdings 2" pitchFamily="18" charset="2"/>
        <a:buChar char=""/>
        <a:defRPr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1.xml"/><Relationship Id="rId1" Type="http://schemas.openxmlformats.org/officeDocument/2006/relationships/audio" Target="file:///D:\Broke_For_Free_-_01_-_Night_Owl.mp3" TargetMode="Externa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upload.wikimedia.org/wikipedia/commons/e/e8/%E4%B8%AD%E9%83%BD%E5%94%90%E6%A6%AE%E7%A3%9A%E7%AA%AF%E5%BB%A0%E8%BE%A6%E5%85%AC%E5%AE%A4.JPG" TargetMode="External"/><Relationship Id="rId2" Type="http://schemas.openxmlformats.org/officeDocument/2006/relationships/image" Target="../media/image23.jpeg"/><Relationship Id="rId1" Type="http://schemas.openxmlformats.org/officeDocument/2006/relationships/slideLayout" Target="../slideLayouts/slideLayout2.xml"/><Relationship Id="rId5" Type="http://schemas.openxmlformats.org/officeDocument/2006/relationships/image" Target="../media/image25.jpeg"/><Relationship Id="rId4" Type="http://schemas.openxmlformats.org/officeDocument/2006/relationships/image" Target="../media/image24.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6.gi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2.xml"/><Relationship Id="rId4" Type="http://schemas.openxmlformats.org/officeDocument/2006/relationships/image" Target="../media/image44.jpeg"/></Relationships>
</file>

<file path=ppt/slides/_rels/slide2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2.xml"/><Relationship Id="rId5" Type="http://schemas.openxmlformats.org/officeDocument/2006/relationships/image" Target="../media/image48.jpeg"/><Relationship Id="rId4" Type="http://schemas.openxmlformats.org/officeDocument/2006/relationships/image" Target="../media/image47.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2.xml"/><Relationship Id="rId4" Type="http://schemas.openxmlformats.org/officeDocument/2006/relationships/image" Target="../media/image51.jpeg"/></Relationships>
</file>

<file path=ppt/slides/_rels/slide31.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2.xml"/><Relationship Id="rId4" Type="http://schemas.openxmlformats.org/officeDocument/2006/relationships/image" Target="../media/image61.jpeg"/></Relationships>
</file>

<file path=ppt/slides/_rels/slide38.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2.xml"/><Relationship Id="rId4" Type="http://schemas.openxmlformats.org/officeDocument/2006/relationships/image" Target="../media/image73.jpeg"/></Relationships>
</file>

<file path=ppt/slides/_rels/slide46.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6.jpeg"/><Relationship Id="rId1" Type="http://schemas.openxmlformats.org/officeDocument/2006/relationships/slideLayout" Target="../slideLayouts/slideLayout2.xml"/><Relationship Id="rId4" Type="http://schemas.openxmlformats.org/officeDocument/2006/relationships/image" Target="../media/image88.jpeg"/></Relationships>
</file>

<file path=ppt/slides/_rels/slide55.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89.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92.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97.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5" Type="http://schemas.openxmlformats.org/officeDocument/2006/relationships/image" Target="../media/image14.jpeg"/><Relationship Id="rId4" Type="http://schemas.openxmlformats.org/officeDocument/2006/relationships/hyperlink" Target="http://data.yule.sohu.com/star/data/7/7823/index.shtml"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hyperlink" Target="http://www.youtube.com/watch" TargetMode="External"/><Relationship Id="rId1" Type="http://schemas.openxmlformats.org/officeDocument/2006/relationships/slideLayout" Target="../slideLayouts/slideLayout2.xml"/><Relationship Id="rId4" Type="http://schemas.openxmlformats.org/officeDocument/2006/relationships/image" Target="../media/image1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roke_For_Free_-_01_-_Night_Owl.mp3">
            <a:hlinkClick r:id="" action="ppaction://media"/>
          </p:cNvPr>
          <p:cNvPicPr>
            <a:picLocks noRot="1" noChangeAspect="1"/>
          </p:cNvPicPr>
          <p:nvPr>
            <a:audioFile r:link="rId1"/>
          </p:nvPr>
        </p:nvPicPr>
        <p:blipFill>
          <a:blip r:embed="rId3" cstate="print"/>
          <a:stretch>
            <a:fillRect/>
          </a:stretch>
        </p:blipFill>
        <p:spPr>
          <a:xfrm>
            <a:off x="8604448" y="4725144"/>
            <a:ext cx="244475" cy="244475"/>
          </a:xfrm>
          <a:prstGeom prst="rect">
            <a:avLst/>
          </a:prstGeom>
        </p:spPr>
      </p:pic>
      <p:sp>
        <p:nvSpPr>
          <p:cNvPr id="13315" name="標題 1"/>
          <p:cNvSpPr>
            <a:spLocks noGrp="1"/>
          </p:cNvSpPr>
          <p:nvPr>
            <p:ph type="ctrTitle"/>
          </p:nvPr>
        </p:nvSpPr>
        <p:spPr>
          <a:xfrm>
            <a:off x="539552" y="1124744"/>
            <a:ext cx="7772400" cy="1490662"/>
          </a:xfrm>
        </p:spPr>
        <p:txBody>
          <a:bodyPr/>
          <a:lstStyle/>
          <a:p>
            <a:pPr fontAlgn="auto">
              <a:spcAft>
                <a:spcPts val="0"/>
              </a:spcAft>
              <a:defRPr/>
            </a:pPr>
            <a:r>
              <a:rPr lang="zh-TW" altLang="en-US" dirty="0" smtClean="0"/>
              <a:t>打狗，開麥啦！ </a:t>
            </a:r>
            <a:r>
              <a:rPr altLang="zh-TW" dirty="0" smtClean="0"/>
              <a:t/>
            </a:r>
            <a:br>
              <a:rPr altLang="zh-TW" dirty="0" smtClean="0"/>
            </a:br>
            <a:r>
              <a:rPr altLang="zh-TW" dirty="0" smtClean="0"/>
              <a:t>Takao, Action!</a:t>
            </a:r>
            <a:endParaRPr lang="zh-TW" altLang="en-US" dirty="0" smtClean="0"/>
          </a:p>
        </p:txBody>
      </p:sp>
      <p:pic>
        <p:nvPicPr>
          <p:cNvPr id="5124" name="Picture 4"/>
          <p:cNvPicPr>
            <a:picLocks noChangeAspect="1" noChangeArrowheads="1"/>
          </p:cNvPicPr>
          <p:nvPr/>
        </p:nvPicPr>
        <p:blipFill>
          <a:blip r:embed="rId4" cstate="print"/>
          <a:srcRect/>
          <a:stretch>
            <a:fillRect/>
          </a:stretch>
        </p:blipFill>
        <p:spPr bwMode="auto">
          <a:xfrm>
            <a:off x="142875" y="3714750"/>
            <a:ext cx="8858250" cy="1260475"/>
          </a:xfrm>
          <a:prstGeom prst="rect">
            <a:avLst/>
          </a:prstGeom>
          <a:noFill/>
          <a:ln w="9525">
            <a:noFill/>
            <a:miter lim="800000"/>
            <a:headEnd/>
            <a:tailEnd/>
          </a:ln>
        </p:spPr>
      </p:pic>
      <p:sp>
        <p:nvSpPr>
          <p:cNvPr id="5" name="矩形 4"/>
          <p:cNvSpPr/>
          <p:nvPr/>
        </p:nvSpPr>
        <p:spPr>
          <a:xfrm>
            <a:off x="2581275" y="5203825"/>
            <a:ext cx="3981450" cy="830263"/>
          </a:xfrm>
          <a:prstGeom prst="rect">
            <a:avLst/>
          </a:prstGeom>
        </p:spPr>
        <p:txBody>
          <a:bodyPr>
            <a:spAutoFit/>
          </a:bodyPr>
          <a:lstStyle/>
          <a:p>
            <a:pPr>
              <a:defRPr/>
            </a:pPr>
            <a:r>
              <a:rPr kumimoji="0" lang="zh-TW" altLang="en-US" sz="4800" dirty="0">
                <a:solidFill>
                  <a:schemeClr val="accent6">
                    <a:lumMod val="40000"/>
                    <a:lumOff val="60000"/>
                  </a:schemeClr>
                </a:solidFill>
                <a:latin typeface="Georgia"/>
                <a:ea typeface="微軟正黑體"/>
                <a:cs typeface="+mj-cs"/>
              </a:rPr>
              <a:t>看電影話高雄</a:t>
            </a:r>
            <a:endParaRPr lang="zh-TW" altLang="en-US" dirty="0">
              <a:solidFill>
                <a:schemeClr val="accent6">
                  <a:lumMod val="40000"/>
                  <a:lumOff val="60000"/>
                </a:schemeClr>
              </a:solidFill>
            </a:endParaRPr>
          </a:p>
        </p:txBody>
      </p:sp>
      <p:sp>
        <p:nvSpPr>
          <p:cNvPr id="6" name="副標題 5"/>
          <p:cNvSpPr>
            <a:spLocks noGrp="1"/>
          </p:cNvSpPr>
          <p:nvPr>
            <p:ph type="subTitle" idx="1"/>
          </p:nvPr>
        </p:nvSpPr>
        <p:spPr/>
        <p:txBody>
          <a:bodyPr/>
          <a:lstStyle/>
          <a:p>
            <a:endParaRPr lang="zh-TW" alt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numSld="999">
                <p:cTn id="7" fill="hold" display="0">
                  <p:stCondLst>
                    <p:cond delay="indefinite"/>
                  </p:stCondLst>
                  <p:endCondLst>
                    <p:cond evt="onPrev" delay="0">
                      <p:tgtEl>
                        <p:sldTgt/>
                      </p:tgtEl>
                    </p:cond>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標題 1"/>
          <p:cNvSpPr>
            <a:spLocks noGrp="1"/>
          </p:cNvSpPr>
          <p:nvPr>
            <p:ph type="title"/>
          </p:nvPr>
        </p:nvSpPr>
        <p:spPr>
          <a:xfrm>
            <a:off x="467544" y="332656"/>
            <a:ext cx="8229600" cy="894928"/>
          </a:xfrm>
        </p:spPr>
        <p:txBody>
          <a:bodyPr/>
          <a:lstStyle/>
          <a:p>
            <a:pPr fontAlgn="auto">
              <a:spcAft>
                <a:spcPts val="0"/>
              </a:spcAft>
              <a:defRPr/>
            </a:pPr>
            <a:r>
              <a:rPr lang="zh-TW" altLang="en-US" sz="3600" b="1" dirty="0" smtClean="0">
                <a:solidFill>
                  <a:schemeClr val="tx2">
                    <a:lumMod val="75000"/>
                  </a:schemeClr>
                </a:solidFill>
              </a:rPr>
              <a:t>貳、電影類型及場景</a:t>
            </a:r>
          </a:p>
        </p:txBody>
      </p:sp>
      <p:pic>
        <p:nvPicPr>
          <p:cNvPr id="14339" name="Picture 5"/>
          <p:cNvPicPr>
            <a:picLocks noChangeAspect="1" noChangeArrowheads="1"/>
          </p:cNvPicPr>
          <p:nvPr/>
        </p:nvPicPr>
        <p:blipFill>
          <a:blip r:embed="rId2" cstate="print"/>
          <a:srcRect/>
          <a:stretch>
            <a:fillRect/>
          </a:stretch>
        </p:blipFill>
        <p:spPr bwMode="auto">
          <a:xfrm>
            <a:off x="142875" y="1341438"/>
            <a:ext cx="8858250" cy="54006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內容版面配置區 2"/>
          <p:cNvSpPr>
            <a:spLocks noGrp="1"/>
          </p:cNvSpPr>
          <p:nvPr>
            <p:ph idx="1"/>
          </p:nvPr>
        </p:nvSpPr>
        <p:spPr>
          <a:xfrm>
            <a:off x="301625" y="1670050"/>
            <a:ext cx="8504238" cy="2973388"/>
          </a:xfrm>
        </p:spPr>
        <p:txBody>
          <a:bodyPr/>
          <a:lstStyle/>
          <a:p>
            <a:r>
              <a:rPr lang="zh-TW" altLang="en-US" dirty="0" smtClean="0"/>
              <a:t>透過鏡頭～掀起前人的生命堅持。</a:t>
            </a:r>
            <a:endParaRPr lang="en-US" altLang="zh-TW" dirty="0" smtClean="0"/>
          </a:p>
          <a:p>
            <a:r>
              <a:rPr lang="zh-TW" altLang="en-US" dirty="0" smtClean="0"/>
              <a:t>透過鏡頭～喚醒古人的情義執著。</a:t>
            </a:r>
            <a:endParaRPr lang="en-US" altLang="zh-TW" dirty="0" smtClean="0"/>
          </a:p>
          <a:p>
            <a:r>
              <a:rPr lang="zh-TW" altLang="en-US" dirty="0" smtClean="0"/>
              <a:t>透過鏡頭～體認歷史的血淚交織。</a:t>
            </a:r>
            <a:endParaRPr lang="en-US" altLang="zh-TW" dirty="0" smtClean="0"/>
          </a:p>
          <a:p>
            <a:r>
              <a:rPr lang="zh-TW" altLang="en-US" dirty="0" smtClean="0"/>
              <a:t>透過鏡頭～紀錄存在的價值意義。</a:t>
            </a:r>
            <a:endParaRPr lang="en-US" altLang="zh-TW" dirty="0" smtClean="0"/>
          </a:p>
          <a:p>
            <a:r>
              <a:rPr lang="zh-TW" altLang="en-US" dirty="0" smtClean="0"/>
              <a:t>沈思舊典範、開創新思維的動人場域。</a:t>
            </a:r>
            <a:endParaRPr lang="en-US" altLang="zh-TW" dirty="0" smtClean="0"/>
          </a:p>
          <a:p>
            <a:pPr>
              <a:buFont typeface="Arial" charset="0"/>
              <a:buNone/>
            </a:pPr>
            <a:endParaRPr lang="en-US" altLang="zh-TW" dirty="0" smtClean="0"/>
          </a:p>
        </p:txBody>
      </p:sp>
      <p:sp>
        <p:nvSpPr>
          <p:cNvPr id="23554" name="標題 1"/>
          <p:cNvSpPr>
            <a:spLocks noGrp="1"/>
          </p:cNvSpPr>
          <p:nvPr>
            <p:ph type="title"/>
          </p:nvPr>
        </p:nvSpPr>
        <p:spPr/>
        <p:txBody>
          <a:bodyPr/>
          <a:lstStyle/>
          <a:p>
            <a:pPr fontAlgn="auto">
              <a:spcAft>
                <a:spcPts val="0"/>
              </a:spcAft>
              <a:defRPr/>
            </a:pPr>
            <a:r>
              <a:rPr lang="zh-TW" altLang="en-US" sz="3600" b="1" dirty="0" smtClean="0">
                <a:solidFill>
                  <a:schemeClr val="tx2">
                    <a:lumMod val="75000"/>
                  </a:schemeClr>
                </a:solidFill>
              </a:rPr>
              <a:t>一、歷史史詩片</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標題 1"/>
          <p:cNvSpPr>
            <a:spLocks noGrp="1"/>
          </p:cNvSpPr>
          <p:nvPr>
            <p:ph type="title"/>
          </p:nvPr>
        </p:nvSpPr>
        <p:spPr/>
        <p:txBody>
          <a:bodyPr/>
          <a:lstStyle/>
          <a:p>
            <a:pPr fontAlgn="auto">
              <a:spcAft>
                <a:spcPts val="0"/>
              </a:spcAft>
              <a:defRPr/>
            </a:pPr>
            <a:r>
              <a:rPr altLang="zh-TW" b="1" dirty="0" smtClean="0">
                <a:solidFill>
                  <a:schemeClr val="tx2">
                    <a:lumMod val="75000"/>
                  </a:schemeClr>
                </a:solidFill>
              </a:rPr>
              <a:t>1.</a:t>
            </a:r>
            <a:r>
              <a:rPr lang="zh-TW" altLang="en-US" b="1" dirty="0" smtClean="0">
                <a:solidFill>
                  <a:schemeClr val="tx2">
                    <a:lumMod val="75000"/>
                  </a:schemeClr>
                </a:solidFill>
              </a:rPr>
              <a:t>左營孔廟</a:t>
            </a:r>
          </a:p>
        </p:txBody>
      </p:sp>
      <p:pic>
        <p:nvPicPr>
          <p:cNvPr id="16387" name="Picture 2" descr="C:\Users\chuan\Desktop\打狗，開麥拉\新增資料夾\孔廟.jpg"/>
          <p:cNvPicPr>
            <a:picLocks noChangeAspect="1" noChangeArrowheads="1"/>
          </p:cNvPicPr>
          <p:nvPr/>
        </p:nvPicPr>
        <p:blipFill>
          <a:blip r:embed="rId2" cstate="print"/>
          <a:srcRect/>
          <a:stretch>
            <a:fillRect/>
          </a:stretch>
        </p:blipFill>
        <p:spPr bwMode="auto">
          <a:xfrm>
            <a:off x="1042988" y="1617663"/>
            <a:ext cx="6408737" cy="3168650"/>
          </a:xfrm>
          <a:prstGeom prst="rect">
            <a:avLst/>
          </a:prstGeom>
          <a:noFill/>
          <a:ln w="9525">
            <a:noFill/>
            <a:miter lim="800000"/>
            <a:headEnd/>
            <a:tailEnd/>
          </a:ln>
        </p:spPr>
      </p:pic>
      <p:sp>
        <p:nvSpPr>
          <p:cNvPr id="16388" name="矩形 4"/>
          <p:cNvSpPr>
            <a:spLocks noChangeArrowheads="1"/>
          </p:cNvSpPr>
          <p:nvPr/>
        </p:nvSpPr>
        <p:spPr bwMode="auto">
          <a:xfrm>
            <a:off x="971550" y="4868863"/>
            <a:ext cx="6696075" cy="1200150"/>
          </a:xfrm>
          <a:prstGeom prst="rect">
            <a:avLst/>
          </a:prstGeom>
          <a:noFill/>
          <a:ln w="9525">
            <a:noFill/>
            <a:miter lim="800000"/>
            <a:headEnd/>
            <a:tailEnd/>
          </a:ln>
        </p:spPr>
        <p:txBody>
          <a:bodyPr>
            <a:spAutoFit/>
          </a:bodyPr>
          <a:lstStyle/>
          <a:p>
            <a:pPr algn="just"/>
            <a:r>
              <a:rPr lang="zh-TW" altLang="en-US" dirty="0">
                <a:latin typeface="+mj-ea"/>
                <a:ea typeface="+mj-ea"/>
              </a:rPr>
              <a:t>高雄市左營孔廟於</a:t>
            </a:r>
            <a:r>
              <a:rPr lang="en-US" altLang="zh-TW" dirty="0">
                <a:latin typeface="+mj-ea"/>
                <a:ea typeface="+mj-ea"/>
              </a:rPr>
              <a:t>1976</a:t>
            </a:r>
            <a:r>
              <a:rPr lang="zh-TW" altLang="en-US" dirty="0">
                <a:latin typeface="+mj-ea"/>
                <a:ea typeface="+mj-ea"/>
              </a:rPr>
              <a:t>年興建落成， 位於蓮池潭北岸，鄰近半屏山，屬於新式的仿宋宮殿式建築，該廟之大成殿，仿故宮太和殿之規制，崇基重檐，黃瓦覆頂，墨礎立地，朱柱門窗，白石欄杆，具夏商周三代色尚與文化。</a:t>
            </a:r>
            <a:r>
              <a:rPr lang="en-US" altLang="zh-TW" dirty="0">
                <a:latin typeface="+mj-ea"/>
                <a:ea typeface="+mj-ea"/>
              </a:rPr>
              <a:t>(</a:t>
            </a:r>
            <a:r>
              <a:rPr lang="zh-TW" altLang="en-US" dirty="0">
                <a:latin typeface="+mj-ea"/>
                <a:ea typeface="+mj-ea"/>
              </a:rPr>
              <a:t>資料引自大地地理雜誌</a:t>
            </a:r>
            <a:r>
              <a:rPr lang="en-US" altLang="zh-TW" dirty="0">
                <a:latin typeface="+mj-ea"/>
                <a:ea typeface="+mj-ea"/>
              </a:rPr>
              <a:t>)</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標題 1"/>
          <p:cNvSpPr>
            <a:spLocks noGrp="1"/>
          </p:cNvSpPr>
          <p:nvPr>
            <p:ph type="title"/>
          </p:nvPr>
        </p:nvSpPr>
        <p:spPr/>
        <p:txBody>
          <a:bodyPr/>
          <a:lstStyle/>
          <a:p>
            <a:pPr fontAlgn="auto">
              <a:spcAft>
                <a:spcPts val="0"/>
              </a:spcAft>
              <a:defRPr/>
            </a:pPr>
            <a:r>
              <a:rPr altLang="zh-TW" b="1" dirty="0" smtClean="0">
                <a:solidFill>
                  <a:schemeClr val="tx2">
                    <a:lumMod val="75000"/>
                  </a:schemeClr>
                </a:solidFill>
              </a:rPr>
              <a:t>2.</a:t>
            </a:r>
            <a:r>
              <a:rPr lang="zh-TW" altLang="en-US" b="1" dirty="0" smtClean="0">
                <a:solidFill>
                  <a:schemeClr val="tx2">
                    <a:lumMod val="75000"/>
                  </a:schemeClr>
                </a:solidFill>
              </a:rPr>
              <a:t>左營舊城北門 </a:t>
            </a:r>
            <a:r>
              <a:rPr altLang="zh-TW" b="1" dirty="0" smtClean="0">
                <a:solidFill>
                  <a:schemeClr val="tx2">
                    <a:lumMod val="75000"/>
                  </a:schemeClr>
                </a:solidFill>
              </a:rPr>
              <a:t>(</a:t>
            </a:r>
            <a:r>
              <a:rPr lang="zh-TW" altLang="en-US" b="1" dirty="0" smtClean="0">
                <a:solidFill>
                  <a:schemeClr val="tx2">
                    <a:lumMod val="75000"/>
                  </a:schemeClr>
                </a:solidFill>
              </a:rPr>
              <a:t>拱辰門</a:t>
            </a:r>
            <a:r>
              <a:rPr altLang="zh-TW" b="1" dirty="0" smtClean="0">
                <a:solidFill>
                  <a:schemeClr val="tx2">
                    <a:lumMod val="75000"/>
                  </a:schemeClr>
                </a:solidFill>
              </a:rPr>
              <a:t>) </a:t>
            </a:r>
            <a:endParaRPr lang="zh-TW" altLang="en-US" b="1" dirty="0" smtClean="0">
              <a:solidFill>
                <a:schemeClr val="tx2">
                  <a:lumMod val="75000"/>
                </a:schemeClr>
              </a:solidFill>
            </a:endParaRPr>
          </a:p>
        </p:txBody>
      </p:sp>
      <p:pic>
        <p:nvPicPr>
          <p:cNvPr id="17411" name="圖片 3" descr="IMG_0524.JPG"/>
          <p:cNvPicPr>
            <a:picLocks noChangeAspect="1"/>
          </p:cNvPicPr>
          <p:nvPr/>
        </p:nvPicPr>
        <p:blipFill>
          <a:blip r:embed="rId2" cstate="print"/>
          <a:srcRect/>
          <a:stretch>
            <a:fillRect/>
          </a:stretch>
        </p:blipFill>
        <p:spPr bwMode="auto">
          <a:xfrm>
            <a:off x="395288" y="1700213"/>
            <a:ext cx="4176712" cy="3133725"/>
          </a:xfrm>
          <a:prstGeom prst="rect">
            <a:avLst/>
          </a:prstGeom>
          <a:noFill/>
          <a:ln w="9525">
            <a:noFill/>
            <a:miter lim="800000"/>
            <a:headEnd/>
            <a:tailEnd/>
          </a:ln>
        </p:spPr>
      </p:pic>
      <p:pic>
        <p:nvPicPr>
          <p:cNvPr id="17412" name="圖片 4" descr="IMG_0530.JPG"/>
          <p:cNvPicPr>
            <a:picLocks noChangeAspect="1"/>
          </p:cNvPicPr>
          <p:nvPr/>
        </p:nvPicPr>
        <p:blipFill>
          <a:blip r:embed="rId3" cstate="print"/>
          <a:srcRect/>
          <a:stretch>
            <a:fillRect/>
          </a:stretch>
        </p:blipFill>
        <p:spPr bwMode="auto">
          <a:xfrm>
            <a:off x="4716463" y="1700213"/>
            <a:ext cx="4224337" cy="3168650"/>
          </a:xfrm>
          <a:prstGeom prst="rect">
            <a:avLst/>
          </a:prstGeom>
          <a:noFill/>
          <a:ln w="9525">
            <a:noFill/>
            <a:miter lim="800000"/>
            <a:headEnd/>
            <a:tailEnd/>
          </a:ln>
        </p:spPr>
      </p:pic>
      <p:sp>
        <p:nvSpPr>
          <p:cNvPr id="17413" name="矩形 5"/>
          <p:cNvSpPr>
            <a:spLocks noChangeArrowheads="1"/>
          </p:cNvSpPr>
          <p:nvPr/>
        </p:nvSpPr>
        <p:spPr bwMode="auto">
          <a:xfrm>
            <a:off x="468313" y="5103813"/>
            <a:ext cx="7848600" cy="1477962"/>
          </a:xfrm>
          <a:prstGeom prst="rect">
            <a:avLst/>
          </a:prstGeom>
          <a:noFill/>
          <a:ln w="9525">
            <a:noFill/>
            <a:miter lim="800000"/>
            <a:headEnd/>
            <a:tailEnd/>
          </a:ln>
        </p:spPr>
        <p:txBody>
          <a:bodyPr>
            <a:spAutoFit/>
          </a:bodyPr>
          <a:lstStyle/>
          <a:p>
            <a:pPr algn="dist"/>
            <a:r>
              <a:rPr lang="zh-TW" altLang="en-US" dirty="0">
                <a:latin typeface="+mj-ea"/>
                <a:ea typeface="+mj-ea"/>
              </a:rPr>
              <a:t>左營的城門古蹟是台灣第一座土石造的城池，建於清道光五年</a:t>
            </a:r>
            <a:r>
              <a:rPr lang="en-US" altLang="zh-TW" dirty="0">
                <a:latin typeface="+mj-ea"/>
                <a:ea typeface="+mj-ea"/>
              </a:rPr>
              <a:t>(1825)</a:t>
            </a:r>
            <a:r>
              <a:rPr lang="zh-TW" altLang="en-US" dirty="0">
                <a:latin typeface="+mj-ea"/>
                <a:ea typeface="+mj-ea"/>
              </a:rPr>
              <a:t>，目前在左營區還留有北、東、南三個城門及部分城牆，已列為國家一級古蹟。上圖北門位於勝利路上，城門構造尚稱完好，城牆還留存將近一百多公尺，門額題有「拱辰門」，兩側的灰質門神立像，雕工精細，堪稱全台首屈。</a:t>
            </a:r>
            <a:br>
              <a:rPr lang="zh-TW" altLang="en-US" dirty="0">
                <a:latin typeface="+mj-ea"/>
                <a:ea typeface="+mj-ea"/>
              </a:rPr>
            </a:br>
            <a:endParaRPr lang="zh-TW" altLang="en-US" dirty="0">
              <a:latin typeface="+mj-ea"/>
              <a:ea typeface="+mj-ea"/>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標題 1"/>
          <p:cNvSpPr>
            <a:spLocks noGrp="1"/>
          </p:cNvSpPr>
          <p:nvPr>
            <p:ph type="title"/>
          </p:nvPr>
        </p:nvSpPr>
        <p:spPr>
          <a:xfrm>
            <a:off x="468313" y="214313"/>
            <a:ext cx="8229600" cy="758825"/>
          </a:xfrm>
        </p:spPr>
        <p:txBody>
          <a:bodyPr/>
          <a:lstStyle/>
          <a:p>
            <a:pPr fontAlgn="auto">
              <a:spcAft>
                <a:spcPts val="0"/>
              </a:spcAft>
              <a:defRPr/>
            </a:pPr>
            <a:r>
              <a:rPr altLang="zh-TW" b="1" dirty="0" smtClean="0">
                <a:solidFill>
                  <a:schemeClr val="tx2">
                    <a:lumMod val="75000"/>
                  </a:schemeClr>
                </a:solidFill>
              </a:rPr>
              <a:t>3.</a:t>
            </a:r>
            <a:r>
              <a:rPr lang="zh-TW" altLang="en-US" b="1" dirty="0" smtClean="0">
                <a:solidFill>
                  <a:schemeClr val="tx2">
                    <a:lumMod val="75000"/>
                  </a:schemeClr>
                </a:solidFill>
              </a:rPr>
              <a:t>高雄市歷史博物館</a:t>
            </a:r>
          </a:p>
        </p:txBody>
      </p:sp>
      <p:pic>
        <p:nvPicPr>
          <p:cNvPr id="18435" name="圖片 3" descr="DSCF0945.JPG"/>
          <p:cNvPicPr>
            <a:picLocks noChangeAspect="1"/>
          </p:cNvPicPr>
          <p:nvPr/>
        </p:nvPicPr>
        <p:blipFill>
          <a:blip r:embed="rId2" cstate="print"/>
          <a:srcRect/>
          <a:stretch>
            <a:fillRect/>
          </a:stretch>
        </p:blipFill>
        <p:spPr bwMode="auto">
          <a:xfrm>
            <a:off x="250825" y="1484313"/>
            <a:ext cx="4213225" cy="3159125"/>
          </a:xfrm>
          <a:prstGeom prst="rect">
            <a:avLst/>
          </a:prstGeom>
          <a:noFill/>
          <a:ln w="9525">
            <a:noFill/>
            <a:miter lim="800000"/>
            <a:headEnd/>
            <a:tailEnd/>
          </a:ln>
        </p:spPr>
      </p:pic>
      <p:pic>
        <p:nvPicPr>
          <p:cNvPr id="18436" name="圖片 4" descr="照片0073.jpg"/>
          <p:cNvPicPr>
            <a:picLocks noChangeAspect="1"/>
          </p:cNvPicPr>
          <p:nvPr/>
        </p:nvPicPr>
        <p:blipFill>
          <a:blip r:embed="rId3" cstate="print"/>
          <a:srcRect/>
          <a:stretch>
            <a:fillRect/>
          </a:stretch>
        </p:blipFill>
        <p:spPr bwMode="auto">
          <a:xfrm>
            <a:off x="4716463" y="1500188"/>
            <a:ext cx="4183062" cy="4781550"/>
          </a:xfrm>
          <a:prstGeom prst="rect">
            <a:avLst/>
          </a:prstGeom>
          <a:noFill/>
          <a:ln w="9525">
            <a:noFill/>
            <a:miter lim="800000"/>
            <a:headEnd/>
            <a:tailEnd/>
          </a:ln>
        </p:spPr>
      </p:pic>
      <p:sp>
        <p:nvSpPr>
          <p:cNvPr id="18437" name="矩形 5"/>
          <p:cNvSpPr>
            <a:spLocks noChangeArrowheads="1"/>
          </p:cNvSpPr>
          <p:nvPr/>
        </p:nvSpPr>
        <p:spPr bwMode="auto">
          <a:xfrm>
            <a:off x="468313" y="4797425"/>
            <a:ext cx="3959225" cy="1754188"/>
          </a:xfrm>
          <a:prstGeom prst="rect">
            <a:avLst/>
          </a:prstGeom>
          <a:noFill/>
          <a:ln w="9525">
            <a:noFill/>
            <a:miter lim="800000"/>
            <a:headEnd/>
            <a:tailEnd/>
          </a:ln>
        </p:spPr>
        <p:txBody>
          <a:bodyPr>
            <a:spAutoFit/>
          </a:bodyPr>
          <a:lstStyle/>
          <a:p>
            <a:r>
              <a:rPr lang="zh-TW" altLang="en-US" dirty="0">
                <a:latin typeface="+mj-ea"/>
                <a:ea typeface="+mj-ea"/>
              </a:rPr>
              <a:t>高雄市歷史博物館興建於</a:t>
            </a:r>
            <a:r>
              <a:rPr lang="en-US" altLang="zh-TW" dirty="0">
                <a:latin typeface="+mj-ea"/>
                <a:ea typeface="+mj-ea"/>
              </a:rPr>
              <a:t>1924</a:t>
            </a:r>
            <a:r>
              <a:rPr lang="zh-TW" altLang="en-US" dirty="0">
                <a:latin typeface="+mj-ea"/>
                <a:ea typeface="+mj-ea"/>
              </a:rPr>
              <a:t>年（日本大正</a:t>
            </a:r>
            <a:r>
              <a:rPr lang="en-US" altLang="zh-TW" dirty="0">
                <a:latin typeface="+mj-ea"/>
                <a:ea typeface="+mj-ea"/>
              </a:rPr>
              <a:t>13</a:t>
            </a:r>
            <a:r>
              <a:rPr lang="zh-TW" altLang="en-US" dirty="0">
                <a:latin typeface="+mj-ea"/>
                <a:ea typeface="+mj-ea"/>
              </a:rPr>
              <a:t>年）；二次世界大戰後由日本的高雄市役更名為高雄市政府。</a:t>
            </a:r>
            <a:r>
              <a:rPr lang="en-US" altLang="zh-TW" dirty="0">
                <a:latin typeface="+mj-ea"/>
                <a:ea typeface="+mj-ea"/>
              </a:rPr>
              <a:t>2003</a:t>
            </a:r>
            <a:r>
              <a:rPr lang="zh-TW" altLang="en-US" dirty="0">
                <a:latin typeface="+mj-ea"/>
                <a:ea typeface="+mj-ea"/>
              </a:rPr>
              <a:t>年因市政府搬遷，遂為「高雄市歷史建築」。</a:t>
            </a:r>
            <a:br>
              <a:rPr lang="zh-TW" altLang="en-US" dirty="0">
                <a:latin typeface="+mj-ea"/>
                <a:ea typeface="+mj-ea"/>
              </a:rPr>
            </a:br>
            <a:endParaRPr lang="zh-TW" altLang="en-US" dirty="0">
              <a:latin typeface="+mj-ea"/>
              <a:ea typeface="+mj-ea"/>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標題 1"/>
          <p:cNvSpPr>
            <a:spLocks noGrp="1"/>
          </p:cNvSpPr>
          <p:nvPr>
            <p:ph type="title"/>
          </p:nvPr>
        </p:nvSpPr>
        <p:spPr/>
        <p:txBody>
          <a:bodyPr/>
          <a:lstStyle/>
          <a:p>
            <a:pPr fontAlgn="auto">
              <a:spcAft>
                <a:spcPts val="0"/>
              </a:spcAft>
              <a:defRPr/>
            </a:pPr>
            <a:r>
              <a:rPr altLang="zh-TW" b="1" dirty="0" smtClean="0">
                <a:solidFill>
                  <a:schemeClr val="tx2">
                    <a:lumMod val="75000"/>
                  </a:schemeClr>
                </a:solidFill>
              </a:rPr>
              <a:t>4.</a:t>
            </a:r>
            <a:r>
              <a:rPr lang="zh-TW" altLang="en-US" b="1" dirty="0" smtClean="0">
                <a:solidFill>
                  <a:schemeClr val="tx2">
                    <a:lumMod val="75000"/>
                  </a:schemeClr>
                </a:solidFill>
              </a:rPr>
              <a:t>中都磚窯廠</a:t>
            </a:r>
          </a:p>
        </p:txBody>
      </p:sp>
      <p:pic>
        <p:nvPicPr>
          <p:cNvPr id="19459" name="圖片 2" descr="DSC03771.JPG"/>
          <p:cNvPicPr>
            <a:picLocks noChangeAspect="1"/>
          </p:cNvPicPr>
          <p:nvPr/>
        </p:nvPicPr>
        <p:blipFill>
          <a:blip r:embed="rId2" cstate="print"/>
          <a:srcRect/>
          <a:stretch>
            <a:fillRect/>
          </a:stretch>
        </p:blipFill>
        <p:spPr bwMode="auto">
          <a:xfrm>
            <a:off x="539750" y="1412875"/>
            <a:ext cx="3779838" cy="2835275"/>
          </a:xfrm>
          <a:prstGeom prst="rect">
            <a:avLst/>
          </a:prstGeom>
          <a:noFill/>
          <a:ln w="9525">
            <a:noFill/>
            <a:miter lim="800000"/>
            <a:headEnd/>
            <a:tailEnd/>
          </a:ln>
        </p:spPr>
      </p:pic>
      <p:sp>
        <p:nvSpPr>
          <p:cNvPr id="19460" name="矩形 3"/>
          <p:cNvSpPr>
            <a:spLocks noChangeArrowheads="1"/>
          </p:cNvSpPr>
          <p:nvPr/>
        </p:nvSpPr>
        <p:spPr bwMode="auto">
          <a:xfrm>
            <a:off x="539750" y="4508500"/>
            <a:ext cx="4824413" cy="2032000"/>
          </a:xfrm>
          <a:prstGeom prst="rect">
            <a:avLst/>
          </a:prstGeom>
          <a:noFill/>
          <a:ln w="9525">
            <a:noFill/>
            <a:miter lim="800000"/>
            <a:headEnd/>
            <a:tailEnd/>
          </a:ln>
        </p:spPr>
        <p:txBody>
          <a:bodyPr>
            <a:spAutoFit/>
          </a:bodyPr>
          <a:lstStyle/>
          <a:p>
            <a:r>
              <a:rPr lang="zh-TW" altLang="zh-TW" dirty="0">
                <a:latin typeface="+mj-ea"/>
                <a:ea typeface="+mj-ea"/>
              </a:rPr>
              <a:t>中都唐榮磚窯廠位於</a:t>
            </a:r>
            <a:r>
              <a:rPr lang="zh-TW" altLang="en-US" dirty="0">
                <a:latin typeface="+mj-ea"/>
                <a:ea typeface="+mj-ea"/>
              </a:rPr>
              <a:t>高雄市中華橫路及九如路之間，</a:t>
            </a:r>
            <a:r>
              <a:rPr lang="zh-TW" altLang="zh-TW" dirty="0">
                <a:latin typeface="+mj-ea"/>
                <a:ea typeface="+mj-ea"/>
              </a:rPr>
              <a:t>前身為「台灣煉瓦會社打狗工場」，日人</a:t>
            </a:r>
            <a:r>
              <a:rPr lang="zh-TW" altLang="en-US" u="sng" dirty="0">
                <a:latin typeface="+mj-ea"/>
                <a:ea typeface="+mj-ea"/>
              </a:rPr>
              <a:t>鮫島</a:t>
            </a:r>
            <a:r>
              <a:rPr lang="zh-TW" altLang="zh-TW" dirty="0">
                <a:latin typeface="+mj-ea"/>
                <a:ea typeface="+mj-ea"/>
              </a:rPr>
              <a:t>於三塊厝以15000日圓創辦了「鮫島煉瓦工場」</a:t>
            </a:r>
            <a:r>
              <a:rPr lang="zh-TW" altLang="en-US" dirty="0">
                <a:latin typeface="+mj-ea"/>
                <a:ea typeface="+mj-ea"/>
              </a:rPr>
              <a:t>，此</a:t>
            </a:r>
            <a:r>
              <a:rPr lang="zh-TW" altLang="zh-TW" dirty="0">
                <a:latin typeface="+mj-ea"/>
                <a:ea typeface="+mj-ea"/>
              </a:rPr>
              <a:t>工廠是高雄第一間磚窯</a:t>
            </a:r>
            <a:r>
              <a:rPr lang="zh-TW" altLang="en-US" dirty="0">
                <a:latin typeface="+mj-ea"/>
                <a:ea typeface="+mj-ea"/>
              </a:rPr>
              <a:t>場</a:t>
            </a:r>
            <a:r>
              <a:rPr lang="zh-TW" altLang="zh-TW" dirty="0">
                <a:latin typeface="+mj-ea"/>
                <a:ea typeface="+mj-ea"/>
              </a:rPr>
              <a:t>。</a:t>
            </a:r>
            <a:r>
              <a:rPr lang="zh-TW" altLang="en-US" dirty="0">
                <a:latin typeface="+mj-ea"/>
                <a:ea typeface="+mj-ea"/>
              </a:rPr>
              <a:t>日治時期為台灣重要的磚仔窯工業生產處，與當地居民生活及產業息息相關。目前為國定古蹟。</a:t>
            </a:r>
            <a:br>
              <a:rPr lang="zh-TW" altLang="en-US" dirty="0">
                <a:latin typeface="+mj-ea"/>
                <a:ea typeface="+mj-ea"/>
              </a:rPr>
            </a:br>
            <a:endParaRPr lang="zh-TW" altLang="en-US" dirty="0">
              <a:latin typeface="+mj-ea"/>
              <a:ea typeface="+mj-ea"/>
            </a:endParaRPr>
          </a:p>
        </p:txBody>
      </p:sp>
      <p:pic>
        <p:nvPicPr>
          <p:cNvPr id="19461" name="Picture 4" descr="File:中都唐榮磚窯廠辦公室.JPG">
            <a:hlinkClick r:id="rId3"/>
          </p:cNvPr>
          <p:cNvPicPr>
            <a:picLocks noChangeAspect="1" noChangeArrowheads="1"/>
          </p:cNvPicPr>
          <p:nvPr/>
        </p:nvPicPr>
        <p:blipFill>
          <a:blip r:embed="rId4" cstate="print"/>
          <a:srcRect/>
          <a:stretch>
            <a:fillRect/>
          </a:stretch>
        </p:blipFill>
        <p:spPr bwMode="auto">
          <a:xfrm>
            <a:off x="5795963" y="4508500"/>
            <a:ext cx="2879725" cy="2160588"/>
          </a:xfrm>
          <a:prstGeom prst="rect">
            <a:avLst/>
          </a:prstGeom>
          <a:noFill/>
          <a:ln w="9525">
            <a:noFill/>
            <a:miter lim="800000"/>
            <a:headEnd/>
            <a:tailEnd/>
          </a:ln>
        </p:spPr>
      </p:pic>
      <p:pic>
        <p:nvPicPr>
          <p:cNvPr id="19462" name="圖片 6" descr="DSC03767.JPG"/>
          <p:cNvPicPr>
            <a:picLocks noChangeAspect="1"/>
          </p:cNvPicPr>
          <p:nvPr/>
        </p:nvPicPr>
        <p:blipFill>
          <a:blip r:embed="rId5" cstate="print"/>
          <a:srcRect/>
          <a:stretch>
            <a:fillRect/>
          </a:stretch>
        </p:blipFill>
        <p:spPr bwMode="auto">
          <a:xfrm>
            <a:off x="4859338" y="1484313"/>
            <a:ext cx="3613150" cy="27098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內容版面配置區 2"/>
          <p:cNvSpPr>
            <a:spLocks noGrp="1"/>
          </p:cNvSpPr>
          <p:nvPr>
            <p:ph idx="1"/>
          </p:nvPr>
        </p:nvSpPr>
        <p:spPr>
          <a:xfrm>
            <a:off x="301625" y="1670050"/>
            <a:ext cx="8504238" cy="2830513"/>
          </a:xfrm>
        </p:spPr>
        <p:txBody>
          <a:bodyPr/>
          <a:lstStyle/>
          <a:p>
            <a:r>
              <a:rPr lang="zh-TW" altLang="en-US" dirty="0" smtClean="0"/>
              <a:t>透過科技，提升想像力。</a:t>
            </a:r>
            <a:endParaRPr lang="en-US" altLang="zh-TW" dirty="0" smtClean="0"/>
          </a:p>
          <a:p>
            <a:r>
              <a:rPr lang="zh-TW" altLang="en-US" dirty="0" smtClean="0"/>
              <a:t>透過科技，激發創造力。</a:t>
            </a:r>
            <a:endParaRPr lang="en-US" altLang="zh-TW" dirty="0" smtClean="0"/>
          </a:p>
          <a:p>
            <a:r>
              <a:rPr lang="zh-TW" altLang="en-US" dirty="0" smtClean="0"/>
              <a:t>透過科技，開創未來性。</a:t>
            </a:r>
            <a:endParaRPr lang="en-US" altLang="zh-TW" dirty="0" smtClean="0"/>
          </a:p>
          <a:p>
            <a:r>
              <a:rPr lang="zh-TW" altLang="en-US" dirty="0" smtClean="0"/>
              <a:t>虛擬的世界、虛幻的劇情、虛構的情節。</a:t>
            </a:r>
            <a:endParaRPr lang="en-US" altLang="zh-TW" dirty="0" smtClean="0"/>
          </a:p>
          <a:p>
            <a:r>
              <a:rPr lang="zh-TW" altLang="en-US" dirty="0" smtClean="0"/>
              <a:t>無限可能的創意發想空間。</a:t>
            </a:r>
          </a:p>
        </p:txBody>
      </p:sp>
      <p:sp>
        <p:nvSpPr>
          <p:cNvPr id="28674" name="標題 1"/>
          <p:cNvSpPr>
            <a:spLocks noGrp="1"/>
          </p:cNvSpPr>
          <p:nvPr>
            <p:ph type="title"/>
          </p:nvPr>
        </p:nvSpPr>
        <p:spPr/>
        <p:txBody>
          <a:bodyPr/>
          <a:lstStyle/>
          <a:p>
            <a:pPr fontAlgn="auto">
              <a:spcAft>
                <a:spcPts val="0"/>
              </a:spcAft>
              <a:defRPr/>
            </a:pPr>
            <a:r>
              <a:rPr lang="zh-TW" altLang="en-US" b="1" dirty="0" smtClean="0">
                <a:solidFill>
                  <a:schemeClr val="tx2">
                    <a:lumMod val="75000"/>
                  </a:schemeClr>
                </a:solidFill>
              </a:rPr>
              <a:t>二、未來科幻片</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標題 1"/>
          <p:cNvSpPr>
            <a:spLocks noGrp="1"/>
          </p:cNvSpPr>
          <p:nvPr>
            <p:ph type="title"/>
          </p:nvPr>
        </p:nvSpPr>
        <p:spPr/>
        <p:txBody>
          <a:bodyPr/>
          <a:lstStyle/>
          <a:p>
            <a:pPr fontAlgn="auto">
              <a:spcAft>
                <a:spcPts val="0"/>
              </a:spcAft>
              <a:defRPr/>
            </a:pPr>
            <a:r>
              <a:rPr altLang="zh-TW" b="1" dirty="0" smtClean="0">
                <a:solidFill>
                  <a:schemeClr val="tx2">
                    <a:lumMod val="75000"/>
                  </a:schemeClr>
                </a:solidFill>
              </a:rPr>
              <a:t>1.</a:t>
            </a:r>
            <a:r>
              <a:rPr lang="zh-TW" altLang="en-US" b="1" dirty="0" smtClean="0">
                <a:solidFill>
                  <a:schemeClr val="tx2">
                    <a:lumMod val="75000"/>
                  </a:schemeClr>
                </a:solidFill>
              </a:rPr>
              <a:t>未來想像</a:t>
            </a:r>
            <a:r>
              <a:rPr altLang="zh-TW" b="1" dirty="0" smtClean="0">
                <a:solidFill>
                  <a:schemeClr val="tx2">
                    <a:lumMod val="75000"/>
                  </a:schemeClr>
                </a:solidFill>
              </a:rPr>
              <a:t>--</a:t>
            </a:r>
            <a:r>
              <a:rPr lang="zh-TW" altLang="en-US" b="1" dirty="0" smtClean="0">
                <a:solidFill>
                  <a:schemeClr val="tx2">
                    <a:lumMod val="75000"/>
                  </a:schemeClr>
                </a:solidFill>
              </a:rPr>
              <a:t>高雄工藝博物館</a:t>
            </a:r>
          </a:p>
        </p:txBody>
      </p:sp>
      <p:pic>
        <p:nvPicPr>
          <p:cNvPr id="21507" name="圖片 3" descr="PICT7706.JPG"/>
          <p:cNvPicPr>
            <a:picLocks noChangeAspect="1"/>
          </p:cNvPicPr>
          <p:nvPr/>
        </p:nvPicPr>
        <p:blipFill>
          <a:blip r:embed="rId2" cstate="print"/>
          <a:srcRect/>
          <a:stretch>
            <a:fillRect/>
          </a:stretch>
        </p:blipFill>
        <p:spPr bwMode="auto">
          <a:xfrm>
            <a:off x="323850" y="1412875"/>
            <a:ext cx="4140200" cy="3105150"/>
          </a:xfrm>
          <a:prstGeom prst="rect">
            <a:avLst/>
          </a:prstGeom>
          <a:noFill/>
          <a:ln w="9525">
            <a:noFill/>
            <a:miter lim="800000"/>
            <a:headEnd/>
            <a:tailEnd/>
          </a:ln>
        </p:spPr>
      </p:pic>
      <p:sp>
        <p:nvSpPr>
          <p:cNvPr id="21508" name="矩形 5"/>
          <p:cNvSpPr>
            <a:spLocks noChangeArrowheads="1"/>
          </p:cNvSpPr>
          <p:nvPr/>
        </p:nvSpPr>
        <p:spPr bwMode="auto">
          <a:xfrm>
            <a:off x="467544" y="5013176"/>
            <a:ext cx="7632700" cy="922337"/>
          </a:xfrm>
          <a:prstGeom prst="rect">
            <a:avLst/>
          </a:prstGeom>
          <a:noFill/>
          <a:ln w="9525">
            <a:noFill/>
            <a:miter lim="800000"/>
            <a:headEnd/>
            <a:tailEnd/>
          </a:ln>
        </p:spPr>
        <p:txBody>
          <a:bodyPr>
            <a:spAutoFit/>
          </a:bodyPr>
          <a:lstStyle/>
          <a:p>
            <a:r>
              <a:rPr lang="zh-TW" altLang="en-US" dirty="0">
                <a:latin typeface="+mj-ea"/>
                <a:ea typeface="+mj-ea"/>
              </a:rPr>
              <a:t>科工館位在九如一路旁，全館的設計與規劃強調人與科技及未來的關係，擁有許多虛擬的展示室即可供動手做的設備，感受科技文明的演進，及未來生活的可能性。 </a:t>
            </a:r>
          </a:p>
        </p:txBody>
      </p:sp>
      <p:pic>
        <p:nvPicPr>
          <p:cNvPr id="21509" name="圖片 7" descr="430860_109484922510747_100003477190953_36674_1827969239_n[1].jpg"/>
          <p:cNvPicPr>
            <a:picLocks noChangeAspect="1"/>
          </p:cNvPicPr>
          <p:nvPr/>
        </p:nvPicPr>
        <p:blipFill>
          <a:blip r:embed="rId3" cstate="print"/>
          <a:srcRect/>
          <a:stretch>
            <a:fillRect/>
          </a:stretch>
        </p:blipFill>
        <p:spPr bwMode="auto">
          <a:xfrm>
            <a:off x="4716463" y="1412875"/>
            <a:ext cx="4151312" cy="31146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內容版面配置區 2"/>
          <p:cNvSpPr>
            <a:spLocks noGrp="1"/>
          </p:cNvSpPr>
          <p:nvPr>
            <p:ph idx="1"/>
          </p:nvPr>
        </p:nvSpPr>
        <p:spPr>
          <a:xfrm>
            <a:off x="5003800" y="1700212"/>
            <a:ext cx="3527425" cy="2016819"/>
          </a:xfrm>
        </p:spPr>
        <p:txBody>
          <a:bodyPr/>
          <a:lstStyle/>
          <a:p>
            <a:pPr marL="0">
              <a:buFont typeface="Arial" charset="0"/>
              <a:buNone/>
            </a:pPr>
            <a:r>
              <a:rPr lang="zh-TW" altLang="en-US" sz="1800" dirty="0" smtClean="0">
                <a:latin typeface="+mj-ea"/>
                <a:ea typeface="+mj-ea"/>
              </a:rPr>
              <a:t>位於同盟路的光之塔位在愛河河畔，為電纜地下化工程獨留一座電塔作為紀念。電塔高約</a:t>
            </a:r>
            <a:r>
              <a:rPr lang="en-US" altLang="zh-TW" sz="1800" dirty="0" smtClean="0">
                <a:latin typeface="+mj-ea"/>
                <a:ea typeface="+mj-ea"/>
              </a:rPr>
              <a:t>40</a:t>
            </a:r>
            <a:r>
              <a:rPr lang="zh-TW" altLang="en-US" sz="1800" dirty="0" smtClean="0">
                <a:latin typeface="+mj-ea"/>
                <a:ea typeface="+mj-ea"/>
              </a:rPr>
              <a:t>公尺，以彩繪並結合環保觀念，夜晚會綻放瑰麗光芒，負有未來科技意味。白色螺旋式階梯，讓遊客可登階而上。</a:t>
            </a:r>
          </a:p>
        </p:txBody>
      </p:sp>
      <p:sp>
        <p:nvSpPr>
          <p:cNvPr id="30722" name="標題 1"/>
          <p:cNvSpPr>
            <a:spLocks noGrp="1"/>
          </p:cNvSpPr>
          <p:nvPr>
            <p:ph type="title"/>
          </p:nvPr>
        </p:nvSpPr>
        <p:spPr/>
        <p:txBody>
          <a:bodyPr/>
          <a:lstStyle/>
          <a:p>
            <a:pPr fontAlgn="auto">
              <a:spcAft>
                <a:spcPts val="0"/>
              </a:spcAft>
              <a:defRPr/>
            </a:pPr>
            <a:r>
              <a:rPr altLang="zh-TW" b="1" dirty="0" smtClean="0">
                <a:solidFill>
                  <a:schemeClr val="tx2">
                    <a:lumMod val="75000"/>
                  </a:schemeClr>
                </a:solidFill>
              </a:rPr>
              <a:t>2.</a:t>
            </a:r>
            <a:r>
              <a:rPr lang="zh-TW" altLang="en-US" b="1" dirty="0" smtClean="0">
                <a:solidFill>
                  <a:schemeClr val="tx2">
                    <a:lumMod val="75000"/>
                  </a:schemeClr>
                </a:solidFill>
              </a:rPr>
              <a:t>宇宙之光</a:t>
            </a:r>
            <a:r>
              <a:rPr altLang="zh-TW" b="1" dirty="0" smtClean="0">
                <a:solidFill>
                  <a:schemeClr val="tx2">
                    <a:lumMod val="75000"/>
                  </a:schemeClr>
                </a:solidFill>
              </a:rPr>
              <a:t>--</a:t>
            </a:r>
            <a:r>
              <a:rPr lang="zh-TW" altLang="en-US" b="1" dirty="0" smtClean="0">
                <a:solidFill>
                  <a:schemeClr val="tx2">
                    <a:lumMod val="75000"/>
                  </a:schemeClr>
                </a:solidFill>
              </a:rPr>
              <a:t>光之塔</a:t>
            </a:r>
          </a:p>
        </p:txBody>
      </p:sp>
      <p:pic>
        <p:nvPicPr>
          <p:cNvPr id="22532" name="圖片 3" descr="DSC03778.JPG"/>
          <p:cNvPicPr>
            <a:picLocks noChangeAspect="1"/>
          </p:cNvPicPr>
          <p:nvPr/>
        </p:nvPicPr>
        <p:blipFill>
          <a:blip r:embed="rId2" cstate="print"/>
          <a:srcRect/>
          <a:stretch>
            <a:fillRect/>
          </a:stretch>
        </p:blipFill>
        <p:spPr bwMode="auto">
          <a:xfrm>
            <a:off x="827088" y="1484313"/>
            <a:ext cx="3795712" cy="5060950"/>
          </a:xfrm>
          <a:prstGeom prst="rect">
            <a:avLst/>
          </a:prstGeom>
          <a:noFill/>
          <a:ln w="9525">
            <a:noFill/>
            <a:miter lim="800000"/>
            <a:headEnd/>
            <a:tailEnd/>
          </a:ln>
        </p:spPr>
      </p:pic>
      <p:pic>
        <p:nvPicPr>
          <p:cNvPr id="22533" name="圖片 4" descr="DSC03780.JPG"/>
          <p:cNvPicPr>
            <a:picLocks noChangeAspect="1"/>
          </p:cNvPicPr>
          <p:nvPr/>
        </p:nvPicPr>
        <p:blipFill>
          <a:blip r:embed="rId3" cstate="print"/>
          <a:srcRect/>
          <a:stretch>
            <a:fillRect/>
          </a:stretch>
        </p:blipFill>
        <p:spPr bwMode="auto">
          <a:xfrm>
            <a:off x="5435600" y="4005263"/>
            <a:ext cx="2771775" cy="2079625"/>
          </a:xfrm>
          <a:prstGeom prst="rect">
            <a:avLst/>
          </a:prstGeom>
          <a:noFill/>
          <a:ln w="9525">
            <a:noFill/>
            <a:miter lim="800000"/>
            <a:headEnd/>
            <a:tailEnd/>
          </a:ln>
        </p:spPr>
      </p:pic>
      <p:sp>
        <p:nvSpPr>
          <p:cNvPr id="22534" name="矩形 5"/>
          <p:cNvSpPr>
            <a:spLocks noChangeArrowheads="1"/>
          </p:cNvSpPr>
          <p:nvPr/>
        </p:nvSpPr>
        <p:spPr bwMode="auto">
          <a:xfrm>
            <a:off x="5364163" y="6015038"/>
            <a:ext cx="2774950" cy="354012"/>
          </a:xfrm>
          <a:prstGeom prst="rect">
            <a:avLst/>
          </a:prstGeom>
          <a:noFill/>
          <a:ln w="9525">
            <a:noFill/>
            <a:miter lim="800000"/>
            <a:headEnd/>
            <a:tailEnd/>
          </a:ln>
        </p:spPr>
        <p:txBody>
          <a:bodyPr>
            <a:spAutoFit/>
          </a:bodyPr>
          <a:lstStyle/>
          <a:p>
            <a:r>
              <a:rPr kumimoji="0" lang="zh-TW" altLang="en-US" sz="1700">
                <a:solidFill>
                  <a:srgbClr val="000000"/>
                </a:solidFill>
                <a:latin typeface="Georgia" pitchFamily="18" charset="0"/>
              </a:rPr>
              <a:t>底下還有攀岩可供孩子遊玩。</a:t>
            </a:r>
            <a:endParaRPr lang="zh-TW" altLang="en-US"/>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標題 1"/>
          <p:cNvSpPr>
            <a:spLocks noGrp="1"/>
          </p:cNvSpPr>
          <p:nvPr>
            <p:ph type="title"/>
          </p:nvPr>
        </p:nvSpPr>
        <p:spPr/>
        <p:txBody>
          <a:bodyPr/>
          <a:lstStyle/>
          <a:p>
            <a:pPr fontAlgn="auto">
              <a:spcAft>
                <a:spcPts val="0"/>
              </a:spcAft>
              <a:defRPr/>
            </a:pPr>
            <a:r>
              <a:rPr altLang="zh-TW" b="1" dirty="0" smtClean="0">
                <a:solidFill>
                  <a:schemeClr val="tx2">
                    <a:lumMod val="75000"/>
                  </a:schemeClr>
                </a:solidFill>
              </a:rPr>
              <a:t>3.</a:t>
            </a:r>
            <a:r>
              <a:rPr lang="zh-TW" altLang="en-US" b="1" dirty="0" smtClean="0">
                <a:solidFill>
                  <a:schemeClr val="tx2">
                    <a:lumMod val="75000"/>
                  </a:schemeClr>
                </a:solidFill>
              </a:rPr>
              <a:t>藝術殿堂</a:t>
            </a:r>
            <a:r>
              <a:rPr altLang="zh-TW" b="1" dirty="0" smtClean="0">
                <a:solidFill>
                  <a:schemeClr val="tx2">
                    <a:lumMod val="75000"/>
                  </a:schemeClr>
                </a:solidFill>
              </a:rPr>
              <a:t>--</a:t>
            </a:r>
            <a:r>
              <a:rPr lang="zh-TW" altLang="en-US" b="1" dirty="0" smtClean="0">
                <a:solidFill>
                  <a:schemeClr val="tx2">
                    <a:lumMod val="75000"/>
                  </a:schemeClr>
                </a:solidFill>
              </a:rPr>
              <a:t>駁二特區</a:t>
            </a:r>
          </a:p>
        </p:txBody>
      </p:sp>
      <p:pic>
        <p:nvPicPr>
          <p:cNvPr id="4" name="圖片 3" descr="407870_161110153999125_100003004238931_230416_100158659_n.jpg"/>
          <p:cNvPicPr>
            <a:picLocks noChangeAspect="1"/>
          </p:cNvPicPr>
          <p:nvPr/>
        </p:nvPicPr>
        <p:blipFill>
          <a:blip r:embed="rId2" cstate="print"/>
          <a:srcRect b="13251"/>
          <a:stretch>
            <a:fillRect/>
          </a:stretch>
        </p:blipFill>
        <p:spPr>
          <a:xfrm>
            <a:off x="899592" y="1484784"/>
            <a:ext cx="7315200" cy="4759424"/>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內容版面配置區 2"/>
          <p:cNvSpPr>
            <a:spLocks noGrp="1"/>
          </p:cNvSpPr>
          <p:nvPr>
            <p:ph idx="1"/>
          </p:nvPr>
        </p:nvSpPr>
        <p:spPr/>
        <p:txBody>
          <a:bodyPr/>
          <a:lstStyle/>
          <a:p>
            <a:pPr>
              <a:buFont typeface="Arial" charset="0"/>
              <a:buChar char="•"/>
            </a:pPr>
            <a:r>
              <a:rPr lang="zh-TW" altLang="en-US" dirty="0" smtClean="0"/>
              <a:t>高雄不僅有熱情的豔陽，穩定的氣候，珊瑚礁地形及人工運河、海港之地形特色，工業發展起源的歷史背景，形成獨特的海港文化及生活步調，不同於霓光炫麗的流行都會風，反而保留及整合各產業機能的大熔爐活力都市，因而醞釀出電影工業最佳製作的城市。</a:t>
            </a:r>
            <a:endParaRPr lang="en-US" altLang="zh-TW" dirty="0" smtClean="0"/>
          </a:p>
          <a:p>
            <a:pPr>
              <a:buFont typeface="Wingdings 2" pitchFamily="18" charset="2"/>
              <a:buNone/>
            </a:pPr>
            <a:endParaRPr lang="en-US" altLang="zh-TW" dirty="0" smtClean="0"/>
          </a:p>
          <a:p>
            <a:pPr>
              <a:buFont typeface="Arial" charset="0"/>
              <a:buChar char="•"/>
            </a:pPr>
            <a:r>
              <a:rPr lang="zh-TW" altLang="en-US" dirty="0" smtClean="0"/>
              <a:t>大高雄地區擁有海港、河畔、古蹟、人文、都會風格等多樣化的城市風貌，多樣化的居民生活形態及產業結構更適合提供各類電影風格及寫實取景，熱情活潑好客的高雄人更是電影拍片的動力及潤滑劑。</a:t>
            </a:r>
          </a:p>
          <a:p>
            <a:pPr>
              <a:buFont typeface="Arial" charset="0"/>
              <a:buChar char="•"/>
            </a:pPr>
            <a:endParaRPr lang="zh-TW" altLang="en-US" dirty="0" smtClean="0"/>
          </a:p>
        </p:txBody>
      </p:sp>
      <p:sp>
        <p:nvSpPr>
          <p:cNvPr id="14338" name="標題 1"/>
          <p:cNvSpPr>
            <a:spLocks noGrp="1"/>
          </p:cNvSpPr>
          <p:nvPr>
            <p:ph type="title"/>
          </p:nvPr>
        </p:nvSpPr>
        <p:spPr/>
        <p:txBody>
          <a:bodyPr/>
          <a:lstStyle/>
          <a:p>
            <a:pPr fontAlgn="auto">
              <a:spcAft>
                <a:spcPts val="0"/>
              </a:spcAft>
              <a:defRPr/>
            </a:pPr>
            <a:r>
              <a:rPr lang="zh-TW" altLang="en-US" sz="3600" b="1" dirty="0" smtClean="0">
                <a:solidFill>
                  <a:schemeClr val="tx2">
                    <a:lumMod val="75000"/>
                  </a:schemeClr>
                </a:solidFill>
              </a:rPr>
              <a:t>序</a:t>
            </a:r>
            <a:r>
              <a:rPr altLang="zh-TW" sz="3600" b="1" dirty="0" smtClean="0">
                <a:solidFill>
                  <a:schemeClr val="tx2">
                    <a:lumMod val="75000"/>
                  </a:schemeClr>
                </a:solidFill>
              </a:rPr>
              <a:t>~</a:t>
            </a:r>
            <a:r>
              <a:rPr lang="zh-TW" altLang="en-US" sz="2800" b="1" dirty="0" smtClean="0">
                <a:solidFill>
                  <a:schemeClr val="tx2">
                    <a:lumMod val="75000"/>
                  </a:schemeClr>
                </a:solidFill>
              </a:rPr>
              <a:t>得天獨厚的城市</a:t>
            </a:r>
          </a:p>
        </p:txBody>
      </p:sp>
      <p:pic>
        <p:nvPicPr>
          <p:cNvPr id="6148" name="圖片 3" descr="MM900336443.GIF"/>
          <p:cNvPicPr>
            <a:picLocks noChangeAspect="1"/>
          </p:cNvPicPr>
          <p:nvPr/>
        </p:nvPicPr>
        <p:blipFill>
          <a:blip r:embed="rId2" cstate="print"/>
          <a:srcRect/>
          <a:stretch>
            <a:fillRect/>
          </a:stretch>
        </p:blipFill>
        <p:spPr bwMode="auto">
          <a:xfrm>
            <a:off x="7358063" y="5500688"/>
            <a:ext cx="1285875" cy="11334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標題 1"/>
          <p:cNvSpPr>
            <a:spLocks noGrp="1"/>
          </p:cNvSpPr>
          <p:nvPr>
            <p:ph type="title"/>
          </p:nvPr>
        </p:nvSpPr>
        <p:spPr/>
        <p:txBody>
          <a:bodyPr/>
          <a:lstStyle/>
          <a:p>
            <a:pPr fontAlgn="auto">
              <a:spcAft>
                <a:spcPts val="0"/>
              </a:spcAft>
              <a:defRPr/>
            </a:pPr>
            <a:r>
              <a:rPr altLang="zh-TW" b="1" dirty="0" smtClean="0">
                <a:solidFill>
                  <a:schemeClr val="tx2">
                    <a:lumMod val="75000"/>
                  </a:schemeClr>
                </a:solidFill>
              </a:rPr>
              <a:t>3.</a:t>
            </a:r>
            <a:r>
              <a:rPr lang="zh-TW" altLang="en-US" b="1" dirty="0" smtClean="0">
                <a:solidFill>
                  <a:schemeClr val="tx2">
                    <a:lumMod val="75000"/>
                  </a:schemeClr>
                </a:solidFill>
              </a:rPr>
              <a:t>藝術殿堂</a:t>
            </a:r>
            <a:r>
              <a:rPr altLang="zh-TW" b="1" dirty="0" smtClean="0">
                <a:solidFill>
                  <a:schemeClr val="tx2">
                    <a:lumMod val="75000"/>
                  </a:schemeClr>
                </a:solidFill>
              </a:rPr>
              <a:t>--</a:t>
            </a:r>
            <a:r>
              <a:rPr lang="zh-TW" altLang="en-US" b="1" dirty="0" smtClean="0">
                <a:solidFill>
                  <a:schemeClr val="tx2">
                    <a:lumMod val="75000"/>
                  </a:schemeClr>
                </a:solidFill>
              </a:rPr>
              <a:t>駁二特區</a:t>
            </a:r>
          </a:p>
        </p:txBody>
      </p:sp>
      <p:pic>
        <p:nvPicPr>
          <p:cNvPr id="24579" name="圖片 3" descr="DSCF1056.JPG"/>
          <p:cNvPicPr>
            <a:picLocks noChangeAspect="1"/>
          </p:cNvPicPr>
          <p:nvPr/>
        </p:nvPicPr>
        <p:blipFill>
          <a:blip r:embed="rId2" cstate="print"/>
          <a:srcRect/>
          <a:stretch>
            <a:fillRect/>
          </a:stretch>
        </p:blipFill>
        <p:spPr bwMode="auto">
          <a:xfrm>
            <a:off x="395288" y="1341438"/>
            <a:ext cx="4176712" cy="3132137"/>
          </a:xfrm>
          <a:prstGeom prst="rect">
            <a:avLst/>
          </a:prstGeom>
          <a:noFill/>
          <a:ln w="9525">
            <a:noFill/>
            <a:miter lim="800000"/>
            <a:headEnd/>
            <a:tailEnd/>
          </a:ln>
        </p:spPr>
      </p:pic>
      <p:pic>
        <p:nvPicPr>
          <p:cNvPr id="24580" name="圖片 4" descr="402677_161110387332435_100003004238931_230422_995415152_n.jpg"/>
          <p:cNvPicPr>
            <a:picLocks noChangeAspect="1"/>
          </p:cNvPicPr>
          <p:nvPr/>
        </p:nvPicPr>
        <p:blipFill>
          <a:blip r:embed="rId3" cstate="print"/>
          <a:srcRect/>
          <a:stretch>
            <a:fillRect/>
          </a:stretch>
        </p:blipFill>
        <p:spPr bwMode="auto">
          <a:xfrm>
            <a:off x="4643438" y="1341438"/>
            <a:ext cx="4176712" cy="3132137"/>
          </a:xfrm>
          <a:prstGeom prst="rect">
            <a:avLst/>
          </a:prstGeom>
          <a:noFill/>
          <a:ln w="9525">
            <a:noFill/>
            <a:miter lim="800000"/>
            <a:headEnd/>
            <a:tailEnd/>
          </a:ln>
        </p:spPr>
      </p:pic>
      <p:sp>
        <p:nvSpPr>
          <p:cNvPr id="24581" name="矩形 5"/>
          <p:cNvSpPr>
            <a:spLocks noChangeArrowheads="1"/>
          </p:cNvSpPr>
          <p:nvPr/>
        </p:nvSpPr>
        <p:spPr bwMode="auto">
          <a:xfrm>
            <a:off x="684213" y="4941888"/>
            <a:ext cx="7416800" cy="922337"/>
          </a:xfrm>
          <a:prstGeom prst="rect">
            <a:avLst/>
          </a:prstGeom>
          <a:noFill/>
          <a:ln w="9525">
            <a:noFill/>
            <a:miter lim="800000"/>
            <a:headEnd/>
            <a:tailEnd/>
          </a:ln>
        </p:spPr>
        <p:txBody>
          <a:bodyPr>
            <a:spAutoFit/>
          </a:bodyPr>
          <a:lstStyle/>
          <a:p>
            <a:r>
              <a:rPr lang="zh-TW" altLang="en-US" dirty="0">
                <a:latin typeface="+mj-ea"/>
                <a:ea typeface="+mj-ea"/>
              </a:rPr>
              <a:t>駁二藝術特區是高雄文化人發展實驗創作與設計藝術的重要展示區，特區內常有</a:t>
            </a:r>
            <a:r>
              <a:rPr lang="en-US" altLang="zh-TW" dirty="0">
                <a:latin typeface="+mj-ea"/>
                <a:ea typeface="+mj-ea"/>
              </a:rPr>
              <a:t>3D</a:t>
            </a:r>
            <a:r>
              <a:rPr lang="zh-TW" altLang="en-US" dirty="0">
                <a:latin typeface="+mj-ea"/>
                <a:ea typeface="+mj-ea"/>
              </a:rPr>
              <a:t>畫作及各種高雄河港山城的城市意象營造，是凝聚新世代藝文創作的重要地方。</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標題 1"/>
          <p:cNvSpPr>
            <a:spLocks noGrp="1"/>
          </p:cNvSpPr>
          <p:nvPr>
            <p:ph type="title"/>
          </p:nvPr>
        </p:nvSpPr>
        <p:spPr/>
        <p:txBody>
          <a:bodyPr/>
          <a:lstStyle/>
          <a:p>
            <a:pPr fontAlgn="auto">
              <a:spcAft>
                <a:spcPts val="0"/>
              </a:spcAft>
              <a:defRPr/>
            </a:pPr>
            <a:r>
              <a:rPr altLang="zh-TW" b="1" dirty="0" smtClean="0">
                <a:solidFill>
                  <a:schemeClr val="tx2">
                    <a:lumMod val="75000"/>
                  </a:schemeClr>
                </a:solidFill>
              </a:rPr>
              <a:t>4.</a:t>
            </a:r>
            <a:r>
              <a:rPr lang="zh-TW" altLang="en-US" b="1" dirty="0" smtClean="0">
                <a:solidFill>
                  <a:schemeClr val="tx2">
                    <a:lumMod val="75000"/>
                  </a:schemeClr>
                </a:solidFill>
              </a:rPr>
              <a:t>太陽谷異域</a:t>
            </a:r>
            <a:r>
              <a:rPr altLang="zh-TW" b="1" dirty="0" smtClean="0">
                <a:solidFill>
                  <a:schemeClr val="tx2">
                    <a:lumMod val="75000"/>
                  </a:schemeClr>
                </a:solidFill>
              </a:rPr>
              <a:t>--</a:t>
            </a:r>
            <a:r>
              <a:rPr lang="zh-TW" altLang="en-US" b="1" dirty="0" smtClean="0">
                <a:solidFill>
                  <a:schemeClr val="tx2">
                    <a:lumMod val="75000"/>
                  </a:schemeClr>
                </a:solidFill>
              </a:rPr>
              <a:t>燕巢泥火山</a:t>
            </a:r>
          </a:p>
        </p:txBody>
      </p:sp>
      <p:pic>
        <p:nvPicPr>
          <p:cNvPr id="25603" name="圖片 3" descr="DSC04132.JPG"/>
          <p:cNvPicPr>
            <a:picLocks noChangeAspect="1"/>
          </p:cNvPicPr>
          <p:nvPr/>
        </p:nvPicPr>
        <p:blipFill>
          <a:blip r:embed="rId2" cstate="print"/>
          <a:srcRect/>
          <a:stretch>
            <a:fillRect/>
          </a:stretch>
        </p:blipFill>
        <p:spPr bwMode="auto">
          <a:xfrm>
            <a:off x="990600" y="1643063"/>
            <a:ext cx="7162800" cy="4643437"/>
          </a:xfrm>
          <a:prstGeom prst="rect">
            <a:avLst/>
          </a:prstGeom>
          <a:noFill/>
          <a:ln w="9525">
            <a:noFill/>
            <a:miter lim="800000"/>
            <a:headEnd/>
            <a:tailEnd/>
          </a:ln>
        </p:spPr>
      </p:pic>
      <p:sp>
        <p:nvSpPr>
          <p:cNvPr id="25604" name="文字方塊 3"/>
          <p:cNvSpPr txBox="1">
            <a:spLocks noChangeArrowheads="1"/>
          </p:cNvSpPr>
          <p:nvPr/>
        </p:nvSpPr>
        <p:spPr bwMode="auto">
          <a:xfrm>
            <a:off x="855539" y="6309320"/>
            <a:ext cx="3140397" cy="369332"/>
          </a:xfrm>
          <a:prstGeom prst="rect">
            <a:avLst/>
          </a:prstGeom>
          <a:noFill/>
          <a:ln w="9525">
            <a:noFill/>
            <a:miter lim="800000"/>
            <a:headEnd/>
            <a:tailEnd/>
          </a:ln>
        </p:spPr>
        <p:txBody>
          <a:bodyPr wrap="square">
            <a:spAutoFit/>
          </a:bodyPr>
          <a:lstStyle/>
          <a:p>
            <a:r>
              <a:rPr lang="zh-TW" altLang="en-US" dirty="0">
                <a:latin typeface="+mj-ea"/>
                <a:ea typeface="+mj-ea"/>
              </a:rPr>
              <a:t>當地村民戲稱</a:t>
            </a:r>
            <a:r>
              <a:rPr lang="en-US" altLang="zh-TW" dirty="0">
                <a:latin typeface="+mj-ea"/>
                <a:ea typeface="+mj-ea"/>
              </a:rPr>
              <a:t>『</a:t>
            </a:r>
            <a:r>
              <a:rPr lang="zh-TW" altLang="en-US" dirty="0">
                <a:latin typeface="+mj-ea"/>
                <a:ea typeface="+mj-ea"/>
              </a:rPr>
              <a:t>太陽谷</a:t>
            </a:r>
            <a:r>
              <a:rPr lang="en-US" altLang="zh-TW" dirty="0">
                <a:latin typeface="+mj-ea"/>
                <a:ea typeface="+mj-ea"/>
              </a:rPr>
              <a:t>』</a:t>
            </a:r>
            <a:endParaRPr lang="zh-TW" altLang="en-US" dirty="0">
              <a:latin typeface="+mj-ea"/>
              <a:ea typeface="+mj-ea"/>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標題 1"/>
          <p:cNvSpPr>
            <a:spLocks noGrp="1"/>
          </p:cNvSpPr>
          <p:nvPr>
            <p:ph type="title"/>
          </p:nvPr>
        </p:nvSpPr>
        <p:spPr/>
        <p:txBody>
          <a:bodyPr/>
          <a:lstStyle/>
          <a:p>
            <a:pPr fontAlgn="auto">
              <a:spcAft>
                <a:spcPts val="0"/>
              </a:spcAft>
              <a:defRPr/>
            </a:pPr>
            <a:r>
              <a:rPr altLang="zh-TW" b="1" dirty="0" smtClean="0">
                <a:solidFill>
                  <a:schemeClr val="tx2">
                    <a:lumMod val="75000"/>
                  </a:schemeClr>
                </a:solidFill>
              </a:rPr>
              <a:t>4.</a:t>
            </a:r>
            <a:r>
              <a:rPr lang="zh-TW" altLang="en-US" b="1" dirty="0" smtClean="0">
                <a:solidFill>
                  <a:schemeClr val="tx2">
                    <a:lumMod val="75000"/>
                  </a:schemeClr>
                </a:solidFill>
              </a:rPr>
              <a:t>異域</a:t>
            </a:r>
            <a:r>
              <a:rPr altLang="zh-TW" b="1" dirty="0" smtClean="0">
                <a:solidFill>
                  <a:schemeClr val="tx2">
                    <a:lumMod val="75000"/>
                  </a:schemeClr>
                </a:solidFill>
              </a:rPr>
              <a:t>--</a:t>
            </a:r>
            <a:r>
              <a:rPr lang="zh-TW" altLang="en-US" b="1" dirty="0" smtClean="0">
                <a:solidFill>
                  <a:schemeClr val="tx2">
                    <a:lumMod val="75000"/>
                  </a:schemeClr>
                </a:solidFill>
              </a:rPr>
              <a:t>燕巢烏山頂泥火山</a:t>
            </a:r>
          </a:p>
        </p:txBody>
      </p:sp>
      <p:pic>
        <p:nvPicPr>
          <p:cNvPr id="26627" name="圖片 3" descr="DSC04145.JPG"/>
          <p:cNvPicPr>
            <a:picLocks noChangeAspect="1"/>
          </p:cNvPicPr>
          <p:nvPr/>
        </p:nvPicPr>
        <p:blipFill>
          <a:blip r:embed="rId2" cstate="print"/>
          <a:srcRect/>
          <a:stretch>
            <a:fillRect/>
          </a:stretch>
        </p:blipFill>
        <p:spPr bwMode="auto">
          <a:xfrm>
            <a:off x="250825" y="2133600"/>
            <a:ext cx="5568950" cy="4175125"/>
          </a:xfrm>
          <a:prstGeom prst="rect">
            <a:avLst/>
          </a:prstGeom>
          <a:noFill/>
          <a:ln w="9525">
            <a:noFill/>
            <a:miter lim="800000"/>
            <a:headEnd/>
            <a:tailEnd/>
          </a:ln>
        </p:spPr>
      </p:pic>
      <p:sp>
        <p:nvSpPr>
          <p:cNvPr id="26628" name="矩形 4"/>
          <p:cNvSpPr>
            <a:spLocks noChangeArrowheads="1"/>
          </p:cNvSpPr>
          <p:nvPr/>
        </p:nvSpPr>
        <p:spPr bwMode="auto">
          <a:xfrm>
            <a:off x="6300788" y="2133600"/>
            <a:ext cx="2357437" cy="3970338"/>
          </a:xfrm>
          <a:prstGeom prst="rect">
            <a:avLst/>
          </a:prstGeom>
          <a:noFill/>
          <a:ln w="9525">
            <a:noFill/>
            <a:miter lim="800000"/>
            <a:headEnd/>
            <a:tailEnd/>
          </a:ln>
        </p:spPr>
        <p:txBody>
          <a:bodyPr>
            <a:spAutoFit/>
          </a:bodyPr>
          <a:lstStyle/>
          <a:p>
            <a:r>
              <a:rPr lang="zh-TW" altLang="en-US" dirty="0">
                <a:latin typeface="+mj-ea"/>
                <a:ea typeface="+mj-ea"/>
              </a:rPr>
              <a:t>烏山頂泥火山自然保留區，位於高雄縣燕巢區，為台灣奇景之一，猶如外星地形般。全區共有大小泥火山七座，最高大的達三至四公尺，每隔幾秒即噴發一次，泥漿漫流而下的直徑範圍可達</a:t>
            </a:r>
            <a:r>
              <a:rPr lang="en-US" altLang="zh-TW" dirty="0">
                <a:latin typeface="+mj-ea"/>
                <a:ea typeface="+mj-ea"/>
              </a:rPr>
              <a:t>70</a:t>
            </a:r>
            <a:r>
              <a:rPr lang="zh-TW" altLang="en-US" dirty="0">
                <a:latin typeface="+mj-ea"/>
                <a:ea typeface="+mj-ea"/>
              </a:rPr>
              <a:t>公尺。仔細觀察泥火山所冒出的泥泡，像不像製造大球的冰淇淋呢</a:t>
            </a:r>
            <a:r>
              <a:rPr lang="en-US" altLang="zh-TW" dirty="0">
                <a:latin typeface="+mj-ea"/>
                <a:ea typeface="+mj-ea"/>
              </a:rPr>
              <a:t>?</a:t>
            </a:r>
          </a:p>
          <a:p>
            <a:endParaRPr lang="zh-TW" altLang="en-US"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內容版面配置區 2"/>
          <p:cNvSpPr>
            <a:spLocks noGrp="1"/>
          </p:cNvSpPr>
          <p:nvPr>
            <p:ph idx="1"/>
          </p:nvPr>
        </p:nvSpPr>
        <p:spPr>
          <a:xfrm>
            <a:off x="457200" y="1600200"/>
            <a:ext cx="4186238" cy="4525963"/>
          </a:xfrm>
        </p:spPr>
        <p:txBody>
          <a:bodyPr/>
          <a:lstStyle/>
          <a:p>
            <a:r>
              <a:rPr lang="zh-TW" altLang="en-US" sz="2400" dirty="0" smtClean="0"/>
              <a:t>現實社會小人物的生活寫照</a:t>
            </a:r>
            <a:endParaRPr lang="en-US" altLang="zh-TW" sz="2400" dirty="0" smtClean="0"/>
          </a:p>
          <a:p>
            <a:r>
              <a:rPr lang="zh-TW" altLang="en-US" sz="2400" dirty="0" smtClean="0"/>
              <a:t>政治社會大人物的激情無奈</a:t>
            </a:r>
            <a:endParaRPr lang="en-US" altLang="zh-TW" sz="2400" dirty="0" smtClean="0"/>
          </a:p>
          <a:p>
            <a:r>
              <a:rPr lang="zh-TW" altLang="en-US" sz="2400" dirty="0" smtClean="0"/>
              <a:t>台灣傳統民俗戲劇的古早味</a:t>
            </a:r>
            <a:endParaRPr lang="en-US" altLang="zh-TW" sz="2400" dirty="0" smtClean="0"/>
          </a:p>
          <a:p>
            <a:r>
              <a:rPr lang="zh-TW" altLang="en-US" sz="2400" dirty="0" smtClean="0"/>
              <a:t>後台人生生活化語言、真實感情的流露</a:t>
            </a:r>
            <a:endParaRPr lang="en-US" altLang="zh-TW" sz="2400" dirty="0" smtClean="0"/>
          </a:p>
          <a:p>
            <a:r>
              <a:rPr lang="zh-TW" altLang="en-US" sz="2400" dirty="0" smtClean="0"/>
              <a:t>現實人生中的悲歡離合的詮釋舞台。</a:t>
            </a:r>
          </a:p>
          <a:p>
            <a:endParaRPr lang="en-US" altLang="zh-TW" dirty="0" smtClean="0"/>
          </a:p>
          <a:p>
            <a:endParaRPr lang="zh-TW" altLang="en-US" dirty="0" smtClean="0"/>
          </a:p>
        </p:txBody>
      </p:sp>
      <p:sp>
        <p:nvSpPr>
          <p:cNvPr id="35842" name="標題 1"/>
          <p:cNvSpPr>
            <a:spLocks noGrp="1"/>
          </p:cNvSpPr>
          <p:nvPr>
            <p:ph type="title"/>
          </p:nvPr>
        </p:nvSpPr>
        <p:spPr/>
        <p:txBody>
          <a:bodyPr/>
          <a:lstStyle/>
          <a:p>
            <a:pPr fontAlgn="auto">
              <a:spcAft>
                <a:spcPts val="0"/>
              </a:spcAft>
              <a:defRPr/>
            </a:pPr>
            <a:r>
              <a:rPr lang="zh-TW" altLang="en-US" b="1" dirty="0" smtClean="0">
                <a:solidFill>
                  <a:schemeClr val="tx2">
                    <a:lumMod val="75000"/>
                  </a:schemeClr>
                </a:solidFill>
              </a:rPr>
              <a:t>三、生活寫實片</a:t>
            </a:r>
          </a:p>
        </p:txBody>
      </p:sp>
      <p:pic>
        <p:nvPicPr>
          <p:cNvPr id="27652" name="Picture 2" descr="G:\DCIM\103___05\IMG_0280.JPG"/>
          <p:cNvPicPr>
            <a:picLocks noChangeAspect="1" noChangeArrowheads="1"/>
          </p:cNvPicPr>
          <p:nvPr/>
        </p:nvPicPr>
        <p:blipFill>
          <a:blip r:embed="rId2" cstate="print"/>
          <a:srcRect/>
          <a:stretch>
            <a:fillRect/>
          </a:stretch>
        </p:blipFill>
        <p:spPr bwMode="auto">
          <a:xfrm>
            <a:off x="5003800" y="2060575"/>
            <a:ext cx="3840163" cy="2881313"/>
          </a:xfrm>
          <a:prstGeom prst="rect">
            <a:avLst/>
          </a:prstGeom>
          <a:noFill/>
          <a:ln w="9525">
            <a:noFill/>
            <a:miter lim="800000"/>
            <a:headEnd/>
            <a:tailEnd/>
          </a:ln>
        </p:spPr>
      </p:pic>
      <p:sp>
        <p:nvSpPr>
          <p:cNvPr id="27653" name="矩形 5"/>
          <p:cNvSpPr>
            <a:spLocks noChangeArrowheads="1"/>
          </p:cNvSpPr>
          <p:nvPr/>
        </p:nvSpPr>
        <p:spPr bwMode="auto">
          <a:xfrm>
            <a:off x="5148263" y="5084763"/>
            <a:ext cx="3311525" cy="646112"/>
          </a:xfrm>
          <a:prstGeom prst="rect">
            <a:avLst/>
          </a:prstGeom>
          <a:noFill/>
          <a:ln w="9525">
            <a:noFill/>
            <a:miter lim="800000"/>
            <a:headEnd/>
            <a:tailEnd/>
          </a:ln>
        </p:spPr>
        <p:txBody>
          <a:bodyPr>
            <a:spAutoFit/>
          </a:bodyPr>
          <a:lstStyle/>
          <a:p>
            <a:r>
              <a:rPr lang="zh-TW" altLang="en-US" dirty="0">
                <a:latin typeface="+mj-ea"/>
                <a:ea typeface="+mj-ea"/>
              </a:rPr>
              <a:t>大同路上的古早味紅茶店，仍保有</a:t>
            </a:r>
            <a:r>
              <a:rPr lang="en-US" altLang="zh-TW" dirty="0">
                <a:latin typeface="+mj-ea"/>
                <a:ea typeface="+mj-ea"/>
              </a:rPr>
              <a:t>50</a:t>
            </a:r>
            <a:r>
              <a:rPr lang="zh-TW" altLang="en-US" dirty="0">
                <a:latin typeface="+mj-ea"/>
                <a:ea typeface="+mj-ea"/>
              </a:rPr>
              <a:t>年代的冰品店風格。</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標題 1"/>
          <p:cNvSpPr>
            <a:spLocks noGrp="1"/>
          </p:cNvSpPr>
          <p:nvPr>
            <p:ph type="title"/>
          </p:nvPr>
        </p:nvSpPr>
        <p:spPr/>
        <p:txBody>
          <a:bodyPr/>
          <a:lstStyle/>
          <a:p>
            <a:pPr fontAlgn="auto">
              <a:spcAft>
                <a:spcPts val="0"/>
              </a:spcAft>
              <a:defRPr/>
            </a:pPr>
            <a:r>
              <a:rPr altLang="zh-TW" b="1" dirty="0" smtClean="0">
                <a:solidFill>
                  <a:schemeClr val="tx2">
                    <a:lumMod val="75000"/>
                  </a:schemeClr>
                </a:solidFill>
              </a:rPr>
              <a:t>1.</a:t>
            </a:r>
            <a:r>
              <a:rPr lang="zh-TW" altLang="en-US" b="1" dirty="0" smtClean="0">
                <a:solidFill>
                  <a:schemeClr val="tx2">
                    <a:lumMod val="75000"/>
                  </a:schemeClr>
                </a:solidFill>
              </a:rPr>
              <a:t>農家生活樂</a:t>
            </a:r>
            <a:r>
              <a:rPr altLang="zh-TW" b="1" dirty="0" smtClean="0">
                <a:solidFill>
                  <a:schemeClr val="tx2">
                    <a:lumMod val="75000"/>
                  </a:schemeClr>
                </a:solidFill>
              </a:rPr>
              <a:t>—</a:t>
            </a:r>
            <a:r>
              <a:rPr lang="zh-TW" altLang="en-US" b="1" dirty="0" smtClean="0">
                <a:solidFill>
                  <a:schemeClr val="tx2">
                    <a:lumMod val="75000"/>
                  </a:schemeClr>
                </a:solidFill>
              </a:rPr>
              <a:t>左營焢窯</a:t>
            </a:r>
          </a:p>
        </p:txBody>
      </p:sp>
      <p:pic>
        <p:nvPicPr>
          <p:cNvPr id="4" name="圖片 3" descr="DSCN5188.JPG"/>
          <p:cNvPicPr>
            <a:picLocks noChangeAspect="1"/>
          </p:cNvPicPr>
          <p:nvPr/>
        </p:nvPicPr>
        <p:blipFill>
          <a:blip r:embed="rId2" cstate="print"/>
          <a:stretch>
            <a:fillRect/>
          </a:stretch>
        </p:blipFill>
        <p:spPr>
          <a:xfrm>
            <a:off x="1763688" y="1412776"/>
            <a:ext cx="5976664" cy="4482498"/>
          </a:xfrm>
          <a:prstGeom prst="rect">
            <a:avLst/>
          </a:prstGeom>
          <a:ln>
            <a:noFill/>
          </a:ln>
          <a:effectLst>
            <a:softEdge rad="112500"/>
          </a:effectLst>
        </p:spPr>
      </p:pic>
      <p:sp>
        <p:nvSpPr>
          <p:cNvPr id="28676" name="矩形 4"/>
          <p:cNvSpPr>
            <a:spLocks noChangeArrowheads="1"/>
          </p:cNvSpPr>
          <p:nvPr/>
        </p:nvSpPr>
        <p:spPr bwMode="auto">
          <a:xfrm>
            <a:off x="1835150" y="6021388"/>
            <a:ext cx="6192838" cy="369887"/>
          </a:xfrm>
          <a:prstGeom prst="rect">
            <a:avLst/>
          </a:prstGeom>
          <a:noFill/>
          <a:ln w="9525">
            <a:noFill/>
            <a:miter lim="800000"/>
            <a:headEnd/>
            <a:tailEnd/>
          </a:ln>
        </p:spPr>
        <p:txBody>
          <a:bodyPr>
            <a:spAutoFit/>
          </a:bodyPr>
          <a:lstStyle/>
          <a:p>
            <a:r>
              <a:rPr lang="zh-TW" altLang="en-US" dirty="0">
                <a:latin typeface="+mj-ea"/>
                <a:ea typeface="+mj-ea"/>
              </a:rPr>
              <a:t>榕樹下休閒焢土窯區位於高雄市</a:t>
            </a:r>
            <a:r>
              <a:rPr lang="zh-TW" altLang="en-US" b="1" dirty="0">
                <a:latin typeface="+mj-ea"/>
                <a:ea typeface="+mj-ea"/>
              </a:rPr>
              <a:t>左營</a:t>
            </a:r>
            <a:r>
              <a:rPr lang="zh-TW" altLang="en-US" dirty="0">
                <a:latin typeface="+mj-ea"/>
                <a:ea typeface="+mj-ea"/>
              </a:rPr>
              <a:t>區洲仔巷</a:t>
            </a:r>
            <a:r>
              <a:rPr lang="en-US" altLang="zh-TW" dirty="0">
                <a:latin typeface="+mj-ea"/>
                <a:ea typeface="+mj-ea"/>
              </a:rPr>
              <a:t>17</a:t>
            </a:r>
            <a:r>
              <a:rPr lang="zh-TW" altLang="en-US" dirty="0">
                <a:latin typeface="+mj-ea"/>
                <a:ea typeface="+mj-ea"/>
              </a:rPr>
              <a:t>號。</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標題 1"/>
          <p:cNvSpPr>
            <a:spLocks noGrp="1"/>
          </p:cNvSpPr>
          <p:nvPr>
            <p:ph type="title"/>
          </p:nvPr>
        </p:nvSpPr>
        <p:spPr/>
        <p:txBody>
          <a:bodyPr/>
          <a:lstStyle/>
          <a:p>
            <a:pPr fontAlgn="auto">
              <a:spcAft>
                <a:spcPts val="0"/>
              </a:spcAft>
              <a:defRPr/>
            </a:pPr>
            <a:r>
              <a:rPr altLang="zh-TW" b="1" dirty="0" smtClean="0">
                <a:solidFill>
                  <a:schemeClr val="tx2">
                    <a:lumMod val="75000"/>
                  </a:schemeClr>
                </a:solidFill>
              </a:rPr>
              <a:t>2.</a:t>
            </a:r>
            <a:r>
              <a:rPr lang="zh-TW" altLang="en-US" b="1" dirty="0" smtClean="0">
                <a:solidFill>
                  <a:schemeClr val="tx2">
                    <a:lumMod val="75000"/>
                  </a:schemeClr>
                </a:solidFill>
              </a:rPr>
              <a:t>應有盡有</a:t>
            </a:r>
            <a:r>
              <a:rPr altLang="zh-TW" b="1" dirty="0" smtClean="0">
                <a:solidFill>
                  <a:schemeClr val="tx2">
                    <a:lumMod val="75000"/>
                  </a:schemeClr>
                </a:solidFill>
              </a:rPr>
              <a:t>—</a:t>
            </a:r>
            <a:r>
              <a:rPr lang="zh-TW" altLang="en-US" b="1" dirty="0" smtClean="0">
                <a:solidFill>
                  <a:schemeClr val="tx2">
                    <a:lumMod val="75000"/>
                  </a:schemeClr>
                </a:solidFill>
              </a:rPr>
              <a:t>三鳳中街</a:t>
            </a:r>
          </a:p>
        </p:txBody>
      </p:sp>
      <p:pic>
        <p:nvPicPr>
          <p:cNvPr id="4" name="圖片 3" descr="三鳳中街 (1).jpg"/>
          <p:cNvPicPr>
            <a:picLocks noChangeAspect="1"/>
          </p:cNvPicPr>
          <p:nvPr/>
        </p:nvPicPr>
        <p:blipFill>
          <a:blip r:embed="rId2" cstate="print"/>
          <a:stretch>
            <a:fillRect/>
          </a:stretch>
        </p:blipFill>
        <p:spPr>
          <a:xfrm>
            <a:off x="1115616" y="1340768"/>
            <a:ext cx="6984776" cy="5238582"/>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標題 1"/>
          <p:cNvSpPr>
            <a:spLocks noGrp="1"/>
          </p:cNvSpPr>
          <p:nvPr>
            <p:ph type="title"/>
          </p:nvPr>
        </p:nvSpPr>
        <p:spPr/>
        <p:txBody>
          <a:bodyPr/>
          <a:lstStyle/>
          <a:p>
            <a:pPr fontAlgn="auto">
              <a:spcAft>
                <a:spcPts val="0"/>
              </a:spcAft>
              <a:defRPr/>
            </a:pPr>
            <a:r>
              <a:rPr altLang="zh-TW" b="1" dirty="0" smtClean="0">
                <a:solidFill>
                  <a:schemeClr val="tx2">
                    <a:lumMod val="75000"/>
                  </a:schemeClr>
                </a:solidFill>
              </a:rPr>
              <a:t>2.</a:t>
            </a:r>
            <a:r>
              <a:rPr lang="zh-TW" altLang="en-US" b="1" dirty="0" smtClean="0">
                <a:solidFill>
                  <a:schemeClr val="tx2">
                    <a:lumMod val="75000"/>
                  </a:schemeClr>
                </a:solidFill>
              </a:rPr>
              <a:t>應有盡有</a:t>
            </a:r>
            <a:r>
              <a:rPr altLang="zh-TW" b="1" dirty="0" smtClean="0">
                <a:solidFill>
                  <a:schemeClr val="tx2">
                    <a:lumMod val="75000"/>
                  </a:schemeClr>
                </a:solidFill>
              </a:rPr>
              <a:t>—</a:t>
            </a:r>
            <a:r>
              <a:rPr lang="zh-TW" altLang="en-US" b="1" dirty="0" smtClean="0">
                <a:solidFill>
                  <a:schemeClr val="tx2">
                    <a:lumMod val="75000"/>
                  </a:schemeClr>
                </a:solidFill>
              </a:rPr>
              <a:t>三鳳中街</a:t>
            </a:r>
          </a:p>
        </p:txBody>
      </p:sp>
      <p:pic>
        <p:nvPicPr>
          <p:cNvPr id="30723" name="圖片 3" descr="三鳳中街 (2).jpg"/>
          <p:cNvPicPr>
            <a:picLocks noChangeAspect="1"/>
          </p:cNvPicPr>
          <p:nvPr/>
        </p:nvPicPr>
        <p:blipFill>
          <a:blip r:embed="rId2" cstate="print"/>
          <a:srcRect/>
          <a:stretch>
            <a:fillRect/>
          </a:stretch>
        </p:blipFill>
        <p:spPr bwMode="auto">
          <a:xfrm>
            <a:off x="395288" y="1557338"/>
            <a:ext cx="4211637" cy="3159125"/>
          </a:xfrm>
          <a:prstGeom prst="rect">
            <a:avLst/>
          </a:prstGeom>
          <a:noFill/>
          <a:ln w="9525">
            <a:noFill/>
            <a:miter lim="800000"/>
            <a:headEnd/>
            <a:tailEnd/>
          </a:ln>
        </p:spPr>
      </p:pic>
      <p:pic>
        <p:nvPicPr>
          <p:cNvPr id="30724" name="圖片 4" descr="三鳳中街 (3).jpg"/>
          <p:cNvPicPr>
            <a:picLocks noChangeAspect="1"/>
          </p:cNvPicPr>
          <p:nvPr/>
        </p:nvPicPr>
        <p:blipFill>
          <a:blip r:embed="rId3" cstate="print"/>
          <a:srcRect/>
          <a:stretch>
            <a:fillRect/>
          </a:stretch>
        </p:blipFill>
        <p:spPr bwMode="auto">
          <a:xfrm>
            <a:off x="4643438" y="1557338"/>
            <a:ext cx="4176712" cy="3132137"/>
          </a:xfrm>
          <a:prstGeom prst="rect">
            <a:avLst/>
          </a:prstGeom>
          <a:noFill/>
          <a:ln w="9525">
            <a:noFill/>
            <a:miter lim="800000"/>
            <a:headEnd/>
            <a:tailEnd/>
          </a:ln>
        </p:spPr>
      </p:pic>
      <p:sp>
        <p:nvSpPr>
          <p:cNvPr id="30725" name="矩形 5"/>
          <p:cNvSpPr>
            <a:spLocks noChangeArrowheads="1"/>
          </p:cNvSpPr>
          <p:nvPr/>
        </p:nvSpPr>
        <p:spPr bwMode="auto">
          <a:xfrm>
            <a:off x="684213" y="4941888"/>
            <a:ext cx="7775575" cy="922337"/>
          </a:xfrm>
          <a:prstGeom prst="rect">
            <a:avLst/>
          </a:prstGeom>
          <a:noFill/>
          <a:ln w="9525">
            <a:noFill/>
            <a:miter lim="800000"/>
            <a:headEnd/>
            <a:tailEnd/>
          </a:ln>
        </p:spPr>
        <p:txBody>
          <a:bodyPr>
            <a:spAutoFit/>
          </a:bodyPr>
          <a:lstStyle/>
          <a:p>
            <a:r>
              <a:rPr lang="zh-TW" altLang="en-US" dirty="0">
                <a:latin typeface="+mj-ea"/>
                <a:ea typeface="+mj-ea"/>
              </a:rPr>
              <a:t>三鳳中街位於建國路及中華路交叉處，為高雄市重要的年貨大街。各式傳統、進口、特色小吃均有販售。連古早味的玩具商品都可以找到，物美價廉，值得一探。</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標題 1"/>
          <p:cNvSpPr>
            <a:spLocks noGrp="1"/>
          </p:cNvSpPr>
          <p:nvPr>
            <p:ph type="title"/>
          </p:nvPr>
        </p:nvSpPr>
        <p:spPr/>
        <p:txBody>
          <a:bodyPr/>
          <a:lstStyle/>
          <a:p>
            <a:pPr fontAlgn="auto">
              <a:spcAft>
                <a:spcPts val="0"/>
              </a:spcAft>
              <a:defRPr/>
            </a:pPr>
            <a:r>
              <a:rPr altLang="zh-TW" b="1" dirty="0" smtClean="0">
                <a:solidFill>
                  <a:schemeClr val="tx2">
                    <a:lumMod val="75000"/>
                  </a:schemeClr>
                </a:solidFill>
              </a:rPr>
              <a:t>3.</a:t>
            </a:r>
            <a:r>
              <a:rPr lang="zh-TW" altLang="en-US" b="1" dirty="0" smtClean="0">
                <a:solidFill>
                  <a:schemeClr val="tx2">
                    <a:lumMod val="75000"/>
                  </a:schemeClr>
                </a:solidFill>
              </a:rPr>
              <a:t>陣頭較勁</a:t>
            </a:r>
            <a:r>
              <a:rPr altLang="zh-TW" b="1" dirty="0" smtClean="0">
                <a:solidFill>
                  <a:schemeClr val="tx2">
                    <a:lumMod val="75000"/>
                  </a:schemeClr>
                </a:solidFill>
              </a:rPr>
              <a:t>--</a:t>
            </a:r>
            <a:r>
              <a:rPr lang="zh-TW" altLang="en-US" b="1" dirty="0" smtClean="0">
                <a:solidFill>
                  <a:schemeClr val="tx2">
                    <a:lumMod val="75000"/>
                  </a:schemeClr>
                </a:solidFill>
              </a:rPr>
              <a:t>三鳳宮</a:t>
            </a:r>
          </a:p>
        </p:txBody>
      </p:sp>
      <p:pic>
        <p:nvPicPr>
          <p:cNvPr id="31747" name="Picture 2" descr="E:\Swei\社區百工圖網站建立資料\心靈寄託\三鳳宮\三鳳宮是北方宮廷式建築，所以屋頂沒有華麗的裝飾與紙黏。.jpg"/>
          <p:cNvPicPr>
            <a:picLocks noChangeAspect="1" noChangeArrowheads="1"/>
          </p:cNvPicPr>
          <p:nvPr/>
        </p:nvPicPr>
        <p:blipFill>
          <a:blip r:embed="rId2" cstate="print"/>
          <a:srcRect/>
          <a:stretch>
            <a:fillRect/>
          </a:stretch>
        </p:blipFill>
        <p:spPr bwMode="auto">
          <a:xfrm>
            <a:off x="395288" y="1341438"/>
            <a:ext cx="4392612" cy="2379662"/>
          </a:xfrm>
          <a:prstGeom prst="rect">
            <a:avLst/>
          </a:prstGeom>
          <a:noFill/>
          <a:ln w="9525">
            <a:noFill/>
            <a:miter lim="800000"/>
            <a:headEnd/>
            <a:tailEnd/>
          </a:ln>
        </p:spPr>
      </p:pic>
      <p:sp>
        <p:nvSpPr>
          <p:cNvPr id="31748" name="矩形 7"/>
          <p:cNvSpPr>
            <a:spLocks noChangeArrowheads="1"/>
          </p:cNvSpPr>
          <p:nvPr/>
        </p:nvSpPr>
        <p:spPr bwMode="auto">
          <a:xfrm>
            <a:off x="5292725" y="2133600"/>
            <a:ext cx="3455740" cy="3139321"/>
          </a:xfrm>
          <a:prstGeom prst="rect">
            <a:avLst/>
          </a:prstGeom>
          <a:noFill/>
          <a:ln w="9525">
            <a:noFill/>
            <a:miter lim="800000"/>
            <a:headEnd/>
            <a:tailEnd/>
          </a:ln>
        </p:spPr>
        <p:txBody>
          <a:bodyPr wrap="square">
            <a:spAutoFit/>
          </a:bodyPr>
          <a:lstStyle/>
          <a:p>
            <a:r>
              <a:rPr lang="zh-TW" altLang="en-US" dirty="0">
                <a:latin typeface="+mj-ea"/>
                <a:ea typeface="+mj-ea"/>
              </a:rPr>
              <a:t>三鳳宮，位於河北路，距今已有</a:t>
            </a:r>
            <a:r>
              <a:rPr lang="en-US" altLang="zh-TW" dirty="0">
                <a:latin typeface="+mj-ea"/>
                <a:ea typeface="+mj-ea"/>
              </a:rPr>
              <a:t>300</a:t>
            </a:r>
            <a:r>
              <a:rPr lang="zh-TW" altLang="en-US" dirty="0">
                <a:latin typeface="+mj-ea"/>
                <a:ea typeface="+mj-ea"/>
              </a:rPr>
              <a:t>多年的歷史，建於清康熙年間</a:t>
            </a:r>
            <a:r>
              <a:rPr lang="en-US" altLang="zh-TW" dirty="0">
                <a:latin typeface="+mj-ea"/>
                <a:ea typeface="+mj-ea"/>
              </a:rPr>
              <a:t>(1672</a:t>
            </a:r>
            <a:r>
              <a:rPr lang="zh-TW" altLang="en-US" dirty="0">
                <a:latin typeface="+mj-ea"/>
                <a:ea typeface="+mj-ea"/>
              </a:rPr>
              <a:t>年</a:t>
            </a:r>
            <a:r>
              <a:rPr lang="en-US" altLang="zh-TW" dirty="0">
                <a:latin typeface="+mj-ea"/>
                <a:ea typeface="+mj-ea"/>
              </a:rPr>
              <a:t>)</a:t>
            </a:r>
            <a:r>
              <a:rPr lang="zh-TW" altLang="en-US" dirty="0">
                <a:latin typeface="+mj-ea"/>
                <a:ea typeface="+mj-ea"/>
              </a:rPr>
              <a:t>，是台灣南部道教勝地，也是全台最大的三太子廟。 「三鳳宮」是擷取「三塊厝」與「鳳鼻頭山」之「鳳」首字命名而成。北方宮廷式建築，屋頂樸實，與閩南紙黏屋頂有很大的差異性。每到節慶，前庭廣場聚集來自全台各廟宇的陣頭前來較勁，為三塊厝傳統廟宇活力的代表。</a:t>
            </a:r>
          </a:p>
        </p:txBody>
      </p:sp>
      <p:pic>
        <p:nvPicPr>
          <p:cNvPr id="31749" name="Picture 6" descr="E:\Swei\社區百工圖網站建立資料\飲水思源\圖片7.jpg"/>
          <p:cNvPicPr>
            <a:picLocks noChangeAspect="1" noChangeArrowheads="1"/>
          </p:cNvPicPr>
          <p:nvPr/>
        </p:nvPicPr>
        <p:blipFill>
          <a:blip r:embed="rId3" cstate="print"/>
          <a:srcRect/>
          <a:stretch>
            <a:fillRect/>
          </a:stretch>
        </p:blipFill>
        <p:spPr bwMode="auto">
          <a:xfrm>
            <a:off x="611188" y="3933825"/>
            <a:ext cx="3889375" cy="2590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5" descr="E:\Swei\社區百工圖網站建立資料\心靈寄託\三鳳宮\石雕融入經典故事，圖為韓信點兵。.jpg"/>
          <p:cNvPicPr>
            <a:picLocks noChangeAspect="1" noChangeArrowheads="1"/>
          </p:cNvPicPr>
          <p:nvPr/>
        </p:nvPicPr>
        <p:blipFill>
          <a:blip r:embed="rId2" cstate="print"/>
          <a:srcRect/>
          <a:stretch>
            <a:fillRect/>
          </a:stretch>
        </p:blipFill>
        <p:spPr bwMode="auto">
          <a:xfrm>
            <a:off x="3563938" y="1628775"/>
            <a:ext cx="2976562" cy="2305050"/>
          </a:xfrm>
          <a:prstGeom prst="rect">
            <a:avLst/>
          </a:prstGeom>
          <a:noFill/>
          <a:ln w="9525">
            <a:noFill/>
            <a:miter lim="800000"/>
            <a:headEnd/>
            <a:tailEnd/>
          </a:ln>
        </p:spPr>
      </p:pic>
      <p:pic>
        <p:nvPicPr>
          <p:cNvPr id="32771" name="Picture 4" descr="E:\Swei\社區百工圖網站建立資料\心靈寄託\三鳳宮\五片門神均由大師潘麗水創作，筆觸細膩，圖中鬍鬚層次依稀可見。.jpg"/>
          <p:cNvPicPr>
            <a:picLocks noChangeAspect="1" noChangeArrowheads="1"/>
          </p:cNvPicPr>
          <p:nvPr/>
        </p:nvPicPr>
        <p:blipFill>
          <a:blip r:embed="rId3" cstate="print"/>
          <a:srcRect/>
          <a:stretch>
            <a:fillRect/>
          </a:stretch>
        </p:blipFill>
        <p:spPr bwMode="auto">
          <a:xfrm>
            <a:off x="323850" y="1628775"/>
            <a:ext cx="3095625" cy="2322513"/>
          </a:xfrm>
          <a:prstGeom prst="rect">
            <a:avLst/>
          </a:prstGeom>
          <a:noFill/>
          <a:ln w="9525">
            <a:noFill/>
            <a:miter lim="800000"/>
            <a:headEnd/>
            <a:tailEnd/>
          </a:ln>
        </p:spPr>
      </p:pic>
      <p:sp>
        <p:nvSpPr>
          <p:cNvPr id="32772" name="矩形 5"/>
          <p:cNvSpPr>
            <a:spLocks noChangeArrowheads="1"/>
          </p:cNvSpPr>
          <p:nvPr/>
        </p:nvSpPr>
        <p:spPr bwMode="auto">
          <a:xfrm>
            <a:off x="827088" y="4652963"/>
            <a:ext cx="7416800" cy="1477962"/>
          </a:xfrm>
          <a:prstGeom prst="rect">
            <a:avLst/>
          </a:prstGeom>
          <a:noFill/>
          <a:ln w="9525">
            <a:noFill/>
            <a:miter lim="800000"/>
            <a:headEnd/>
            <a:tailEnd/>
          </a:ln>
        </p:spPr>
        <p:txBody>
          <a:bodyPr>
            <a:spAutoFit/>
          </a:bodyPr>
          <a:lstStyle/>
          <a:p>
            <a:r>
              <a:rPr lang="zh-TW" altLang="en-US" dirty="0">
                <a:latin typeface="+mj-ea"/>
                <a:ea typeface="+mj-ea"/>
              </a:rPr>
              <a:t>三鳳宮有前中後三大殿，入口處的五片門神均由大師潘麗水創作，筆觸細膩，圖中鬍鬚層次依稀可見，門神的眼神銳利，由如真人般寫實，威儀嚇人。廟中石雕及木雕雕工均細膩，並融入中國傳統忠義孝悌經典故事，石雕圖為韓信點兵，木雕為孔雀報喜。</a:t>
            </a:r>
          </a:p>
          <a:p>
            <a:endParaRPr lang="zh-TW" altLang="en-US" dirty="0"/>
          </a:p>
        </p:txBody>
      </p:sp>
      <p:pic>
        <p:nvPicPr>
          <p:cNvPr id="32773" name="Picture 2" descr="E:\Swei\社區百工圖網站建立資料\心靈寄託\三鳳宮\姿態曼妙，高貴優雅的孔雀木雕。.jpg"/>
          <p:cNvPicPr>
            <a:picLocks noChangeAspect="1" noChangeArrowheads="1"/>
          </p:cNvPicPr>
          <p:nvPr/>
        </p:nvPicPr>
        <p:blipFill>
          <a:blip r:embed="rId4" cstate="print"/>
          <a:srcRect/>
          <a:stretch>
            <a:fillRect/>
          </a:stretch>
        </p:blipFill>
        <p:spPr bwMode="auto">
          <a:xfrm>
            <a:off x="6659563" y="1628775"/>
            <a:ext cx="2209800" cy="2305050"/>
          </a:xfrm>
          <a:prstGeom prst="rect">
            <a:avLst/>
          </a:prstGeom>
          <a:noFill/>
          <a:ln w="9525">
            <a:noFill/>
            <a:miter lim="800000"/>
            <a:headEnd/>
            <a:tailEnd/>
          </a:ln>
        </p:spPr>
      </p:pic>
      <p:sp>
        <p:nvSpPr>
          <p:cNvPr id="40966" name="標題 1"/>
          <p:cNvSpPr>
            <a:spLocks noGrp="1"/>
          </p:cNvSpPr>
          <p:nvPr>
            <p:ph type="title"/>
          </p:nvPr>
        </p:nvSpPr>
        <p:spPr/>
        <p:txBody>
          <a:bodyPr/>
          <a:lstStyle/>
          <a:p>
            <a:pPr fontAlgn="auto">
              <a:spcAft>
                <a:spcPts val="0"/>
              </a:spcAft>
              <a:defRPr/>
            </a:pPr>
            <a:r>
              <a:rPr altLang="zh-TW" b="1" dirty="0" smtClean="0">
                <a:solidFill>
                  <a:schemeClr val="tx2">
                    <a:lumMod val="75000"/>
                  </a:schemeClr>
                </a:solidFill>
              </a:rPr>
              <a:t>3.</a:t>
            </a:r>
            <a:r>
              <a:rPr lang="zh-TW" altLang="en-US" b="1" dirty="0" smtClean="0">
                <a:solidFill>
                  <a:schemeClr val="tx2">
                    <a:lumMod val="75000"/>
                  </a:schemeClr>
                </a:solidFill>
              </a:rPr>
              <a:t>陣頭較勁</a:t>
            </a:r>
            <a:r>
              <a:rPr altLang="zh-TW" b="1" dirty="0" smtClean="0">
                <a:solidFill>
                  <a:schemeClr val="tx2">
                    <a:lumMod val="75000"/>
                  </a:schemeClr>
                </a:solidFill>
              </a:rPr>
              <a:t>--</a:t>
            </a:r>
            <a:r>
              <a:rPr lang="zh-TW" altLang="en-US" b="1" dirty="0" smtClean="0">
                <a:solidFill>
                  <a:schemeClr val="tx2">
                    <a:lumMod val="75000"/>
                  </a:schemeClr>
                </a:solidFill>
              </a:rPr>
              <a:t>三鳳宮</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6" descr="E:\Swei\社區百工圖網站建立資料\心靈寄託\玉皇宮\DSCF2661.jpg"/>
          <p:cNvPicPr>
            <a:picLocks noGrp="1" noChangeAspect="1" noChangeArrowheads="1"/>
          </p:cNvPicPr>
          <p:nvPr>
            <p:ph idx="1"/>
          </p:nvPr>
        </p:nvPicPr>
        <p:blipFill>
          <a:blip r:embed="rId2" cstate="print"/>
          <a:srcRect/>
          <a:stretch>
            <a:fillRect/>
          </a:stretch>
        </p:blipFill>
        <p:spPr>
          <a:xfrm>
            <a:off x="468313" y="1628775"/>
            <a:ext cx="2286000" cy="1944688"/>
          </a:xfrm>
          <a:noFill/>
        </p:spPr>
      </p:pic>
      <p:sp>
        <p:nvSpPr>
          <p:cNvPr id="41986" name="標題 1"/>
          <p:cNvSpPr>
            <a:spLocks noGrp="1"/>
          </p:cNvSpPr>
          <p:nvPr>
            <p:ph type="title"/>
          </p:nvPr>
        </p:nvSpPr>
        <p:spPr/>
        <p:txBody>
          <a:bodyPr/>
          <a:lstStyle/>
          <a:p>
            <a:pPr fontAlgn="auto">
              <a:spcAft>
                <a:spcPts val="0"/>
              </a:spcAft>
              <a:defRPr/>
            </a:pPr>
            <a:r>
              <a:rPr altLang="zh-TW" b="1" dirty="0" smtClean="0">
                <a:solidFill>
                  <a:schemeClr val="tx2">
                    <a:lumMod val="75000"/>
                  </a:schemeClr>
                </a:solidFill>
              </a:rPr>
              <a:t>4.</a:t>
            </a:r>
            <a:r>
              <a:rPr lang="zh-TW" altLang="en-US" b="1" dirty="0" smtClean="0">
                <a:solidFill>
                  <a:schemeClr val="tx2">
                    <a:lumMod val="75000"/>
                  </a:schemeClr>
                </a:solidFill>
              </a:rPr>
              <a:t>玉皇大帝</a:t>
            </a:r>
            <a:r>
              <a:rPr altLang="zh-TW" b="1" dirty="0" smtClean="0">
                <a:solidFill>
                  <a:schemeClr val="tx2">
                    <a:lumMod val="75000"/>
                  </a:schemeClr>
                </a:solidFill>
              </a:rPr>
              <a:t>--</a:t>
            </a:r>
            <a:r>
              <a:rPr lang="zh-TW" altLang="en-US" b="1" dirty="0" smtClean="0">
                <a:solidFill>
                  <a:schemeClr val="tx2">
                    <a:lumMod val="75000"/>
                  </a:schemeClr>
                </a:solidFill>
              </a:rPr>
              <a:t>天公廟</a:t>
            </a:r>
          </a:p>
        </p:txBody>
      </p:sp>
      <p:pic>
        <p:nvPicPr>
          <p:cNvPr id="33796" name="圖片 4" descr="IMG_0317.JPG"/>
          <p:cNvPicPr>
            <a:picLocks noChangeAspect="1"/>
          </p:cNvPicPr>
          <p:nvPr/>
        </p:nvPicPr>
        <p:blipFill>
          <a:blip r:embed="rId3" cstate="print"/>
          <a:srcRect/>
          <a:stretch>
            <a:fillRect/>
          </a:stretch>
        </p:blipFill>
        <p:spPr bwMode="auto">
          <a:xfrm>
            <a:off x="2928938" y="1571625"/>
            <a:ext cx="6000750" cy="4500563"/>
          </a:xfrm>
          <a:prstGeom prst="rect">
            <a:avLst/>
          </a:prstGeom>
          <a:noFill/>
          <a:ln w="9525">
            <a:noFill/>
            <a:miter lim="800000"/>
            <a:headEnd/>
            <a:tailEnd/>
          </a:ln>
        </p:spPr>
      </p:pic>
      <p:pic>
        <p:nvPicPr>
          <p:cNvPr id="33797" name="圖片 5" descr="IMG_0321.JPG"/>
          <p:cNvPicPr>
            <a:picLocks noChangeAspect="1"/>
          </p:cNvPicPr>
          <p:nvPr/>
        </p:nvPicPr>
        <p:blipFill>
          <a:blip r:embed="rId4" cstate="print"/>
          <a:srcRect/>
          <a:stretch>
            <a:fillRect/>
          </a:stretch>
        </p:blipFill>
        <p:spPr bwMode="auto">
          <a:xfrm>
            <a:off x="428625" y="3929063"/>
            <a:ext cx="2381250" cy="2163762"/>
          </a:xfrm>
          <a:prstGeom prst="rect">
            <a:avLst/>
          </a:prstGeom>
          <a:noFill/>
          <a:ln w="9525">
            <a:noFill/>
            <a:miter lim="800000"/>
            <a:headEnd/>
            <a:tailEnd/>
          </a:ln>
        </p:spPr>
      </p:pic>
      <p:pic>
        <p:nvPicPr>
          <p:cNvPr id="33798" name="Picture 7" descr="E:\Swei\社區百工圖網站建立資料\心靈寄託\玉皇宮\DSCF2720.jpg"/>
          <p:cNvPicPr>
            <a:picLocks noChangeAspect="1" noChangeArrowheads="1"/>
          </p:cNvPicPr>
          <p:nvPr/>
        </p:nvPicPr>
        <p:blipFill>
          <a:blip r:embed="rId5" cstate="print"/>
          <a:srcRect/>
          <a:stretch>
            <a:fillRect/>
          </a:stretch>
        </p:blipFill>
        <p:spPr bwMode="auto">
          <a:xfrm>
            <a:off x="7092950" y="115888"/>
            <a:ext cx="1644650" cy="12350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內容版面配置區 2"/>
          <p:cNvSpPr>
            <a:spLocks noGrp="1"/>
          </p:cNvSpPr>
          <p:nvPr>
            <p:ph idx="1"/>
          </p:nvPr>
        </p:nvSpPr>
        <p:spPr/>
        <p:txBody>
          <a:bodyPr/>
          <a:lstStyle/>
          <a:p>
            <a:r>
              <a:rPr lang="zh-TW" altLang="en-US" dirty="0" smtClean="0"/>
              <a:t>高雄擁有天時、地利、人和的最佳電影拍攝條件。透過活力高雄可以活化電影產業，透過電影的呈現也可提升高雄的能見度。</a:t>
            </a:r>
            <a:endParaRPr lang="en-US" altLang="zh-TW" dirty="0" smtClean="0"/>
          </a:p>
          <a:p>
            <a:endParaRPr lang="en-US" altLang="zh-TW" dirty="0" smtClean="0"/>
          </a:p>
          <a:p>
            <a:r>
              <a:rPr lang="zh-TW" altLang="en-US" dirty="0" smtClean="0"/>
              <a:t>透過城市影像結合電影產業的宣傳，不但可以轉變世人對高雄城市工業毒瘤的刻板印象，更可培養大高雄人對在地文化重新體認，也可以提升在地居民的認同度。我們深切期待高雄能成為未來的</a:t>
            </a:r>
            <a:r>
              <a:rPr lang="en-US" altLang="zh-TW" dirty="0" smtClean="0"/>
              <a:t>『</a:t>
            </a:r>
            <a:r>
              <a:rPr lang="zh-TW" altLang="en-US" dirty="0" smtClean="0"/>
              <a:t>電影文化城</a:t>
            </a:r>
            <a:r>
              <a:rPr lang="en-US" altLang="zh-TW" dirty="0" smtClean="0"/>
              <a:t>』…</a:t>
            </a:r>
            <a:endParaRPr lang="zh-TW" altLang="en-US" dirty="0" smtClean="0"/>
          </a:p>
          <a:p>
            <a:endParaRPr lang="zh-TW" altLang="en-US" dirty="0" smtClean="0"/>
          </a:p>
        </p:txBody>
      </p:sp>
      <p:sp>
        <p:nvSpPr>
          <p:cNvPr id="15362" name="標題 1"/>
          <p:cNvSpPr>
            <a:spLocks noGrp="1"/>
          </p:cNvSpPr>
          <p:nvPr>
            <p:ph type="title"/>
          </p:nvPr>
        </p:nvSpPr>
        <p:spPr/>
        <p:txBody>
          <a:bodyPr/>
          <a:lstStyle/>
          <a:p>
            <a:pPr fontAlgn="auto">
              <a:spcAft>
                <a:spcPts val="0"/>
              </a:spcAft>
              <a:defRPr/>
            </a:pPr>
            <a:r>
              <a:rPr lang="zh-TW" altLang="en-US" sz="3600" b="1" dirty="0" smtClean="0">
                <a:solidFill>
                  <a:schemeClr val="tx2">
                    <a:lumMod val="75000"/>
                  </a:schemeClr>
                </a:solidFill>
              </a:rPr>
              <a:t>序</a:t>
            </a:r>
            <a:r>
              <a:rPr altLang="zh-TW" sz="3600" b="1" dirty="0" smtClean="0">
                <a:solidFill>
                  <a:schemeClr val="tx2">
                    <a:lumMod val="75000"/>
                  </a:schemeClr>
                </a:solidFill>
              </a:rPr>
              <a:t>~</a:t>
            </a:r>
            <a:r>
              <a:rPr lang="zh-TW" altLang="en-US" sz="2800" b="1" dirty="0" smtClean="0">
                <a:solidFill>
                  <a:schemeClr val="tx2">
                    <a:lumMod val="75000"/>
                  </a:schemeClr>
                </a:solidFill>
              </a:rPr>
              <a:t>深度內涵的高雄</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標題 1"/>
          <p:cNvSpPr>
            <a:spLocks noGrp="1"/>
          </p:cNvSpPr>
          <p:nvPr>
            <p:ph type="title"/>
          </p:nvPr>
        </p:nvSpPr>
        <p:spPr/>
        <p:txBody>
          <a:bodyPr/>
          <a:lstStyle/>
          <a:p>
            <a:pPr fontAlgn="auto">
              <a:spcAft>
                <a:spcPts val="0"/>
              </a:spcAft>
              <a:defRPr/>
            </a:pPr>
            <a:r>
              <a:rPr altLang="zh-TW" b="1" dirty="0" smtClean="0">
                <a:solidFill>
                  <a:schemeClr val="tx2">
                    <a:lumMod val="75000"/>
                  </a:schemeClr>
                </a:solidFill>
              </a:rPr>
              <a:t>4.</a:t>
            </a:r>
            <a:r>
              <a:rPr lang="zh-TW" altLang="en-US" b="1" dirty="0" smtClean="0">
                <a:solidFill>
                  <a:schemeClr val="tx2">
                    <a:lumMod val="75000"/>
                  </a:schemeClr>
                </a:solidFill>
              </a:rPr>
              <a:t>玉皇大帝</a:t>
            </a:r>
            <a:r>
              <a:rPr altLang="zh-TW" b="1" dirty="0" smtClean="0">
                <a:solidFill>
                  <a:schemeClr val="tx2">
                    <a:lumMod val="75000"/>
                  </a:schemeClr>
                </a:solidFill>
              </a:rPr>
              <a:t>--</a:t>
            </a:r>
            <a:r>
              <a:rPr lang="zh-TW" altLang="en-US" b="1" dirty="0" smtClean="0">
                <a:solidFill>
                  <a:schemeClr val="tx2">
                    <a:lumMod val="75000"/>
                  </a:schemeClr>
                </a:solidFill>
              </a:rPr>
              <a:t>天公廟</a:t>
            </a:r>
          </a:p>
        </p:txBody>
      </p:sp>
      <p:pic>
        <p:nvPicPr>
          <p:cNvPr id="34819" name="Picture 2" descr="E:\Swei\社區百工圖網站建立資料\心靈寄託\玉皇宮\民間故事(八仙過海).jpg"/>
          <p:cNvPicPr>
            <a:picLocks noChangeAspect="1" noChangeArrowheads="1"/>
          </p:cNvPicPr>
          <p:nvPr/>
        </p:nvPicPr>
        <p:blipFill>
          <a:blip r:embed="rId2" cstate="print"/>
          <a:srcRect/>
          <a:stretch>
            <a:fillRect/>
          </a:stretch>
        </p:blipFill>
        <p:spPr bwMode="auto">
          <a:xfrm>
            <a:off x="179388" y="1747838"/>
            <a:ext cx="2736850" cy="2257425"/>
          </a:xfrm>
          <a:prstGeom prst="rect">
            <a:avLst/>
          </a:prstGeom>
          <a:noFill/>
          <a:ln w="9525">
            <a:noFill/>
            <a:miter lim="800000"/>
            <a:headEnd/>
            <a:tailEnd/>
          </a:ln>
        </p:spPr>
      </p:pic>
      <p:sp>
        <p:nvSpPr>
          <p:cNvPr id="34820" name="文字方塊 4"/>
          <p:cNvSpPr txBox="1">
            <a:spLocks noChangeArrowheads="1"/>
          </p:cNvSpPr>
          <p:nvPr/>
        </p:nvSpPr>
        <p:spPr bwMode="auto">
          <a:xfrm>
            <a:off x="827088" y="4508500"/>
            <a:ext cx="7524750" cy="2032000"/>
          </a:xfrm>
          <a:prstGeom prst="rect">
            <a:avLst/>
          </a:prstGeom>
          <a:noFill/>
          <a:ln w="9525">
            <a:noFill/>
            <a:miter lim="800000"/>
            <a:headEnd/>
            <a:tailEnd/>
          </a:ln>
        </p:spPr>
        <p:txBody>
          <a:bodyPr>
            <a:spAutoFit/>
          </a:bodyPr>
          <a:lstStyle/>
          <a:p>
            <a:r>
              <a:rPr lang="zh-TW" altLang="en-US" dirty="0">
                <a:latin typeface="+mj-ea"/>
                <a:ea typeface="+mj-ea"/>
              </a:rPr>
              <a:t>玉皇宮位於新整治之幸福川（原名為二號運河），為高雄市原發地三塊厝居民重要的心靈寄託。沿路旁有舒適的自行車道。廟中供奉玉皇大帝，香火鼎盛。每年農曆初九玉皇大帝壽辰前夕，信徒民眾便會備五果、鮮花祭拜，河北二路整條街均為此廟會盛事聚集，有布袋戲、歌仔戲、傳統魁儡等。此外，還會設立狀元亭，供乞丐們可以乞討一年的好運。</a:t>
            </a:r>
          </a:p>
          <a:p>
            <a:r>
              <a:rPr lang="zh-TW" altLang="en-US" dirty="0">
                <a:latin typeface="+mj-ea"/>
                <a:ea typeface="+mj-ea"/>
              </a:rPr>
              <a:t>廟中石壁雕畫均由謙稱蟻子的信眾捐贈，壁畫內容涵蓋民間傳說、風俗諺語及歷史故事。</a:t>
            </a:r>
          </a:p>
        </p:txBody>
      </p:sp>
      <p:pic>
        <p:nvPicPr>
          <p:cNvPr id="34821" name="Picture 3" descr="E:\Swei\社區百工圖網站建立資料\心靈寄託\玉皇宮\DSCF2712.jpg"/>
          <p:cNvPicPr>
            <a:picLocks noChangeAspect="1" noChangeArrowheads="1"/>
          </p:cNvPicPr>
          <p:nvPr/>
        </p:nvPicPr>
        <p:blipFill>
          <a:blip r:embed="rId3" cstate="print"/>
          <a:srcRect/>
          <a:stretch>
            <a:fillRect/>
          </a:stretch>
        </p:blipFill>
        <p:spPr bwMode="auto">
          <a:xfrm>
            <a:off x="3059113" y="1773238"/>
            <a:ext cx="2736850" cy="2232025"/>
          </a:xfrm>
          <a:prstGeom prst="rect">
            <a:avLst/>
          </a:prstGeom>
          <a:noFill/>
          <a:ln w="9525">
            <a:noFill/>
            <a:miter lim="800000"/>
            <a:headEnd/>
            <a:tailEnd/>
          </a:ln>
        </p:spPr>
      </p:pic>
      <p:sp>
        <p:nvSpPr>
          <p:cNvPr id="34822" name="文字方塊 6"/>
          <p:cNvSpPr txBox="1">
            <a:spLocks noChangeArrowheads="1"/>
          </p:cNvSpPr>
          <p:nvPr/>
        </p:nvSpPr>
        <p:spPr bwMode="auto">
          <a:xfrm>
            <a:off x="827088" y="4005064"/>
            <a:ext cx="1512887" cy="368300"/>
          </a:xfrm>
          <a:prstGeom prst="rect">
            <a:avLst/>
          </a:prstGeom>
          <a:noFill/>
          <a:ln w="9525">
            <a:noFill/>
            <a:miter lim="800000"/>
            <a:headEnd/>
            <a:tailEnd/>
          </a:ln>
        </p:spPr>
        <p:txBody>
          <a:bodyPr>
            <a:spAutoFit/>
          </a:bodyPr>
          <a:lstStyle/>
          <a:p>
            <a:r>
              <a:rPr lang="zh-TW" altLang="en-US" dirty="0">
                <a:solidFill>
                  <a:srgbClr val="92D050"/>
                </a:solidFill>
              </a:rPr>
              <a:t>八仙過海</a:t>
            </a:r>
          </a:p>
        </p:txBody>
      </p:sp>
      <p:sp>
        <p:nvSpPr>
          <p:cNvPr id="34823" name="文字方塊 7"/>
          <p:cNvSpPr txBox="1">
            <a:spLocks noChangeArrowheads="1"/>
          </p:cNvSpPr>
          <p:nvPr/>
        </p:nvSpPr>
        <p:spPr bwMode="auto">
          <a:xfrm>
            <a:off x="3276600" y="4005064"/>
            <a:ext cx="2374900" cy="368300"/>
          </a:xfrm>
          <a:prstGeom prst="rect">
            <a:avLst/>
          </a:prstGeom>
          <a:noFill/>
          <a:ln w="9525">
            <a:noFill/>
            <a:miter lim="800000"/>
            <a:headEnd/>
            <a:tailEnd/>
          </a:ln>
        </p:spPr>
        <p:txBody>
          <a:bodyPr>
            <a:spAutoFit/>
          </a:bodyPr>
          <a:lstStyle/>
          <a:p>
            <a:r>
              <a:rPr lang="zh-TW" altLang="en-US" dirty="0">
                <a:solidFill>
                  <a:srgbClr val="92D050"/>
                </a:solidFill>
              </a:rPr>
              <a:t>招財進寶、節節高升</a:t>
            </a:r>
          </a:p>
        </p:txBody>
      </p:sp>
      <p:pic>
        <p:nvPicPr>
          <p:cNvPr id="34824" name="Picture 4" descr="E:\Swei\社區百工圖網站建立資料\心靈寄託\玉皇宮\麒麟，可觀察電捲式的尾巴。.jpg"/>
          <p:cNvPicPr>
            <a:picLocks noChangeAspect="1" noChangeArrowheads="1"/>
          </p:cNvPicPr>
          <p:nvPr/>
        </p:nvPicPr>
        <p:blipFill>
          <a:blip r:embed="rId4" cstate="print"/>
          <a:srcRect/>
          <a:stretch>
            <a:fillRect/>
          </a:stretch>
        </p:blipFill>
        <p:spPr bwMode="auto">
          <a:xfrm>
            <a:off x="5940425" y="1773238"/>
            <a:ext cx="2663825" cy="2232025"/>
          </a:xfrm>
          <a:prstGeom prst="rect">
            <a:avLst/>
          </a:prstGeom>
          <a:noFill/>
          <a:ln w="9525">
            <a:noFill/>
            <a:miter lim="800000"/>
            <a:headEnd/>
            <a:tailEnd/>
          </a:ln>
        </p:spPr>
      </p:pic>
      <p:sp>
        <p:nvSpPr>
          <p:cNvPr id="34825" name="文字方塊 9"/>
          <p:cNvSpPr txBox="1">
            <a:spLocks noChangeArrowheads="1"/>
          </p:cNvSpPr>
          <p:nvPr/>
        </p:nvSpPr>
        <p:spPr bwMode="auto">
          <a:xfrm>
            <a:off x="6659563" y="4005064"/>
            <a:ext cx="1873250" cy="368300"/>
          </a:xfrm>
          <a:prstGeom prst="rect">
            <a:avLst/>
          </a:prstGeom>
          <a:noFill/>
          <a:ln w="9525">
            <a:noFill/>
            <a:miter lim="800000"/>
            <a:headEnd/>
            <a:tailEnd/>
          </a:ln>
        </p:spPr>
        <p:txBody>
          <a:bodyPr>
            <a:spAutoFit/>
          </a:bodyPr>
          <a:lstStyle/>
          <a:p>
            <a:r>
              <a:rPr lang="zh-TW" altLang="en-US" dirty="0">
                <a:solidFill>
                  <a:srgbClr val="92D050"/>
                </a:solidFill>
              </a:rPr>
              <a:t>麒麟護門</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標題 1"/>
          <p:cNvSpPr>
            <a:spLocks noGrp="1"/>
          </p:cNvSpPr>
          <p:nvPr>
            <p:ph type="title"/>
          </p:nvPr>
        </p:nvSpPr>
        <p:spPr>
          <a:xfrm>
            <a:off x="395536" y="260648"/>
            <a:ext cx="8229600" cy="1003176"/>
          </a:xfrm>
        </p:spPr>
        <p:txBody>
          <a:bodyPr/>
          <a:lstStyle/>
          <a:p>
            <a:pPr fontAlgn="auto">
              <a:spcAft>
                <a:spcPts val="0"/>
              </a:spcAft>
              <a:defRPr/>
            </a:pPr>
            <a:r>
              <a:rPr altLang="zh-TW" b="1" dirty="0" smtClean="0">
                <a:solidFill>
                  <a:schemeClr val="tx2">
                    <a:lumMod val="75000"/>
                  </a:schemeClr>
                </a:solidFill>
              </a:rPr>
              <a:t>5.</a:t>
            </a:r>
            <a:r>
              <a:rPr lang="zh-TW" altLang="en-US" b="1" dirty="0" smtClean="0">
                <a:solidFill>
                  <a:schemeClr val="tx2">
                    <a:lumMod val="75000"/>
                  </a:schemeClr>
                </a:solidFill>
              </a:rPr>
              <a:t>泮水荷香</a:t>
            </a:r>
            <a:r>
              <a:rPr altLang="zh-TW" b="1" dirty="0" smtClean="0">
                <a:solidFill>
                  <a:schemeClr val="tx2">
                    <a:lumMod val="75000"/>
                  </a:schemeClr>
                </a:solidFill>
              </a:rPr>
              <a:t>—</a:t>
            </a:r>
            <a:r>
              <a:rPr lang="zh-TW" altLang="en-US" b="1" dirty="0" smtClean="0">
                <a:solidFill>
                  <a:schemeClr val="tx2">
                    <a:lumMod val="75000"/>
                  </a:schemeClr>
                </a:solidFill>
              </a:rPr>
              <a:t>蓮池潭</a:t>
            </a:r>
          </a:p>
        </p:txBody>
      </p:sp>
      <p:pic>
        <p:nvPicPr>
          <p:cNvPr id="35843" name="圖片 3" descr="IMG_0534.JPG"/>
          <p:cNvPicPr>
            <a:picLocks noChangeAspect="1"/>
          </p:cNvPicPr>
          <p:nvPr/>
        </p:nvPicPr>
        <p:blipFill>
          <a:blip r:embed="rId2" cstate="print"/>
          <a:srcRect/>
          <a:stretch>
            <a:fillRect/>
          </a:stretch>
        </p:blipFill>
        <p:spPr bwMode="auto">
          <a:xfrm>
            <a:off x="1258888" y="1341438"/>
            <a:ext cx="6732587" cy="50482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標題 1"/>
          <p:cNvSpPr>
            <a:spLocks noGrp="1"/>
          </p:cNvSpPr>
          <p:nvPr>
            <p:ph type="title"/>
          </p:nvPr>
        </p:nvSpPr>
        <p:spPr>
          <a:xfrm>
            <a:off x="467544" y="548680"/>
            <a:ext cx="8229600" cy="617538"/>
          </a:xfrm>
        </p:spPr>
        <p:txBody>
          <a:bodyPr>
            <a:normAutofit fontScale="90000"/>
          </a:bodyPr>
          <a:lstStyle/>
          <a:p>
            <a:pPr fontAlgn="auto">
              <a:spcAft>
                <a:spcPts val="0"/>
              </a:spcAft>
              <a:defRPr/>
            </a:pPr>
            <a:r>
              <a:rPr altLang="zh-TW" b="1" dirty="0" smtClean="0">
                <a:solidFill>
                  <a:schemeClr val="tx2">
                    <a:lumMod val="75000"/>
                  </a:schemeClr>
                </a:solidFill>
              </a:rPr>
              <a:t>5.</a:t>
            </a:r>
            <a:r>
              <a:rPr lang="zh-TW" altLang="en-US" b="1" dirty="0" smtClean="0">
                <a:solidFill>
                  <a:schemeClr val="tx2">
                    <a:lumMod val="75000"/>
                  </a:schemeClr>
                </a:solidFill>
              </a:rPr>
              <a:t>泮水荷香</a:t>
            </a:r>
            <a:r>
              <a:rPr altLang="zh-TW" b="1" dirty="0" smtClean="0">
                <a:solidFill>
                  <a:schemeClr val="tx2">
                    <a:lumMod val="75000"/>
                  </a:schemeClr>
                </a:solidFill>
              </a:rPr>
              <a:t>—</a:t>
            </a:r>
            <a:r>
              <a:rPr lang="zh-TW" altLang="en-US" b="1" dirty="0" smtClean="0">
                <a:solidFill>
                  <a:schemeClr val="tx2">
                    <a:lumMod val="75000"/>
                  </a:schemeClr>
                </a:solidFill>
              </a:rPr>
              <a:t>蓮池潭</a:t>
            </a:r>
          </a:p>
        </p:txBody>
      </p:sp>
      <p:pic>
        <p:nvPicPr>
          <p:cNvPr id="36867" name="圖片 4" descr="DSC02769.JPG"/>
          <p:cNvPicPr>
            <a:picLocks noChangeAspect="1"/>
          </p:cNvPicPr>
          <p:nvPr/>
        </p:nvPicPr>
        <p:blipFill>
          <a:blip r:embed="rId2" cstate="print"/>
          <a:srcRect/>
          <a:stretch>
            <a:fillRect/>
          </a:stretch>
        </p:blipFill>
        <p:spPr bwMode="auto">
          <a:xfrm>
            <a:off x="827088" y="1557338"/>
            <a:ext cx="3995737" cy="2997200"/>
          </a:xfrm>
          <a:prstGeom prst="rect">
            <a:avLst/>
          </a:prstGeom>
          <a:noFill/>
          <a:ln w="9525">
            <a:noFill/>
            <a:miter lim="800000"/>
            <a:headEnd/>
            <a:tailEnd/>
          </a:ln>
        </p:spPr>
      </p:pic>
      <p:pic>
        <p:nvPicPr>
          <p:cNvPr id="36868" name="圖片 5" descr="IMG_0536.JPG"/>
          <p:cNvPicPr>
            <a:picLocks noChangeAspect="1"/>
          </p:cNvPicPr>
          <p:nvPr/>
        </p:nvPicPr>
        <p:blipFill>
          <a:blip r:embed="rId3" cstate="print"/>
          <a:srcRect/>
          <a:stretch>
            <a:fillRect/>
          </a:stretch>
        </p:blipFill>
        <p:spPr bwMode="auto">
          <a:xfrm>
            <a:off x="4932363" y="1547813"/>
            <a:ext cx="4032250" cy="3024187"/>
          </a:xfrm>
          <a:prstGeom prst="rect">
            <a:avLst/>
          </a:prstGeom>
          <a:noFill/>
          <a:ln w="9525">
            <a:noFill/>
            <a:miter lim="800000"/>
            <a:headEnd/>
            <a:tailEnd/>
          </a:ln>
        </p:spPr>
      </p:pic>
      <p:sp>
        <p:nvSpPr>
          <p:cNvPr id="36869" name="矩形 6"/>
          <p:cNvSpPr>
            <a:spLocks noChangeArrowheads="1"/>
          </p:cNvSpPr>
          <p:nvPr/>
        </p:nvSpPr>
        <p:spPr bwMode="auto">
          <a:xfrm>
            <a:off x="827088" y="5084763"/>
            <a:ext cx="8066087" cy="1200329"/>
          </a:xfrm>
          <a:prstGeom prst="rect">
            <a:avLst/>
          </a:prstGeom>
          <a:noFill/>
          <a:ln w="9525">
            <a:noFill/>
            <a:miter lim="800000"/>
            <a:headEnd/>
            <a:tailEnd/>
          </a:ln>
        </p:spPr>
        <p:txBody>
          <a:bodyPr>
            <a:spAutoFit/>
          </a:bodyPr>
          <a:lstStyle/>
          <a:p>
            <a:r>
              <a:rPr lang="zh-TW" altLang="en-US" dirty="0">
                <a:latin typeface="+mj-ea"/>
                <a:ea typeface="+mj-ea"/>
              </a:rPr>
              <a:t>蓮池潭舊稱蓮花潭，潭水源於高屏溪，位於高雄市左營區東側，潭面面積約 </a:t>
            </a:r>
            <a:r>
              <a:rPr lang="en-US" altLang="zh-TW" dirty="0">
                <a:latin typeface="+mj-ea"/>
                <a:ea typeface="+mj-ea"/>
              </a:rPr>
              <a:t>42 </a:t>
            </a:r>
            <a:r>
              <a:rPr lang="zh-TW" altLang="en-US" dirty="0">
                <a:latin typeface="+mj-ea"/>
                <a:ea typeface="+mj-ea"/>
              </a:rPr>
              <a:t>公頃，。蓮池潭周邊潭水因遍植荷花，在清領時期就名列鳳山八景，稱「泮水荷香」，又因湖畔半屏山與龍虎塔遠近倒映水中，而以「蓮潭夕照」聞名。</a:t>
            </a: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內容版面配置區 3" descr="岡山教會.JPG"/>
          <p:cNvPicPr>
            <a:picLocks noGrp="1" noChangeAspect="1"/>
          </p:cNvPicPr>
          <p:nvPr>
            <p:ph idx="1"/>
          </p:nvPr>
        </p:nvPicPr>
        <p:blipFill>
          <a:blip r:embed="rId2" cstate="print"/>
          <a:srcRect/>
          <a:stretch>
            <a:fillRect/>
          </a:stretch>
        </p:blipFill>
        <p:spPr>
          <a:xfrm>
            <a:off x="1547813" y="1484313"/>
            <a:ext cx="6034087" cy="3529012"/>
          </a:xfrm>
        </p:spPr>
      </p:pic>
      <p:sp>
        <p:nvSpPr>
          <p:cNvPr id="46082" name="標題 1"/>
          <p:cNvSpPr>
            <a:spLocks noGrp="1"/>
          </p:cNvSpPr>
          <p:nvPr>
            <p:ph type="title"/>
          </p:nvPr>
        </p:nvSpPr>
        <p:spPr/>
        <p:txBody>
          <a:bodyPr/>
          <a:lstStyle/>
          <a:p>
            <a:pPr fontAlgn="auto">
              <a:spcAft>
                <a:spcPts val="0"/>
              </a:spcAft>
              <a:defRPr/>
            </a:pPr>
            <a:r>
              <a:rPr altLang="zh-TW" b="1" dirty="0" smtClean="0">
                <a:solidFill>
                  <a:schemeClr val="tx2">
                    <a:lumMod val="75000"/>
                  </a:schemeClr>
                </a:solidFill>
              </a:rPr>
              <a:t>6.</a:t>
            </a:r>
            <a:r>
              <a:rPr lang="zh-TW" altLang="en-US" b="1" dirty="0" smtClean="0">
                <a:solidFill>
                  <a:schemeClr val="tx2">
                    <a:lumMod val="75000"/>
                  </a:schemeClr>
                </a:solidFill>
              </a:rPr>
              <a:t>心靈寄託</a:t>
            </a:r>
            <a:r>
              <a:rPr altLang="zh-TW" b="1" dirty="0" smtClean="0">
                <a:solidFill>
                  <a:schemeClr val="tx2">
                    <a:lumMod val="75000"/>
                  </a:schemeClr>
                </a:solidFill>
              </a:rPr>
              <a:t>--</a:t>
            </a:r>
            <a:r>
              <a:rPr lang="zh-TW" altLang="en-US" b="1" dirty="0" smtClean="0">
                <a:solidFill>
                  <a:schemeClr val="tx2">
                    <a:lumMod val="75000"/>
                  </a:schemeClr>
                </a:solidFill>
              </a:rPr>
              <a:t>岡山教會</a:t>
            </a:r>
          </a:p>
        </p:txBody>
      </p:sp>
      <p:sp>
        <p:nvSpPr>
          <p:cNvPr id="37892" name="矩形 4"/>
          <p:cNvSpPr>
            <a:spLocks noChangeArrowheads="1"/>
          </p:cNvSpPr>
          <p:nvPr/>
        </p:nvSpPr>
        <p:spPr bwMode="auto">
          <a:xfrm>
            <a:off x="1042988" y="5229225"/>
            <a:ext cx="7416800" cy="646113"/>
          </a:xfrm>
          <a:prstGeom prst="rect">
            <a:avLst/>
          </a:prstGeom>
          <a:noFill/>
          <a:ln w="9525">
            <a:noFill/>
            <a:miter lim="800000"/>
            <a:headEnd/>
            <a:tailEnd/>
          </a:ln>
        </p:spPr>
        <p:txBody>
          <a:bodyPr>
            <a:spAutoFit/>
          </a:bodyPr>
          <a:lstStyle/>
          <a:p>
            <a:r>
              <a:rPr lang="en-US" altLang="zh-TW" dirty="0" err="1">
                <a:latin typeface="+mj-ea"/>
                <a:ea typeface="+mj-ea"/>
              </a:rPr>
              <a:t>本教會為岡山地區最早的禮拜堂，建於宣統末年(西元一九一一年)，</a:t>
            </a:r>
            <a:r>
              <a:rPr lang="zh-TW" altLang="en-US" dirty="0" err="1">
                <a:latin typeface="+mj-ea"/>
                <a:ea typeface="+mj-ea"/>
              </a:rPr>
              <a:t>最初為</a:t>
            </a:r>
            <a:r>
              <a:rPr lang="en-US" altLang="zh-TW" dirty="0" err="1">
                <a:latin typeface="+mj-ea"/>
                <a:ea typeface="+mj-ea"/>
              </a:rPr>
              <a:t>楠梓教會之阿公店支會，也</a:t>
            </a:r>
            <a:r>
              <a:rPr lang="zh-TW" altLang="en-US" dirty="0" err="1">
                <a:latin typeface="+mj-ea"/>
                <a:ea typeface="+mj-ea"/>
              </a:rPr>
              <a:t>是</a:t>
            </a:r>
            <a:r>
              <a:rPr lang="en-US" altLang="zh-TW" dirty="0" err="1">
                <a:latin typeface="+mj-ea"/>
                <a:ea typeface="+mj-ea"/>
              </a:rPr>
              <a:t>帶領岡山西化</a:t>
            </a:r>
            <a:r>
              <a:rPr lang="zh-TW" altLang="en-US" dirty="0" err="1">
                <a:latin typeface="+mj-ea"/>
                <a:ea typeface="+mj-ea"/>
              </a:rPr>
              <a:t>的重要教會</a:t>
            </a:r>
            <a:r>
              <a:rPr lang="en-US" altLang="zh-TW" dirty="0" err="1">
                <a:latin typeface="+mj-ea"/>
                <a:ea typeface="+mj-ea"/>
              </a:rPr>
              <a:t>。</a:t>
            </a:r>
            <a:endParaRPr lang="zh-TW" altLang="en-US" dirty="0" err="1">
              <a:latin typeface="+mj-ea"/>
              <a:ea typeface="+mj-ea"/>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內容版面配置區 2"/>
          <p:cNvSpPr>
            <a:spLocks noGrp="1"/>
          </p:cNvSpPr>
          <p:nvPr>
            <p:ph idx="1"/>
          </p:nvPr>
        </p:nvSpPr>
        <p:spPr>
          <a:xfrm>
            <a:off x="626169" y="1741488"/>
            <a:ext cx="8122295" cy="3116262"/>
          </a:xfrm>
        </p:spPr>
        <p:txBody>
          <a:bodyPr/>
          <a:lstStyle/>
          <a:p>
            <a:r>
              <a:rPr lang="zh-TW" altLang="en-US" dirty="0" smtClean="0"/>
              <a:t>轟動驚悚的社會案件。</a:t>
            </a:r>
            <a:endParaRPr lang="en-US" altLang="zh-TW" dirty="0" smtClean="0"/>
          </a:p>
          <a:p>
            <a:r>
              <a:rPr lang="zh-TW" altLang="en-US" dirty="0" smtClean="0"/>
              <a:t>懸疑詭異的神怪幽靈。</a:t>
            </a:r>
            <a:endParaRPr lang="en-US" altLang="zh-TW" dirty="0" smtClean="0"/>
          </a:p>
          <a:p>
            <a:r>
              <a:rPr lang="zh-TW" altLang="en-US" dirty="0" smtClean="0"/>
              <a:t>泯滅人性的變態殺人狂。</a:t>
            </a:r>
            <a:endParaRPr lang="en-US" altLang="zh-TW" dirty="0" smtClean="0"/>
          </a:p>
          <a:p>
            <a:r>
              <a:rPr lang="zh-TW" altLang="en-US" dirty="0" smtClean="0"/>
              <a:t>打狗擁有驚聲尖叫、膽破心驚，驚嚇指數破表的神秘三角洲現形。</a:t>
            </a:r>
            <a:endParaRPr lang="en-US" altLang="zh-TW" dirty="0" smtClean="0"/>
          </a:p>
          <a:p>
            <a:endParaRPr lang="en-US" altLang="zh-TW" dirty="0" smtClean="0"/>
          </a:p>
          <a:p>
            <a:endParaRPr lang="en-US" altLang="zh-TW" dirty="0" smtClean="0"/>
          </a:p>
          <a:p>
            <a:pPr>
              <a:buFont typeface="Arial" charset="0"/>
              <a:buNone/>
            </a:pPr>
            <a:endParaRPr lang="zh-TW" altLang="en-US" dirty="0" smtClean="0"/>
          </a:p>
        </p:txBody>
      </p:sp>
      <p:sp>
        <p:nvSpPr>
          <p:cNvPr id="47106" name="標題 1"/>
          <p:cNvSpPr>
            <a:spLocks noGrp="1"/>
          </p:cNvSpPr>
          <p:nvPr>
            <p:ph type="title"/>
          </p:nvPr>
        </p:nvSpPr>
        <p:spPr/>
        <p:txBody>
          <a:bodyPr/>
          <a:lstStyle/>
          <a:p>
            <a:pPr fontAlgn="auto">
              <a:spcAft>
                <a:spcPts val="0"/>
              </a:spcAft>
              <a:defRPr/>
            </a:pPr>
            <a:r>
              <a:rPr lang="zh-TW" altLang="en-US" b="1" dirty="0" smtClean="0">
                <a:solidFill>
                  <a:schemeClr val="tx2">
                    <a:lumMod val="75000"/>
                  </a:schemeClr>
                </a:solidFill>
              </a:rPr>
              <a:t>四、懸疑驚悚片</a:t>
            </a: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內容版面配置區 2"/>
          <p:cNvSpPr>
            <a:spLocks noGrp="1"/>
          </p:cNvSpPr>
          <p:nvPr>
            <p:ph idx="1"/>
          </p:nvPr>
        </p:nvSpPr>
        <p:spPr>
          <a:xfrm>
            <a:off x="1115616" y="2580928"/>
            <a:ext cx="2736304" cy="4277072"/>
          </a:xfrm>
        </p:spPr>
        <p:txBody>
          <a:bodyPr/>
          <a:lstStyle/>
          <a:p>
            <a:pPr marL="0">
              <a:spcBef>
                <a:spcPts val="0"/>
              </a:spcBef>
              <a:buNone/>
            </a:pPr>
            <a:r>
              <a:rPr lang="zh-TW" altLang="en-US" sz="1800" dirty="0" smtClean="0">
                <a:latin typeface="+mj-ea"/>
                <a:ea typeface="+mj-ea"/>
              </a:rPr>
              <a:t>岡山水塔曾於民國</a:t>
            </a:r>
            <a:r>
              <a:rPr lang="en-US" altLang="zh-TW" sz="1800" dirty="0" smtClean="0">
                <a:latin typeface="+mj-ea"/>
                <a:ea typeface="+mj-ea"/>
              </a:rPr>
              <a:t>90</a:t>
            </a:r>
            <a:r>
              <a:rPr lang="zh-TW" altLang="en-US" sz="1800" dirty="0" smtClean="0">
                <a:latin typeface="+mj-ea"/>
                <a:ea typeface="+mj-ea"/>
              </a:rPr>
              <a:t>年獲得高雄縣歷史建築十景及全國歷史建築百景等特色建築。聳立在岡山自來水公司旁，造型獨特，是用來提供岡山居民供水設施的文化遺產。</a:t>
            </a:r>
          </a:p>
        </p:txBody>
      </p:sp>
      <p:sp>
        <p:nvSpPr>
          <p:cNvPr id="48130" name="標題 1"/>
          <p:cNvSpPr>
            <a:spLocks noGrp="1"/>
          </p:cNvSpPr>
          <p:nvPr>
            <p:ph type="title"/>
          </p:nvPr>
        </p:nvSpPr>
        <p:spPr/>
        <p:txBody>
          <a:bodyPr/>
          <a:lstStyle/>
          <a:p>
            <a:pPr fontAlgn="auto">
              <a:spcAft>
                <a:spcPts val="0"/>
              </a:spcAft>
              <a:defRPr/>
            </a:pPr>
            <a:r>
              <a:rPr altLang="zh-TW" b="1" dirty="0" smtClean="0">
                <a:solidFill>
                  <a:schemeClr val="tx2">
                    <a:lumMod val="75000"/>
                  </a:schemeClr>
                </a:solidFill>
              </a:rPr>
              <a:t>1.</a:t>
            </a:r>
            <a:r>
              <a:rPr lang="zh-TW" altLang="en-US" b="1" dirty="0" smtClean="0">
                <a:solidFill>
                  <a:schemeClr val="tx2">
                    <a:lumMod val="75000"/>
                  </a:schemeClr>
                </a:solidFill>
              </a:rPr>
              <a:t>鐘樓水怪</a:t>
            </a:r>
            <a:r>
              <a:rPr altLang="zh-TW" b="1" dirty="0" smtClean="0">
                <a:solidFill>
                  <a:schemeClr val="tx2">
                    <a:lumMod val="75000"/>
                  </a:schemeClr>
                </a:solidFill>
              </a:rPr>
              <a:t>--</a:t>
            </a:r>
            <a:r>
              <a:rPr lang="zh-TW" altLang="en-US" b="1" dirty="0" smtClean="0">
                <a:solidFill>
                  <a:schemeClr val="tx2">
                    <a:lumMod val="75000"/>
                  </a:schemeClr>
                </a:solidFill>
              </a:rPr>
              <a:t>岡山水塔</a:t>
            </a:r>
          </a:p>
        </p:txBody>
      </p:sp>
      <p:pic>
        <p:nvPicPr>
          <p:cNvPr id="39940" name="圖片 3" descr="IMG_0509.JPG"/>
          <p:cNvPicPr>
            <a:picLocks noChangeAspect="1"/>
          </p:cNvPicPr>
          <p:nvPr/>
        </p:nvPicPr>
        <p:blipFill>
          <a:blip r:embed="rId2" cstate="print"/>
          <a:srcRect/>
          <a:stretch>
            <a:fillRect/>
          </a:stretch>
        </p:blipFill>
        <p:spPr bwMode="auto">
          <a:xfrm>
            <a:off x="4499992" y="1772816"/>
            <a:ext cx="3435350" cy="45815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標題 1"/>
          <p:cNvSpPr>
            <a:spLocks noGrp="1"/>
          </p:cNvSpPr>
          <p:nvPr>
            <p:ph type="title"/>
          </p:nvPr>
        </p:nvSpPr>
        <p:spPr/>
        <p:txBody>
          <a:bodyPr/>
          <a:lstStyle/>
          <a:p>
            <a:pPr fontAlgn="auto">
              <a:spcAft>
                <a:spcPts val="0"/>
              </a:spcAft>
              <a:defRPr/>
            </a:pPr>
            <a:r>
              <a:rPr altLang="zh-TW" b="1" dirty="0" smtClean="0">
                <a:solidFill>
                  <a:schemeClr val="tx2">
                    <a:lumMod val="75000"/>
                  </a:schemeClr>
                </a:solidFill>
              </a:rPr>
              <a:t>2.</a:t>
            </a:r>
            <a:r>
              <a:rPr lang="zh-TW" altLang="en-US" b="1" dirty="0" smtClean="0">
                <a:solidFill>
                  <a:schemeClr val="tx2">
                    <a:lumMod val="75000"/>
                  </a:schemeClr>
                </a:solidFill>
              </a:rPr>
              <a:t>福德正神</a:t>
            </a:r>
            <a:r>
              <a:rPr altLang="zh-TW" b="1" dirty="0" smtClean="0">
                <a:solidFill>
                  <a:schemeClr val="tx2">
                    <a:lumMod val="75000"/>
                  </a:schemeClr>
                </a:solidFill>
              </a:rPr>
              <a:t>--</a:t>
            </a:r>
            <a:r>
              <a:rPr lang="zh-TW" altLang="en-US" b="1" dirty="0" smtClean="0">
                <a:solidFill>
                  <a:schemeClr val="tx2">
                    <a:lumMod val="75000"/>
                  </a:schemeClr>
                </a:solidFill>
              </a:rPr>
              <a:t>左營鎮福社</a:t>
            </a:r>
          </a:p>
        </p:txBody>
      </p:sp>
      <p:pic>
        <p:nvPicPr>
          <p:cNvPr id="40963" name="圖片 3" descr="IMG_0538.JPG"/>
          <p:cNvPicPr>
            <a:picLocks noChangeAspect="1"/>
          </p:cNvPicPr>
          <p:nvPr/>
        </p:nvPicPr>
        <p:blipFill>
          <a:blip r:embed="rId2" cstate="print"/>
          <a:srcRect/>
          <a:stretch>
            <a:fillRect/>
          </a:stretch>
        </p:blipFill>
        <p:spPr bwMode="auto">
          <a:xfrm>
            <a:off x="468313" y="1484313"/>
            <a:ext cx="4127500" cy="3097212"/>
          </a:xfrm>
          <a:prstGeom prst="rect">
            <a:avLst/>
          </a:prstGeom>
          <a:noFill/>
          <a:ln w="9525">
            <a:noFill/>
            <a:miter lim="800000"/>
            <a:headEnd/>
            <a:tailEnd/>
          </a:ln>
        </p:spPr>
      </p:pic>
      <p:pic>
        <p:nvPicPr>
          <p:cNvPr id="40964" name="圖片 4" descr="IMG_0539.JPG"/>
          <p:cNvPicPr>
            <a:picLocks noChangeAspect="1"/>
          </p:cNvPicPr>
          <p:nvPr/>
        </p:nvPicPr>
        <p:blipFill>
          <a:blip r:embed="rId3" cstate="print"/>
          <a:srcRect/>
          <a:stretch>
            <a:fillRect/>
          </a:stretch>
        </p:blipFill>
        <p:spPr bwMode="auto">
          <a:xfrm>
            <a:off x="4716463" y="1412875"/>
            <a:ext cx="3784600" cy="3168650"/>
          </a:xfrm>
          <a:prstGeom prst="rect">
            <a:avLst/>
          </a:prstGeom>
          <a:noFill/>
          <a:ln w="9525">
            <a:noFill/>
            <a:miter lim="800000"/>
            <a:headEnd/>
            <a:tailEnd/>
          </a:ln>
        </p:spPr>
      </p:pic>
      <p:sp>
        <p:nvSpPr>
          <p:cNvPr id="40965" name="矩形 5"/>
          <p:cNvSpPr>
            <a:spLocks noChangeArrowheads="1"/>
          </p:cNvSpPr>
          <p:nvPr/>
        </p:nvSpPr>
        <p:spPr bwMode="auto">
          <a:xfrm>
            <a:off x="755650" y="4941888"/>
            <a:ext cx="7345363" cy="922337"/>
          </a:xfrm>
          <a:prstGeom prst="rect">
            <a:avLst/>
          </a:prstGeom>
          <a:noFill/>
          <a:ln w="9525">
            <a:noFill/>
            <a:miter lim="800000"/>
            <a:headEnd/>
            <a:tailEnd/>
          </a:ln>
        </p:spPr>
        <p:txBody>
          <a:bodyPr>
            <a:spAutoFit/>
          </a:bodyPr>
          <a:lstStyle/>
          <a:p>
            <a:r>
              <a:rPr lang="zh-TW" altLang="en-US" dirty="0">
                <a:latin typeface="+mj-ea"/>
                <a:ea typeface="+mj-ea"/>
              </a:rPr>
              <a:t>鎮福廟本來稱為鎮福社，主要祭祀福德正神。此廟建於清光緒年間，主祀與農村社會發展息息相關的福德正神。舊廟保存完整，從外觀仍可看到門神、屋脊燕尾以及獅面懸魚等傳統建築裝飾。</a:t>
            </a: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內容版面配置區 3" descr="IMG_0336.JPG"/>
          <p:cNvPicPr>
            <a:picLocks noGrp="1" noChangeAspect="1"/>
          </p:cNvPicPr>
          <p:nvPr>
            <p:ph idx="1"/>
          </p:nvPr>
        </p:nvPicPr>
        <p:blipFill>
          <a:blip r:embed="rId2" cstate="print"/>
          <a:srcRect/>
          <a:stretch>
            <a:fillRect/>
          </a:stretch>
        </p:blipFill>
        <p:spPr>
          <a:xfrm>
            <a:off x="4572000" y="3717032"/>
            <a:ext cx="3498850" cy="2625725"/>
          </a:xfrm>
        </p:spPr>
      </p:pic>
      <p:sp>
        <p:nvSpPr>
          <p:cNvPr id="50178" name="標題 1"/>
          <p:cNvSpPr>
            <a:spLocks noGrp="1"/>
          </p:cNvSpPr>
          <p:nvPr>
            <p:ph type="title"/>
          </p:nvPr>
        </p:nvSpPr>
        <p:spPr>
          <a:xfrm>
            <a:off x="428625" y="0"/>
            <a:ext cx="8229600" cy="1143000"/>
          </a:xfrm>
        </p:spPr>
        <p:txBody>
          <a:bodyPr/>
          <a:lstStyle/>
          <a:p>
            <a:pPr fontAlgn="auto">
              <a:spcAft>
                <a:spcPts val="0"/>
              </a:spcAft>
              <a:defRPr/>
            </a:pPr>
            <a:r>
              <a:rPr altLang="zh-TW" b="1" dirty="0" smtClean="0">
                <a:solidFill>
                  <a:schemeClr val="tx2">
                    <a:lumMod val="75000"/>
                  </a:schemeClr>
                </a:solidFill>
              </a:rPr>
              <a:t>3.</a:t>
            </a:r>
            <a:r>
              <a:rPr lang="zh-TW" altLang="en-US" b="1" dirty="0" smtClean="0">
                <a:solidFill>
                  <a:schemeClr val="tx2">
                    <a:lumMod val="75000"/>
                  </a:schemeClr>
                </a:solidFill>
              </a:rPr>
              <a:t>久無人住的廢棄工廠及房屋</a:t>
            </a:r>
          </a:p>
        </p:txBody>
      </p:sp>
      <p:pic>
        <p:nvPicPr>
          <p:cNvPr id="41988" name="圖片 4" descr="IMG_0338.JPG"/>
          <p:cNvPicPr>
            <a:picLocks noChangeAspect="1"/>
          </p:cNvPicPr>
          <p:nvPr/>
        </p:nvPicPr>
        <p:blipFill>
          <a:blip r:embed="rId3" cstate="print"/>
          <a:srcRect/>
          <a:stretch>
            <a:fillRect/>
          </a:stretch>
        </p:blipFill>
        <p:spPr bwMode="auto">
          <a:xfrm>
            <a:off x="4643438" y="1214438"/>
            <a:ext cx="3241675" cy="2430462"/>
          </a:xfrm>
          <a:prstGeom prst="rect">
            <a:avLst/>
          </a:prstGeom>
          <a:noFill/>
          <a:ln w="9525">
            <a:noFill/>
            <a:miter lim="800000"/>
            <a:headEnd/>
            <a:tailEnd/>
          </a:ln>
        </p:spPr>
      </p:pic>
      <p:pic>
        <p:nvPicPr>
          <p:cNvPr id="41989" name="圖片 6" descr="IMG_0314.JPG"/>
          <p:cNvPicPr>
            <a:picLocks noChangeAspect="1"/>
          </p:cNvPicPr>
          <p:nvPr/>
        </p:nvPicPr>
        <p:blipFill>
          <a:blip r:embed="rId4" cstate="print"/>
          <a:srcRect/>
          <a:stretch>
            <a:fillRect/>
          </a:stretch>
        </p:blipFill>
        <p:spPr bwMode="auto">
          <a:xfrm>
            <a:off x="642938" y="1285875"/>
            <a:ext cx="3589337" cy="4786313"/>
          </a:xfrm>
          <a:prstGeom prst="rect">
            <a:avLst/>
          </a:prstGeom>
          <a:noFill/>
          <a:ln w="9525">
            <a:noFill/>
            <a:miter lim="800000"/>
            <a:headEnd/>
            <a:tailEnd/>
          </a:ln>
        </p:spPr>
      </p:pic>
      <p:sp>
        <p:nvSpPr>
          <p:cNvPr id="41990" name="文字方塊 7"/>
          <p:cNvSpPr txBox="1">
            <a:spLocks noChangeArrowheads="1"/>
          </p:cNvSpPr>
          <p:nvPr/>
        </p:nvSpPr>
        <p:spPr bwMode="auto">
          <a:xfrm>
            <a:off x="1428750" y="6286500"/>
            <a:ext cx="2184400" cy="369888"/>
          </a:xfrm>
          <a:prstGeom prst="rect">
            <a:avLst/>
          </a:prstGeom>
          <a:noFill/>
          <a:ln w="9525">
            <a:noFill/>
            <a:miter lim="800000"/>
            <a:headEnd/>
            <a:tailEnd/>
          </a:ln>
        </p:spPr>
        <p:txBody>
          <a:bodyPr wrap="none">
            <a:spAutoFit/>
          </a:bodyPr>
          <a:lstStyle/>
          <a:p>
            <a:r>
              <a:rPr lang="zh-TW" altLang="en-US"/>
              <a:t>河南路</a:t>
            </a:r>
            <a:r>
              <a:rPr lang="en-US" altLang="zh-TW"/>
              <a:t>(</a:t>
            </a:r>
            <a:r>
              <a:rPr lang="zh-TW" altLang="en-US"/>
              <a:t>玉皇宮對面</a:t>
            </a:r>
            <a:r>
              <a:rPr lang="en-US" altLang="zh-TW"/>
              <a:t>)</a:t>
            </a:r>
            <a:endParaRPr lang="zh-TW" altLang="en-US"/>
          </a:p>
        </p:txBody>
      </p:sp>
      <p:sp>
        <p:nvSpPr>
          <p:cNvPr id="41991" name="文字方塊 8"/>
          <p:cNvSpPr txBox="1">
            <a:spLocks noChangeArrowheads="1"/>
          </p:cNvSpPr>
          <p:nvPr/>
        </p:nvSpPr>
        <p:spPr bwMode="auto">
          <a:xfrm>
            <a:off x="5219700" y="6372225"/>
            <a:ext cx="2185988" cy="369888"/>
          </a:xfrm>
          <a:prstGeom prst="rect">
            <a:avLst/>
          </a:prstGeom>
          <a:noFill/>
          <a:ln w="9525">
            <a:noFill/>
            <a:miter lim="800000"/>
            <a:headEnd/>
            <a:tailEnd/>
          </a:ln>
        </p:spPr>
        <p:txBody>
          <a:bodyPr wrap="none">
            <a:spAutoFit/>
          </a:bodyPr>
          <a:lstStyle/>
          <a:p>
            <a:r>
              <a:rPr lang="zh-TW" altLang="en-US"/>
              <a:t>十全路</a:t>
            </a:r>
            <a:r>
              <a:rPr lang="en-US" altLang="zh-TW"/>
              <a:t>(</a:t>
            </a:r>
            <a:r>
              <a:rPr lang="zh-TW" altLang="en-US"/>
              <a:t>中都溼地旁</a:t>
            </a:r>
            <a:r>
              <a:rPr lang="en-US" altLang="zh-TW"/>
              <a:t>)</a:t>
            </a:r>
            <a:endParaRPr lang="zh-TW" altLang="en-US"/>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標題 1"/>
          <p:cNvSpPr>
            <a:spLocks noGrp="1"/>
          </p:cNvSpPr>
          <p:nvPr>
            <p:ph type="title"/>
          </p:nvPr>
        </p:nvSpPr>
        <p:spPr>
          <a:xfrm>
            <a:off x="395288" y="71438"/>
            <a:ext cx="8229600" cy="901700"/>
          </a:xfrm>
        </p:spPr>
        <p:txBody>
          <a:bodyPr/>
          <a:lstStyle/>
          <a:p>
            <a:pPr fontAlgn="auto">
              <a:spcAft>
                <a:spcPts val="0"/>
              </a:spcAft>
              <a:defRPr/>
            </a:pPr>
            <a:r>
              <a:rPr altLang="zh-TW" b="1" dirty="0" smtClean="0">
                <a:solidFill>
                  <a:schemeClr val="tx2">
                    <a:lumMod val="75000"/>
                  </a:schemeClr>
                </a:solidFill>
              </a:rPr>
              <a:t>4.</a:t>
            </a:r>
            <a:r>
              <a:rPr lang="zh-TW" altLang="en-US" b="1" dirty="0" smtClean="0">
                <a:solidFill>
                  <a:schemeClr val="tx2">
                    <a:lumMod val="75000"/>
                  </a:schemeClr>
                </a:solidFill>
              </a:rPr>
              <a:t>神怪雕刻師</a:t>
            </a:r>
            <a:r>
              <a:rPr altLang="zh-TW" b="1" dirty="0" smtClean="0">
                <a:solidFill>
                  <a:schemeClr val="tx2">
                    <a:lumMod val="75000"/>
                  </a:schemeClr>
                </a:solidFill>
              </a:rPr>
              <a:t>--</a:t>
            </a:r>
            <a:r>
              <a:rPr lang="zh-TW" altLang="en-US" b="1" dirty="0" smtClean="0">
                <a:solidFill>
                  <a:schemeClr val="tx2">
                    <a:lumMod val="75000"/>
                  </a:schemeClr>
                </a:solidFill>
              </a:rPr>
              <a:t>林邊師</a:t>
            </a:r>
          </a:p>
        </p:txBody>
      </p:sp>
      <p:pic>
        <p:nvPicPr>
          <p:cNvPr id="43011" name="Picture 4" descr="E:\Swei\社區百工圖網站建立資料\社區達人\林邊師\DSCF2913.jpg"/>
          <p:cNvPicPr>
            <a:picLocks noChangeAspect="1" noChangeArrowheads="1"/>
          </p:cNvPicPr>
          <p:nvPr/>
        </p:nvPicPr>
        <p:blipFill>
          <a:blip r:embed="rId2" cstate="print"/>
          <a:srcRect/>
          <a:stretch>
            <a:fillRect/>
          </a:stretch>
        </p:blipFill>
        <p:spPr bwMode="auto">
          <a:xfrm>
            <a:off x="4716463" y="1268413"/>
            <a:ext cx="3600450" cy="2700337"/>
          </a:xfrm>
          <a:prstGeom prst="rect">
            <a:avLst/>
          </a:prstGeom>
          <a:noFill/>
          <a:ln w="9525">
            <a:noFill/>
            <a:miter lim="800000"/>
            <a:headEnd/>
            <a:tailEnd/>
          </a:ln>
        </p:spPr>
      </p:pic>
      <p:sp>
        <p:nvSpPr>
          <p:cNvPr id="43012" name="矩形 7"/>
          <p:cNvSpPr>
            <a:spLocks noChangeArrowheads="1"/>
          </p:cNvSpPr>
          <p:nvPr/>
        </p:nvSpPr>
        <p:spPr bwMode="auto">
          <a:xfrm>
            <a:off x="971550" y="4076701"/>
            <a:ext cx="6804025" cy="2308324"/>
          </a:xfrm>
          <a:prstGeom prst="rect">
            <a:avLst/>
          </a:prstGeom>
          <a:noFill/>
          <a:ln w="9525">
            <a:noFill/>
            <a:miter lim="800000"/>
            <a:headEnd/>
            <a:tailEnd/>
          </a:ln>
        </p:spPr>
        <p:txBody>
          <a:bodyPr wrap="square">
            <a:spAutoFit/>
          </a:bodyPr>
          <a:lstStyle/>
          <a:p>
            <a:r>
              <a:rPr lang="zh-TW" altLang="zh-TW" dirty="0" smtClean="0">
                <a:latin typeface="+mj-ea"/>
                <a:ea typeface="+mj-ea"/>
              </a:rPr>
              <a:t>林邊</a:t>
            </a:r>
            <a:r>
              <a:rPr lang="zh-TW" altLang="zh-TW" dirty="0">
                <a:latin typeface="+mj-ea"/>
                <a:ea typeface="+mj-ea"/>
              </a:rPr>
              <a:t>師，本名陳忠榮，</a:t>
            </a:r>
            <a:r>
              <a:rPr lang="zh-TW" altLang="en-US" dirty="0">
                <a:latin typeface="+mj-ea"/>
                <a:ea typeface="+mj-ea"/>
              </a:rPr>
              <a:t>其店坐落在建國三路上。</a:t>
            </a:r>
            <a:r>
              <a:rPr lang="zh-TW" altLang="zh-TW" dirty="0">
                <a:latin typeface="+mj-ea"/>
                <a:ea typeface="+mj-ea"/>
              </a:rPr>
              <a:t>出生於屏東林邊鄉下</a:t>
            </a:r>
            <a:r>
              <a:rPr lang="zh-TW" altLang="en-US" dirty="0">
                <a:latin typeface="+mj-ea"/>
                <a:ea typeface="+mj-ea"/>
              </a:rPr>
              <a:t>，</a:t>
            </a:r>
            <a:r>
              <a:rPr lang="zh-TW" altLang="zh-TW" dirty="0">
                <a:latin typeface="+mj-ea"/>
                <a:ea typeface="+mj-ea"/>
              </a:rPr>
              <a:t>十四歲</a:t>
            </a:r>
            <a:r>
              <a:rPr lang="zh-TW" altLang="en-US" dirty="0">
                <a:latin typeface="+mj-ea"/>
                <a:ea typeface="+mj-ea"/>
              </a:rPr>
              <a:t>跟</a:t>
            </a:r>
            <a:r>
              <a:rPr lang="zh-TW" altLang="zh-TW" dirty="0">
                <a:latin typeface="+mj-ea"/>
                <a:ea typeface="+mj-ea"/>
              </a:rPr>
              <a:t>隨鄭全明兒子鄭來發</a:t>
            </a:r>
            <a:r>
              <a:rPr lang="en-US" altLang="zh-TW" dirty="0">
                <a:latin typeface="+mj-ea"/>
                <a:ea typeface="+mj-ea"/>
              </a:rPr>
              <a:t>(</a:t>
            </a:r>
            <a:r>
              <a:rPr lang="zh-TW" altLang="zh-TW" dirty="0">
                <a:latin typeface="+mj-ea"/>
                <a:ea typeface="+mj-ea"/>
              </a:rPr>
              <a:t>現在的丈人，和黃俊雄是同輩的布袋戲師傅</a:t>
            </a:r>
            <a:r>
              <a:rPr lang="en-US" altLang="zh-TW" dirty="0">
                <a:latin typeface="+mj-ea"/>
                <a:ea typeface="+mj-ea"/>
              </a:rPr>
              <a:t>)</a:t>
            </a:r>
            <a:r>
              <a:rPr lang="zh-TW" altLang="zh-TW" dirty="0">
                <a:latin typeface="+mj-ea"/>
                <a:ea typeface="+mj-ea"/>
              </a:rPr>
              <a:t>學刻戲偶，。</a:t>
            </a:r>
          </a:p>
          <a:p>
            <a:r>
              <a:rPr lang="zh-TW" altLang="zh-TW" dirty="0" smtClean="0">
                <a:latin typeface="+mj-ea"/>
                <a:ea typeface="+mj-ea"/>
              </a:rPr>
              <a:t>布袋戲</a:t>
            </a:r>
            <a:r>
              <a:rPr lang="zh-TW" altLang="zh-TW" dirty="0">
                <a:latin typeface="+mj-ea"/>
                <a:ea typeface="+mj-ea"/>
              </a:rPr>
              <a:t>王黃俊雄讚嘆林邊師所刻戲偶的傳神，於是「雲州大儒俠」、「苦海女神龍」、「西遊記」等布袋戲劇中人物，都請林邊師為其量身訂作。觀眾深深愛上布袋戲造成瘋狂，使布袋戲偶躍上大銀幕聞名國際，林邊師是功不可沒。 </a:t>
            </a:r>
          </a:p>
          <a:p>
            <a:r>
              <a:rPr lang="en-US" altLang="zh-TW" dirty="0"/>
              <a:t>    </a:t>
            </a:r>
            <a:endParaRPr lang="zh-TW" altLang="zh-TW" dirty="0"/>
          </a:p>
        </p:txBody>
      </p:sp>
      <p:pic>
        <p:nvPicPr>
          <p:cNvPr id="43013" name="圖片 8" descr="sDSC03016.jpg"/>
          <p:cNvPicPr>
            <a:picLocks noChangeAspect="1"/>
          </p:cNvPicPr>
          <p:nvPr/>
        </p:nvPicPr>
        <p:blipFill>
          <a:blip r:embed="rId3" cstate="print"/>
          <a:srcRect/>
          <a:stretch>
            <a:fillRect/>
          </a:stretch>
        </p:blipFill>
        <p:spPr bwMode="auto">
          <a:xfrm>
            <a:off x="755650" y="1268413"/>
            <a:ext cx="3600450" cy="270033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標題 1"/>
          <p:cNvSpPr>
            <a:spLocks noGrp="1"/>
          </p:cNvSpPr>
          <p:nvPr>
            <p:ph type="title"/>
          </p:nvPr>
        </p:nvSpPr>
        <p:spPr>
          <a:xfrm>
            <a:off x="468313" y="285750"/>
            <a:ext cx="8229600" cy="760413"/>
          </a:xfrm>
        </p:spPr>
        <p:txBody>
          <a:bodyPr/>
          <a:lstStyle/>
          <a:p>
            <a:pPr fontAlgn="auto">
              <a:spcAft>
                <a:spcPts val="0"/>
              </a:spcAft>
              <a:defRPr/>
            </a:pPr>
            <a:r>
              <a:rPr altLang="zh-TW" b="1" dirty="0" smtClean="0">
                <a:solidFill>
                  <a:schemeClr val="tx2">
                    <a:lumMod val="75000"/>
                  </a:schemeClr>
                </a:solidFill>
              </a:rPr>
              <a:t>4.</a:t>
            </a:r>
            <a:r>
              <a:rPr lang="zh-TW" altLang="en-US" b="1" dirty="0" smtClean="0">
                <a:solidFill>
                  <a:schemeClr val="tx2">
                    <a:lumMod val="75000"/>
                  </a:schemeClr>
                </a:solidFill>
              </a:rPr>
              <a:t>神怪雕刻師</a:t>
            </a:r>
            <a:r>
              <a:rPr altLang="zh-TW" b="1" dirty="0" smtClean="0">
                <a:solidFill>
                  <a:schemeClr val="tx2">
                    <a:lumMod val="75000"/>
                  </a:schemeClr>
                </a:solidFill>
              </a:rPr>
              <a:t>--</a:t>
            </a:r>
            <a:r>
              <a:rPr lang="zh-TW" altLang="en-US" b="1" dirty="0" smtClean="0">
                <a:solidFill>
                  <a:schemeClr val="tx2">
                    <a:lumMod val="75000"/>
                  </a:schemeClr>
                </a:solidFill>
              </a:rPr>
              <a:t>愛河偶戲館</a:t>
            </a:r>
          </a:p>
        </p:txBody>
      </p:sp>
      <p:pic>
        <p:nvPicPr>
          <p:cNvPr id="44035" name="Picture 3" descr="E:\Swei\社區百工圖網站建立資料\社區達人\林邊師\DSCF2924.jpg"/>
          <p:cNvPicPr>
            <a:picLocks noChangeAspect="1" noChangeArrowheads="1"/>
          </p:cNvPicPr>
          <p:nvPr/>
        </p:nvPicPr>
        <p:blipFill>
          <a:blip r:embed="rId2" cstate="print"/>
          <a:srcRect/>
          <a:stretch>
            <a:fillRect/>
          </a:stretch>
        </p:blipFill>
        <p:spPr bwMode="auto">
          <a:xfrm>
            <a:off x="5435600" y="4292600"/>
            <a:ext cx="2963863" cy="2224088"/>
          </a:xfrm>
          <a:prstGeom prst="rect">
            <a:avLst/>
          </a:prstGeom>
          <a:noFill/>
          <a:ln w="9525">
            <a:noFill/>
            <a:miter lim="800000"/>
            <a:headEnd/>
            <a:tailEnd/>
          </a:ln>
        </p:spPr>
      </p:pic>
      <p:sp>
        <p:nvSpPr>
          <p:cNvPr id="44036" name="矩形 5"/>
          <p:cNvSpPr>
            <a:spLocks noChangeArrowheads="1"/>
          </p:cNvSpPr>
          <p:nvPr/>
        </p:nvSpPr>
        <p:spPr bwMode="auto">
          <a:xfrm>
            <a:off x="539750" y="4652963"/>
            <a:ext cx="4103688" cy="1200150"/>
          </a:xfrm>
          <a:prstGeom prst="rect">
            <a:avLst/>
          </a:prstGeom>
          <a:noFill/>
          <a:ln w="9525">
            <a:noFill/>
            <a:miter lim="800000"/>
            <a:headEnd/>
            <a:tailEnd/>
          </a:ln>
        </p:spPr>
        <p:txBody>
          <a:bodyPr>
            <a:spAutoFit/>
          </a:bodyPr>
          <a:lstStyle/>
          <a:p>
            <a:r>
              <a:rPr lang="zh-TW" altLang="zh-TW" dirty="0">
                <a:latin typeface="+mj-ea"/>
                <a:ea typeface="+mj-ea"/>
              </a:rPr>
              <a:t>入行近四十年，他賦予戲偶生命，戲偶也走進了他的生命，一路跟隨布袋戲興衰走來熱情未減，目前他</a:t>
            </a:r>
            <a:r>
              <a:rPr lang="zh-TW" altLang="en-US" dirty="0">
                <a:latin typeface="+mj-ea"/>
                <a:ea typeface="+mj-ea"/>
              </a:rPr>
              <a:t>在愛河</a:t>
            </a:r>
            <a:r>
              <a:rPr lang="zh-TW" altLang="zh-TW" dirty="0">
                <a:latin typeface="+mj-ea"/>
                <a:ea typeface="+mj-ea"/>
              </a:rPr>
              <a:t>籌設戲偶博物館理想邁進。</a:t>
            </a:r>
            <a:r>
              <a:rPr lang="en-US" altLang="zh-TW" dirty="0">
                <a:latin typeface="+mj-ea"/>
                <a:ea typeface="+mj-ea"/>
              </a:rPr>
              <a:t> </a:t>
            </a:r>
            <a:endParaRPr lang="zh-TW" altLang="en-US" dirty="0">
              <a:latin typeface="+mj-ea"/>
              <a:ea typeface="+mj-ea"/>
            </a:endParaRPr>
          </a:p>
        </p:txBody>
      </p:sp>
      <p:pic>
        <p:nvPicPr>
          <p:cNvPr id="44037" name="圖片 7" descr="眾偶頭.jpg"/>
          <p:cNvPicPr>
            <a:picLocks noChangeAspect="1"/>
          </p:cNvPicPr>
          <p:nvPr/>
        </p:nvPicPr>
        <p:blipFill>
          <a:blip r:embed="rId3" cstate="print"/>
          <a:srcRect/>
          <a:stretch>
            <a:fillRect/>
          </a:stretch>
        </p:blipFill>
        <p:spPr bwMode="auto">
          <a:xfrm>
            <a:off x="1619250" y="1543050"/>
            <a:ext cx="5834063" cy="28860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內容版面配置區 2"/>
          <p:cNvSpPr>
            <a:spLocks noGrp="1"/>
          </p:cNvSpPr>
          <p:nvPr>
            <p:ph idx="1"/>
          </p:nvPr>
        </p:nvSpPr>
        <p:spPr/>
        <p:txBody>
          <a:bodyPr/>
          <a:lstStyle/>
          <a:p>
            <a:r>
              <a:rPr lang="zh-TW" altLang="en-US" dirty="0" smtClean="0"/>
              <a:t>四位導演、四個角度、四種高雄，任由劇本寫實呈現，這就是高雄獨特的城市風格，相信你也會認同。</a:t>
            </a:r>
            <a:endParaRPr lang="en-US" altLang="zh-TW" dirty="0" smtClean="0"/>
          </a:p>
          <a:p>
            <a:pPr>
              <a:buFont typeface="Wingdings 2" pitchFamily="18" charset="2"/>
              <a:buNone/>
            </a:pPr>
            <a:endParaRPr lang="en-US" altLang="zh-TW" dirty="0" smtClean="0"/>
          </a:p>
          <a:p>
            <a:r>
              <a:rPr lang="zh-TW" altLang="en-US" dirty="0" smtClean="0"/>
              <a:t>陽光、活力、熱情、創意、科技、人文、本土、寫實、悲情、愛情、親情</a:t>
            </a:r>
            <a:r>
              <a:rPr lang="en-US" altLang="zh-TW" dirty="0" smtClean="0"/>
              <a:t>…</a:t>
            </a:r>
            <a:r>
              <a:rPr lang="zh-TW" altLang="en-US" dirty="0" smtClean="0"/>
              <a:t>不論是哪一類型電影，在高雄你一定可以找到最</a:t>
            </a:r>
            <a:r>
              <a:rPr lang="en-US" altLang="zh-TW" dirty="0" smtClean="0"/>
              <a:t>『</a:t>
            </a:r>
            <a:r>
              <a:rPr lang="zh-TW" altLang="en-US" dirty="0" smtClean="0"/>
              <a:t>感心</a:t>
            </a:r>
            <a:r>
              <a:rPr lang="en-US" altLang="zh-TW" dirty="0" smtClean="0"/>
              <a:t>』</a:t>
            </a:r>
            <a:r>
              <a:rPr lang="zh-TW" altLang="en-US" dirty="0" smtClean="0"/>
              <a:t>的場域，刻畫出情節中最細膩的情感。</a:t>
            </a:r>
            <a:endParaRPr lang="en-US" altLang="zh-TW" dirty="0" smtClean="0"/>
          </a:p>
          <a:p>
            <a:endParaRPr lang="zh-TW" altLang="en-US" dirty="0" smtClean="0"/>
          </a:p>
        </p:txBody>
      </p:sp>
      <p:sp>
        <p:nvSpPr>
          <p:cNvPr id="16386" name="標題 1"/>
          <p:cNvSpPr>
            <a:spLocks noGrp="1"/>
          </p:cNvSpPr>
          <p:nvPr>
            <p:ph type="title"/>
          </p:nvPr>
        </p:nvSpPr>
        <p:spPr>
          <a:xfrm>
            <a:off x="500063" y="285750"/>
            <a:ext cx="8229600" cy="762000"/>
          </a:xfrm>
        </p:spPr>
        <p:txBody>
          <a:bodyPr/>
          <a:lstStyle/>
          <a:p>
            <a:pPr fontAlgn="auto">
              <a:spcAft>
                <a:spcPts val="0"/>
              </a:spcAft>
              <a:defRPr/>
            </a:pPr>
            <a:r>
              <a:rPr lang="zh-TW" altLang="en-US" sz="3600" b="1" dirty="0" smtClean="0">
                <a:solidFill>
                  <a:schemeClr val="tx2">
                    <a:lumMod val="75000"/>
                  </a:schemeClr>
                </a:solidFill>
              </a:rPr>
              <a:t>壹、高雄多樣的城市風貌</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內容版面配置區 3" descr="IMG_0276.JPG"/>
          <p:cNvPicPr>
            <a:picLocks noGrp="1" noChangeAspect="1"/>
          </p:cNvPicPr>
          <p:nvPr>
            <p:ph idx="1"/>
          </p:nvPr>
        </p:nvPicPr>
        <p:blipFill>
          <a:blip r:embed="rId2" cstate="print"/>
          <a:srcRect/>
          <a:stretch>
            <a:fillRect/>
          </a:stretch>
        </p:blipFill>
        <p:spPr>
          <a:xfrm>
            <a:off x="900113" y="1557338"/>
            <a:ext cx="5589587" cy="4192587"/>
          </a:xfrm>
        </p:spPr>
      </p:pic>
      <p:sp>
        <p:nvSpPr>
          <p:cNvPr id="53250" name="標題 1"/>
          <p:cNvSpPr>
            <a:spLocks noGrp="1"/>
          </p:cNvSpPr>
          <p:nvPr>
            <p:ph type="title"/>
          </p:nvPr>
        </p:nvSpPr>
        <p:spPr/>
        <p:txBody>
          <a:bodyPr/>
          <a:lstStyle/>
          <a:p>
            <a:pPr fontAlgn="auto">
              <a:spcAft>
                <a:spcPts val="0"/>
              </a:spcAft>
              <a:defRPr/>
            </a:pPr>
            <a:r>
              <a:rPr altLang="zh-TW" b="1" dirty="0" smtClean="0">
                <a:solidFill>
                  <a:schemeClr val="tx2">
                    <a:lumMod val="75000"/>
                  </a:schemeClr>
                </a:solidFill>
              </a:rPr>
              <a:t>5.</a:t>
            </a:r>
            <a:r>
              <a:rPr lang="zh-TW" altLang="en-US" b="1" dirty="0" smtClean="0">
                <a:solidFill>
                  <a:schemeClr val="tx2">
                    <a:lumMod val="75000"/>
                  </a:schemeClr>
                </a:solidFill>
              </a:rPr>
              <a:t>怪事頻傳</a:t>
            </a:r>
            <a:r>
              <a:rPr altLang="zh-TW" b="1" dirty="0" smtClean="0">
                <a:solidFill>
                  <a:schemeClr val="tx2">
                    <a:lumMod val="75000"/>
                  </a:schemeClr>
                </a:solidFill>
              </a:rPr>
              <a:t>--</a:t>
            </a:r>
            <a:r>
              <a:rPr lang="zh-TW" altLang="en-US" b="1" dirty="0" smtClean="0">
                <a:solidFill>
                  <a:schemeClr val="tx2">
                    <a:lumMod val="75000"/>
                  </a:schemeClr>
                </a:solidFill>
              </a:rPr>
              <a:t>主婦商場</a:t>
            </a:r>
          </a:p>
        </p:txBody>
      </p:sp>
      <p:sp>
        <p:nvSpPr>
          <p:cNvPr id="45060" name="文字方塊 4"/>
          <p:cNvSpPr txBox="1">
            <a:spLocks noChangeArrowheads="1"/>
          </p:cNvSpPr>
          <p:nvPr/>
        </p:nvSpPr>
        <p:spPr bwMode="auto">
          <a:xfrm>
            <a:off x="3563888" y="5877272"/>
            <a:ext cx="2032000" cy="369887"/>
          </a:xfrm>
          <a:prstGeom prst="rect">
            <a:avLst/>
          </a:prstGeom>
          <a:noFill/>
          <a:ln w="9525">
            <a:noFill/>
            <a:miter lim="800000"/>
            <a:headEnd/>
            <a:tailEnd/>
          </a:ln>
        </p:spPr>
        <p:txBody>
          <a:bodyPr wrap="none">
            <a:spAutoFit/>
          </a:bodyPr>
          <a:lstStyle/>
          <a:p>
            <a:r>
              <a:rPr lang="zh-TW" altLang="en-US" dirty="0"/>
              <a:t>中華路與中正路口</a:t>
            </a:r>
          </a:p>
        </p:txBody>
      </p:sp>
      <p:sp>
        <p:nvSpPr>
          <p:cNvPr id="45061" name="矩形 4"/>
          <p:cNvSpPr>
            <a:spLocks noChangeArrowheads="1"/>
          </p:cNvSpPr>
          <p:nvPr/>
        </p:nvSpPr>
        <p:spPr bwMode="auto">
          <a:xfrm>
            <a:off x="6659563" y="1844675"/>
            <a:ext cx="2016125" cy="2586038"/>
          </a:xfrm>
          <a:prstGeom prst="rect">
            <a:avLst/>
          </a:prstGeom>
          <a:noFill/>
          <a:ln w="9525">
            <a:noFill/>
            <a:miter lim="800000"/>
            <a:headEnd/>
            <a:tailEnd/>
          </a:ln>
        </p:spPr>
        <p:txBody>
          <a:bodyPr>
            <a:spAutoFit/>
          </a:bodyPr>
          <a:lstStyle/>
          <a:p>
            <a:r>
              <a:rPr lang="zh-TW" altLang="en-US" dirty="0">
                <a:latin typeface="+mj-ea"/>
                <a:ea typeface="+mj-ea"/>
              </a:rPr>
              <a:t>中正路跟中華路口</a:t>
            </a:r>
            <a:r>
              <a:rPr lang="en-US" altLang="zh-TW" dirty="0">
                <a:latin typeface="+mj-ea"/>
                <a:ea typeface="+mj-ea"/>
              </a:rPr>
              <a:t>.</a:t>
            </a:r>
            <a:r>
              <a:rPr lang="zh-TW" altLang="en-US" dirty="0">
                <a:latin typeface="+mj-ea"/>
                <a:ea typeface="+mj-ea"/>
              </a:rPr>
              <a:t>之前的主婦商場旁，有網路傳言：某個靈異節目進去拍時，</a:t>
            </a:r>
            <a:br>
              <a:rPr lang="zh-TW" altLang="en-US" dirty="0">
                <a:latin typeface="+mj-ea"/>
                <a:ea typeface="+mj-ea"/>
              </a:rPr>
            </a:br>
            <a:r>
              <a:rPr lang="zh-TW" altLang="en-US" dirty="0">
                <a:latin typeface="+mj-ea"/>
                <a:ea typeface="+mj-ea"/>
              </a:rPr>
              <a:t>房間裡面已經沒有接上電話線的撥號式電話居然會響起</a:t>
            </a:r>
            <a:r>
              <a:rPr lang="en-US" altLang="zh-TW" dirty="0">
                <a:latin typeface="+mj-ea"/>
                <a:ea typeface="+mj-ea"/>
              </a:rPr>
              <a:t>!! </a:t>
            </a:r>
            <a:r>
              <a:rPr lang="zh-TW" altLang="en-US" dirty="0">
                <a:latin typeface="+mj-ea"/>
                <a:ea typeface="+mj-ea"/>
              </a:rPr>
              <a:t>真的有夠恐怖的</a:t>
            </a: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內容版面配置區 2"/>
          <p:cNvSpPr>
            <a:spLocks noGrp="1"/>
          </p:cNvSpPr>
          <p:nvPr>
            <p:ph idx="1"/>
          </p:nvPr>
        </p:nvSpPr>
        <p:spPr/>
        <p:txBody>
          <a:bodyPr/>
          <a:lstStyle/>
          <a:p>
            <a:r>
              <a:rPr lang="zh-TW" altLang="en-US" smtClean="0"/>
              <a:t>從愛情中學會心靈的改造，比什麼都重要。</a:t>
            </a:r>
            <a:endParaRPr lang="en-US" altLang="zh-TW" smtClean="0"/>
          </a:p>
          <a:p>
            <a:r>
              <a:rPr lang="zh-TW" altLang="en-US" smtClean="0"/>
              <a:t>執子之手，共譜幸福之曲。</a:t>
            </a:r>
            <a:endParaRPr lang="en-US" altLang="zh-TW" smtClean="0"/>
          </a:p>
          <a:p>
            <a:r>
              <a:rPr lang="zh-TW" altLang="en-US" smtClean="0"/>
              <a:t>想蒐集女人一夜貪歡愛情的男人</a:t>
            </a:r>
            <a:endParaRPr lang="en-US" altLang="zh-TW" smtClean="0"/>
          </a:p>
          <a:p>
            <a:r>
              <a:rPr lang="zh-TW" altLang="en-US" smtClean="0"/>
              <a:t>想珍藏男人一生難忘感情的女人</a:t>
            </a:r>
            <a:endParaRPr lang="en-US" altLang="zh-TW" smtClean="0"/>
          </a:p>
          <a:p>
            <a:r>
              <a:rPr lang="zh-TW" altLang="en-US" smtClean="0"/>
              <a:t>打狗，有您要擷取的男歡女愛都市生活的片段。</a:t>
            </a:r>
            <a:endParaRPr lang="en-US" altLang="zh-TW" smtClean="0"/>
          </a:p>
          <a:p>
            <a:endParaRPr lang="zh-TW" altLang="en-US" smtClean="0"/>
          </a:p>
        </p:txBody>
      </p:sp>
      <p:sp>
        <p:nvSpPr>
          <p:cNvPr id="54274" name="標題 1"/>
          <p:cNvSpPr>
            <a:spLocks noGrp="1"/>
          </p:cNvSpPr>
          <p:nvPr>
            <p:ph type="title"/>
          </p:nvPr>
        </p:nvSpPr>
        <p:spPr/>
        <p:txBody>
          <a:bodyPr/>
          <a:lstStyle/>
          <a:p>
            <a:pPr fontAlgn="auto">
              <a:spcAft>
                <a:spcPts val="0"/>
              </a:spcAft>
              <a:defRPr/>
            </a:pPr>
            <a:r>
              <a:rPr lang="zh-TW" altLang="en-US" b="1" dirty="0" smtClean="0">
                <a:solidFill>
                  <a:schemeClr val="tx2">
                    <a:lumMod val="75000"/>
                  </a:schemeClr>
                </a:solidFill>
              </a:rPr>
              <a:t>五、溫馨愛情片</a:t>
            </a: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標題 1"/>
          <p:cNvSpPr>
            <a:spLocks noGrp="1"/>
          </p:cNvSpPr>
          <p:nvPr>
            <p:ph type="title"/>
          </p:nvPr>
        </p:nvSpPr>
        <p:spPr/>
        <p:txBody>
          <a:bodyPr/>
          <a:lstStyle/>
          <a:p>
            <a:pPr fontAlgn="auto">
              <a:spcAft>
                <a:spcPts val="0"/>
              </a:spcAft>
              <a:defRPr/>
            </a:pPr>
            <a:r>
              <a:rPr altLang="zh-TW" b="1" dirty="0" smtClean="0">
                <a:solidFill>
                  <a:schemeClr val="tx2">
                    <a:lumMod val="75000"/>
                  </a:schemeClr>
                </a:solidFill>
              </a:rPr>
              <a:t>1.</a:t>
            </a:r>
            <a:r>
              <a:rPr lang="zh-TW" altLang="en-US" b="1" dirty="0" smtClean="0">
                <a:solidFill>
                  <a:schemeClr val="tx2">
                    <a:lumMod val="75000"/>
                  </a:schemeClr>
                </a:solidFill>
              </a:rPr>
              <a:t>親子樂園</a:t>
            </a:r>
            <a:r>
              <a:rPr altLang="zh-TW" b="1" dirty="0" smtClean="0">
                <a:solidFill>
                  <a:schemeClr val="tx2">
                    <a:lumMod val="75000"/>
                  </a:schemeClr>
                </a:solidFill>
              </a:rPr>
              <a:t>--</a:t>
            </a:r>
            <a:r>
              <a:rPr lang="zh-TW" altLang="en-US" b="1" dirty="0" smtClean="0">
                <a:solidFill>
                  <a:schemeClr val="tx2">
                    <a:lumMod val="75000"/>
                  </a:schemeClr>
                </a:solidFill>
              </a:rPr>
              <a:t>凹仔底森林公園</a:t>
            </a:r>
          </a:p>
        </p:txBody>
      </p:sp>
      <p:pic>
        <p:nvPicPr>
          <p:cNvPr id="47107" name="圖片 5" descr="IMG_0304.JPG"/>
          <p:cNvPicPr>
            <a:picLocks noChangeAspect="1"/>
          </p:cNvPicPr>
          <p:nvPr/>
        </p:nvPicPr>
        <p:blipFill>
          <a:blip r:embed="rId2" cstate="print"/>
          <a:srcRect/>
          <a:stretch>
            <a:fillRect/>
          </a:stretch>
        </p:blipFill>
        <p:spPr bwMode="auto">
          <a:xfrm>
            <a:off x="900113" y="1571625"/>
            <a:ext cx="7272337" cy="3857625"/>
          </a:xfrm>
          <a:prstGeom prst="rect">
            <a:avLst/>
          </a:prstGeom>
          <a:noFill/>
          <a:ln w="9525">
            <a:noFill/>
            <a:miter lim="800000"/>
            <a:headEnd/>
            <a:tailEnd/>
          </a:ln>
        </p:spPr>
      </p:pic>
      <p:sp>
        <p:nvSpPr>
          <p:cNvPr id="47108" name="矩形 5"/>
          <p:cNvSpPr>
            <a:spLocks noChangeArrowheads="1"/>
          </p:cNvSpPr>
          <p:nvPr/>
        </p:nvSpPr>
        <p:spPr bwMode="auto">
          <a:xfrm>
            <a:off x="785813" y="5572125"/>
            <a:ext cx="7489825" cy="646113"/>
          </a:xfrm>
          <a:prstGeom prst="rect">
            <a:avLst/>
          </a:prstGeom>
          <a:noFill/>
          <a:ln w="9525">
            <a:noFill/>
            <a:miter lim="800000"/>
            <a:headEnd/>
            <a:tailEnd/>
          </a:ln>
        </p:spPr>
        <p:txBody>
          <a:bodyPr>
            <a:spAutoFit/>
          </a:bodyPr>
          <a:lstStyle/>
          <a:p>
            <a:r>
              <a:rPr lang="zh-TW" altLang="en-US" dirty="0">
                <a:latin typeface="+mj-ea"/>
                <a:ea typeface="+mj-ea"/>
              </a:rPr>
              <a:t>凹仔底森林公園位於民族路及明誠路之間，是一處造景溫馨且具親子休閒的最佳都會森林公園。</a:t>
            </a: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5" name="內容版面配置區 2"/>
          <p:cNvSpPr>
            <a:spLocks noGrp="1"/>
          </p:cNvSpPr>
          <p:nvPr>
            <p:ph idx="1"/>
          </p:nvPr>
        </p:nvSpPr>
        <p:spPr>
          <a:xfrm>
            <a:off x="827088" y="4365625"/>
            <a:ext cx="7859712" cy="1760538"/>
          </a:xfrm>
        </p:spPr>
        <p:txBody>
          <a:bodyPr>
            <a:normAutofit fontScale="92500" lnSpcReduction="10000"/>
          </a:bodyPr>
          <a:lstStyle/>
          <a:p>
            <a:pPr marL="274320" indent="-274320" fontAlgn="auto">
              <a:spcAft>
                <a:spcPts val="0"/>
              </a:spcAft>
              <a:buFont typeface="Arial" charset="0"/>
              <a:buNone/>
              <a:defRPr/>
            </a:pPr>
            <a:r>
              <a:rPr lang="zh-TW" altLang="en-US" sz="2800" dirty="0" smtClean="0"/>
              <a:t>    </a:t>
            </a:r>
            <a:r>
              <a:rPr lang="zh-TW" altLang="en-US" sz="2400" dirty="0" smtClean="0"/>
              <a:t>全區以生態工程打造，採用大面積草地來涵養地下水。</a:t>
            </a:r>
            <a:r>
              <a:rPr lang="zh-TW" altLang="en-US" sz="2400" b="1" dirty="0" smtClean="0"/>
              <a:t>密</a:t>
            </a:r>
            <a:r>
              <a:rPr lang="zh-TW" altLang="en-US" sz="2400" dirty="0" smtClean="0"/>
              <a:t>植綠蔭大喬木，規劃多層次的植栽景觀，創造都市中的自然生活林。公園四周塑造健康綠蔭步道、花海造景、獨木橋、溜冰場，為市民休閒散步、慢跑與騎自行車親子活動的最佳場所。</a:t>
            </a:r>
          </a:p>
        </p:txBody>
      </p:sp>
      <p:sp>
        <p:nvSpPr>
          <p:cNvPr id="56322" name="標題 1"/>
          <p:cNvSpPr>
            <a:spLocks noGrp="1"/>
          </p:cNvSpPr>
          <p:nvPr>
            <p:ph type="title"/>
          </p:nvPr>
        </p:nvSpPr>
        <p:spPr/>
        <p:txBody>
          <a:bodyPr/>
          <a:lstStyle/>
          <a:p>
            <a:pPr fontAlgn="auto">
              <a:spcAft>
                <a:spcPts val="0"/>
              </a:spcAft>
              <a:defRPr/>
            </a:pPr>
            <a:r>
              <a:rPr altLang="zh-TW" b="1" dirty="0" smtClean="0">
                <a:solidFill>
                  <a:schemeClr val="tx2">
                    <a:lumMod val="75000"/>
                  </a:schemeClr>
                </a:solidFill>
              </a:rPr>
              <a:t>1.</a:t>
            </a:r>
            <a:r>
              <a:rPr lang="zh-TW" altLang="en-US" b="1" dirty="0" smtClean="0">
                <a:solidFill>
                  <a:schemeClr val="tx2">
                    <a:lumMod val="75000"/>
                  </a:schemeClr>
                </a:solidFill>
              </a:rPr>
              <a:t>親子樂園</a:t>
            </a:r>
            <a:r>
              <a:rPr altLang="zh-TW" b="1" dirty="0" smtClean="0">
                <a:solidFill>
                  <a:schemeClr val="tx2">
                    <a:lumMod val="75000"/>
                  </a:schemeClr>
                </a:solidFill>
              </a:rPr>
              <a:t>--</a:t>
            </a:r>
            <a:r>
              <a:rPr lang="zh-TW" altLang="en-US" b="1" dirty="0" smtClean="0">
                <a:solidFill>
                  <a:schemeClr val="tx2">
                    <a:lumMod val="75000"/>
                  </a:schemeClr>
                </a:solidFill>
              </a:rPr>
              <a:t>凹仔底森林公園</a:t>
            </a:r>
          </a:p>
        </p:txBody>
      </p:sp>
      <p:pic>
        <p:nvPicPr>
          <p:cNvPr id="48132" name="圖片 4" descr="IMG_0295.JPG"/>
          <p:cNvPicPr>
            <a:picLocks noChangeAspect="1"/>
          </p:cNvPicPr>
          <p:nvPr/>
        </p:nvPicPr>
        <p:blipFill>
          <a:blip r:embed="rId2" cstate="print"/>
          <a:srcRect/>
          <a:stretch>
            <a:fillRect/>
          </a:stretch>
        </p:blipFill>
        <p:spPr bwMode="auto">
          <a:xfrm>
            <a:off x="684213" y="1557338"/>
            <a:ext cx="3646487" cy="2735262"/>
          </a:xfrm>
          <a:prstGeom prst="rect">
            <a:avLst/>
          </a:prstGeom>
          <a:noFill/>
          <a:ln w="9525">
            <a:noFill/>
            <a:miter lim="800000"/>
            <a:headEnd/>
            <a:tailEnd/>
          </a:ln>
        </p:spPr>
      </p:pic>
      <p:pic>
        <p:nvPicPr>
          <p:cNvPr id="48133" name="內容版面配置區 3" descr="IMG_0272.JPG"/>
          <p:cNvPicPr>
            <a:picLocks noChangeAspect="1"/>
          </p:cNvPicPr>
          <p:nvPr/>
        </p:nvPicPr>
        <p:blipFill>
          <a:blip r:embed="rId3" cstate="print"/>
          <a:srcRect/>
          <a:stretch>
            <a:fillRect/>
          </a:stretch>
        </p:blipFill>
        <p:spPr bwMode="auto">
          <a:xfrm>
            <a:off x="4716463" y="1557338"/>
            <a:ext cx="3600450" cy="270033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3" name="內容版面配置區 3" descr="IMG_0340.JPG"/>
          <p:cNvPicPr>
            <a:picLocks noGrp="1" noChangeAspect="1"/>
          </p:cNvPicPr>
          <p:nvPr>
            <p:ph idx="1"/>
          </p:nvPr>
        </p:nvPicPr>
        <p:blipFill>
          <a:blip r:embed="rId2" cstate="print"/>
          <a:srcRect/>
          <a:stretch>
            <a:fillRect/>
          </a:stretch>
        </p:blipFill>
        <p:spPr>
          <a:xfrm>
            <a:off x="1038242" y="1268760"/>
            <a:ext cx="6748174" cy="3312368"/>
          </a:xfrm>
          <a:effectLst>
            <a:softEdge rad="112500"/>
          </a:effectLst>
        </p:spPr>
      </p:pic>
      <p:sp>
        <p:nvSpPr>
          <p:cNvPr id="57346" name="標題 1"/>
          <p:cNvSpPr>
            <a:spLocks noGrp="1"/>
          </p:cNvSpPr>
          <p:nvPr>
            <p:ph type="title"/>
          </p:nvPr>
        </p:nvSpPr>
        <p:spPr/>
        <p:txBody>
          <a:bodyPr/>
          <a:lstStyle/>
          <a:p>
            <a:pPr fontAlgn="auto">
              <a:spcAft>
                <a:spcPts val="0"/>
              </a:spcAft>
              <a:defRPr/>
            </a:pPr>
            <a:r>
              <a:rPr altLang="zh-TW" b="1" dirty="0" smtClean="0">
                <a:solidFill>
                  <a:schemeClr val="tx2">
                    <a:lumMod val="75000"/>
                  </a:schemeClr>
                </a:solidFill>
              </a:rPr>
              <a:t>2.</a:t>
            </a:r>
            <a:r>
              <a:rPr lang="zh-TW" altLang="en-US" b="1" dirty="0" smtClean="0">
                <a:solidFill>
                  <a:schemeClr val="tx2">
                    <a:lumMod val="75000"/>
                  </a:schemeClr>
                </a:solidFill>
              </a:rPr>
              <a:t>希望無限</a:t>
            </a:r>
            <a:r>
              <a:rPr altLang="zh-TW" b="1" dirty="0" smtClean="0">
                <a:solidFill>
                  <a:schemeClr val="tx2">
                    <a:lumMod val="75000"/>
                  </a:schemeClr>
                </a:solidFill>
              </a:rPr>
              <a:t>--</a:t>
            </a:r>
            <a:r>
              <a:rPr lang="zh-TW" altLang="en-US" b="1" dirty="0" smtClean="0">
                <a:solidFill>
                  <a:schemeClr val="tx2">
                    <a:lumMod val="75000"/>
                  </a:schemeClr>
                </a:solidFill>
              </a:rPr>
              <a:t>願景橋</a:t>
            </a:r>
          </a:p>
        </p:txBody>
      </p:sp>
      <p:sp>
        <p:nvSpPr>
          <p:cNvPr id="5" name="矩形 4"/>
          <p:cNvSpPr/>
          <p:nvPr/>
        </p:nvSpPr>
        <p:spPr>
          <a:xfrm>
            <a:off x="785813" y="4714875"/>
            <a:ext cx="7632700" cy="1754188"/>
          </a:xfrm>
          <a:prstGeom prst="rect">
            <a:avLst/>
          </a:prstGeom>
        </p:spPr>
        <p:txBody>
          <a:bodyPr>
            <a:spAutoFit/>
          </a:bodyPr>
          <a:lstStyle/>
          <a:p>
            <a:pPr>
              <a:defRPr/>
            </a:pPr>
            <a:r>
              <a:rPr lang="zh-TW" altLang="en-US" dirty="0" smtClean="0">
                <a:latin typeface="+mj-ea"/>
                <a:ea typeface="+mj-ea"/>
              </a:rPr>
              <a:t>願景橋</a:t>
            </a:r>
            <a:r>
              <a:rPr lang="zh-TW" altLang="en-US" dirty="0">
                <a:latin typeface="+mj-ea"/>
                <a:ea typeface="+mj-ea"/>
              </a:rPr>
              <a:t>位於同盟路與美術東二路交叉口，為三民區新建橋梁，預計於</a:t>
            </a:r>
            <a:r>
              <a:rPr lang="en-US" altLang="zh-TW" dirty="0">
                <a:latin typeface="+mj-ea"/>
                <a:ea typeface="+mj-ea"/>
              </a:rPr>
              <a:t>2012</a:t>
            </a:r>
            <a:r>
              <a:rPr lang="zh-TW" altLang="en-US" dirty="0">
                <a:latin typeface="+mj-ea"/>
                <a:ea typeface="+mj-ea"/>
              </a:rPr>
              <a:t>年通車，此橋功能主要做為高雄新舊社區命脈的交流與傳承</a:t>
            </a:r>
            <a:r>
              <a:rPr lang="en-US" altLang="zh-TW" dirty="0">
                <a:latin typeface="+mj-ea"/>
                <a:ea typeface="+mj-ea"/>
              </a:rPr>
              <a:t>--</a:t>
            </a:r>
            <a:r>
              <a:rPr lang="zh-TW" altLang="en-US" dirty="0">
                <a:latin typeface="+mj-ea"/>
                <a:ea typeface="+mj-ea"/>
              </a:rPr>
              <a:t>高雄中都磚窯廠老舊社區及新市鎮美術園區。橋梁造型獨特，是本市首座人、車及捷運共用的多功能橋樑。</a:t>
            </a:r>
            <a:endParaRPr lang="en-US" altLang="zh-TW" dirty="0">
              <a:latin typeface="+mj-ea"/>
              <a:ea typeface="+mj-ea"/>
            </a:endParaRPr>
          </a:p>
          <a:p>
            <a:pPr>
              <a:defRPr/>
            </a:pPr>
            <a:r>
              <a:rPr lang="zh-TW" altLang="en-US" dirty="0" smtClean="0">
                <a:latin typeface="+mj-ea"/>
                <a:ea typeface="+mj-ea"/>
              </a:rPr>
              <a:t>夜間</a:t>
            </a:r>
            <a:r>
              <a:rPr lang="zh-TW" altLang="en-US" dirty="0">
                <a:latin typeface="+mj-ea"/>
                <a:ea typeface="+mj-ea"/>
              </a:rPr>
              <a:t>透過璀璨的燈光映照，站在橋上不僅盡收愛河美景，從河岸邊的高樓俯瞰，更是高雄婀娜多姿的愛河中段繫上最閃耀亮眼的腰帶。</a:t>
            </a: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內容版面配置區 3" descr="IMG_0334.JPG"/>
          <p:cNvPicPr>
            <a:picLocks noGrp="1" noChangeAspect="1"/>
          </p:cNvPicPr>
          <p:nvPr>
            <p:ph idx="1"/>
          </p:nvPr>
        </p:nvPicPr>
        <p:blipFill>
          <a:blip r:embed="rId2" cstate="print"/>
          <a:srcRect/>
          <a:stretch>
            <a:fillRect/>
          </a:stretch>
        </p:blipFill>
        <p:spPr>
          <a:xfrm>
            <a:off x="214313" y="1785938"/>
            <a:ext cx="5429250" cy="4429125"/>
          </a:xfrm>
        </p:spPr>
      </p:pic>
      <p:sp>
        <p:nvSpPr>
          <p:cNvPr id="58370" name="標題 1"/>
          <p:cNvSpPr>
            <a:spLocks noGrp="1"/>
          </p:cNvSpPr>
          <p:nvPr>
            <p:ph type="title"/>
          </p:nvPr>
        </p:nvSpPr>
        <p:spPr/>
        <p:txBody>
          <a:bodyPr/>
          <a:lstStyle/>
          <a:p>
            <a:pPr fontAlgn="auto">
              <a:spcAft>
                <a:spcPts val="0"/>
              </a:spcAft>
              <a:defRPr/>
            </a:pPr>
            <a:r>
              <a:rPr altLang="zh-TW" b="1" dirty="0" smtClean="0">
                <a:solidFill>
                  <a:schemeClr val="tx2">
                    <a:lumMod val="75000"/>
                  </a:schemeClr>
                </a:solidFill>
              </a:rPr>
              <a:t>3.</a:t>
            </a:r>
            <a:r>
              <a:rPr lang="zh-TW" altLang="en-US" b="1" dirty="0" smtClean="0">
                <a:solidFill>
                  <a:schemeClr val="tx2">
                    <a:lumMod val="75000"/>
                  </a:schemeClr>
                </a:solidFill>
              </a:rPr>
              <a:t>美哉高雄</a:t>
            </a:r>
            <a:r>
              <a:rPr altLang="zh-TW" b="1" dirty="0" smtClean="0">
                <a:solidFill>
                  <a:schemeClr val="tx2">
                    <a:lumMod val="75000"/>
                  </a:schemeClr>
                </a:solidFill>
              </a:rPr>
              <a:t>--</a:t>
            </a:r>
            <a:r>
              <a:rPr lang="zh-TW" altLang="en-US" b="1" dirty="0" smtClean="0">
                <a:solidFill>
                  <a:schemeClr val="tx2">
                    <a:lumMod val="75000"/>
                  </a:schemeClr>
                </a:solidFill>
              </a:rPr>
              <a:t>中都濕地公園</a:t>
            </a:r>
          </a:p>
        </p:txBody>
      </p:sp>
      <p:pic>
        <p:nvPicPr>
          <p:cNvPr id="50180" name="圖片 5" descr="IMG_0327.JPG"/>
          <p:cNvPicPr>
            <a:picLocks noChangeAspect="1"/>
          </p:cNvPicPr>
          <p:nvPr/>
        </p:nvPicPr>
        <p:blipFill>
          <a:blip r:embed="rId3" cstate="print"/>
          <a:srcRect/>
          <a:stretch>
            <a:fillRect/>
          </a:stretch>
        </p:blipFill>
        <p:spPr bwMode="auto">
          <a:xfrm>
            <a:off x="5786438" y="1785938"/>
            <a:ext cx="3000375" cy="2249487"/>
          </a:xfrm>
          <a:prstGeom prst="rect">
            <a:avLst/>
          </a:prstGeom>
          <a:noFill/>
          <a:ln w="9525">
            <a:noFill/>
            <a:miter lim="800000"/>
            <a:headEnd/>
            <a:tailEnd/>
          </a:ln>
        </p:spPr>
      </p:pic>
      <p:pic>
        <p:nvPicPr>
          <p:cNvPr id="50181" name="圖片 6" descr="IMG_0332.JPG"/>
          <p:cNvPicPr>
            <a:picLocks noChangeAspect="1"/>
          </p:cNvPicPr>
          <p:nvPr/>
        </p:nvPicPr>
        <p:blipFill>
          <a:blip r:embed="rId4" cstate="print"/>
          <a:srcRect/>
          <a:stretch>
            <a:fillRect/>
          </a:stretch>
        </p:blipFill>
        <p:spPr bwMode="auto">
          <a:xfrm>
            <a:off x="5857875" y="4143375"/>
            <a:ext cx="2952750" cy="22145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5" name="內容版面配置區 3" descr="IMG_0335.JPG"/>
          <p:cNvPicPr>
            <a:picLocks noGrp="1" noChangeAspect="1"/>
          </p:cNvPicPr>
          <p:nvPr>
            <p:ph idx="1"/>
          </p:nvPr>
        </p:nvPicPr>
        <p:blipFill>
          <a:blip r:embed="rId2" cstate="print"/>
          <a:srcRect/>
          <a:stretch>
            <a:fillRect/>
          </a:stretch>
        </p:blipFill>
        <p:spPr>
          <a:xfrm>
            <a:off x="250825" y="1844675"/>
            <a:ext cx="3513138" cy="2865438"/>
          </a:xfrm>
          <a:effectLst>
            <a:outerShdw blurRad="292100" dist="139700" dir="2700000" algn="tl" rotWithShape="0">
              <a:srgbClr val="333333">
                <a:alpha val="65000"/>
              </a:srgbClr>
            </a:outerShdw>
          </a:effectLst>
        </p:spPr>
      </p:pic>
      <p:sp>
        <p:nvSpPr>
          <p:cNvPr id="59394" name="標題 1"/>
          <p:cNvSpPr>
            <a:spLocks noGrp="1"/>
          </p:cNvSpPr>
          <p:nvPr>
            <p:ph type="title"/>
          </p:nvPr>
        </p:nvSpPr>
        <p:spPr/>
        <p:txBody>
          <a:bodyPr/>
          <a:lstStyle/>
          <a:p>
            <a:pPr fontAlgn="auto">
              <a:spcAft>
                <a:spcPts val="0"/>
              </a:spcAft>
              <a:defRPr/>
            </a:pPr>
            <a:r>
              <a:rPr altLang="zh-TW" b="1" dirty="0" smtClean="0">
                <a:solidFill>
                  <a:schemeClr val="tx2">
                    <a:lumMod val="75000"/>
                  </a:schemeClr>
                </a:solidFill>
              </a:rPr>
              <a:t>3.</a:t>
            </a:r>
            <a:r>
              <a:rPr lang="zh-TW" altLang="en-US" b="1" dirty="0" smtClean="0">
                <a:solidFill>
                  <a:schemeClr val="tx2">
                    <a:lumMod val="75000"/>
                  </a:schemeClr>
                </a:solidFill>
              </a:rPr>
              <a:t>美哉高雄</a:t>
            </a:r>
            <a:r>
              <a:rPr altLang="zh-TW" b="1" dirty="0" smtClean="0">
                <a:solidFill>
                  <a:schemeClr val="tx2">
                    <a:lumMod val="75000"/>
                  </a:schemeClr>
                </a:solidFill>
              </a:rPr>
              <a:t>--</a:t>
            </a:r>
            <a:r>
              <a:rPr lang="zh-TW" altLang="en-US" b="1" dirty="0" smtClean="0">
                <a:solidFill>
                  <a:schemeClr val="tx2">
                    <a:lumMod val="75000"/>
                  </a:schemeClr>
                </a:solidFill>
              </a:rPr>
              <a:t>中都濕地公園</a:t>
            </a:r>
          </a:p>
        </p:txBody>
      </p:sp>
      <p:pic>
        <p:nvPicPr>
          <p:cNvPr id="28677" name="圖片 5" descr="IMG_0331.JPG"/>
          <p:cNvPicPr>
            <a:picLocks noChangeAspect="1"/>
          </p:cNvPicPr>
          <p:nvPr/>
        </p:nvPicPr>
        <p:blipFill>
          <a:blip r:embed="rId3" cstate="print"/>
          <a:srcRect/>
          <a:stretch>
            <a:fillRect/>
          </a:stretch>
        </p:blipFill>
        <p:spPr bwMode="auto">
          <a:xfrm>
            <a:off x="4140200" y="1844675"/>
            <a:ext cx="4645025" cy="2879725"/>
          </a:xfrm>
          <a:prstGeom prst="rect">
            <a:avLst/>
          </a:prstGeom>
          <a:ln>
            <a:noFill/>
          </a:ln>
          <a:effectLst>
            <a:outerShdw blurRad="292100" dist="139700" dir="2700000" algn="tl" rotWithShape="0">
              <a:srgbClr val="333333">
                <a:alpha val="65000"/>
              </a:srgbClr>
            </a:outerShdw>
          </a:effectLst>
        </p:spPr>
      </p:pic>
      <p:sp>
        <p:nvSpPr>
          <p:cNvPr id="51205" name="矩形 6"/>
          <p:cNvSpPr>
            <a:spLocks noChangeArrowheads="1"/>
          </p:cNvSpPr>
          <p:nvPr/>
        </p:nvSpPr>
        <p:spPr bwMode="auto">
          <a:xfrm>
            <a:off x="827088" y="4941888"/>
            <a:ext cx="7345362" cy="1476375"/>
          </a:xfrm>
          <a:prstGeom prst="rect">
            <a:avLst/>
          </a:prstGeom>
          <a:noFill/>
          <a:ln w="9525">
            <a:noFill/>
            <a:miter lim="800000"/>
            <a:headEnd/>
            <a:tailEnd/>
          </a:ln>
        </p:spPr>
        <p:txBody>
          <a:bodyPr>
            <a:spAutoFit/>
          </a:bodyPr>
          <a:lstStyle/>
          <a:p>
            <a:r>
              <a:rPr lang="zh-TW" altLang="en-US" dirty="0">
                <a:latin typeface="+mj-ea"/>
                <a:ea typeface="+mj-ea"/>
              </a:rPr>
              <a:t>中都濕地公園座落於三民區同盟路、九如路口及十全三路交叉口，面積約</a:t>
            </a:r>
            <a:r>
              <a:rPr lang="en-US" altLang="zh-TW" dirty="0">
                <a:latin typeface="+mj-ea"/>
                <a:ea typeface="+mj-ea"/>
              </a:rPr>
              <a:t>12</a:t>
            </a:r>
            <a:r>
              <a:rPr lang="zh-TW" altLang="en-US" dirty="0">
                <a:latin typeface="+mj-ea"/>
                <a:ea typeface="+mj-ea"/>
              </a:rPr>
              <a:t>公頃，原為老舊木業合板廠房，由高雄市政府政府於</a:t>
            </a:r>
            <a:r>
              <a:rPr lang="en-US" altLang="zh-TW" dirty="0">
                <a:latin typeface="+mj-ea"/>
                <a:ea typeface="+mj-ea"/>
              </a:rPr>
              <a:t>2010</a:t>
            </a:r>
            <a:r>
              <a:rPr lang="zh-TW" altLang="en-US" dirty="0">
                <a:latin typeface="+mj-ea"/>
                <a:ea typeface="+mj-ea"/>
              </a:rPr>
              <a:t>年</a:t>
            </a:r>
            <a:r>
              <a:rPr lang="en-US" altLang="zh-TW" dirty="0">
                <a:latin typeface="+mj-ea"/>
                <a:ea typeface="+mj-ea"/>
              </a:rPr>
              <a:t>1</a:t>
            </a:r>
            <a:r>
              <a:rPr lang="zh-TW" altLang="en-US" dirty="0">
                <a:latin typeface="+mj-ea"/>
                <a:ea typeface="+mj-ea"/>
              </a:rPr>
              <a:t>月進行開闢，隔年</a:t>
            </a:r>
            <a:r>
              <a:rPr lang="en-US" altLang="zh-TW" dirty="0">
                <a:latin typeface="+mj-ea"/>
                <a:ea typeface="+mj-ea"/>
              </a:rPr>
              <a:t>4</a:t>
            </a:r>
            <a:r>
              <a:rPr lang="zh-TW" altLang="en-US" dirty="0">
                <a:latin typeface="+mj-ea"/>
                <a:ea typeface="+mj-ea"/>
              </a:rPr>
              <a:t>月啟用。園區內規劃集聚景觀及保育功能。有三座吊橋、紅樹林生態復育區、水上長廊、原生林生態島等設施，成為高雄市第</a:t>
            </a:r>
            <a:r>
              <a:rPr lang="en-US" altLang="zh-TW" dirty="0">
                <a:latin typeface="+mj-ea"/>
                <a:ea typeface="+mj-ea"/>
              </a:rPr>
              <a:t>18</a:t>
            </a:r>
            <a:r>
              <a:rPr lang="zh-TW" altLang="en-US" dirty="0">
                <a:latin typeface="+mj-ea"/>
                <a:ea typeface="+mj-ea"/>
              </a:rPr>
              <a:t>座濕地公園。</a:t>
            </a: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標題 1"/>
          <p:cNvSpPr>
            <a:spLocks noGrp="1"/>
          </p:cNvSpPr>
          <p:nvPr>
            <p:ph type="title"/>
          </p:nvPr>
        </p:nvSpPr>
        <p:spPr/>
        <p:txBody>
          <a:bodyPr/>
          <a:lstStyle/>
          <a:p>
            <a:pPr fontAlgn="auto">
              <a:spcAft>
                <a:spcPts val="0"/>
              </a:spcAft>
              <a:defRPr/>
            </a:pPr>
            <a:r>
              <a:rPr altLang="zh-TW" b="1" dirty="0" smtClean="0">
                <a:solidFill>
                  <a:schemeClr val="tx2">
                    <a:lumMod val="75000"/>
                  </a:schemeClr>
                </a:solidFill>
              </a:rPr>
              <a:t>4.</a:t>
            </a:r>
            <a:r>
              <a:rPr lang="zh-TW" altLang="en-US" b="1" dirty="0" smtClean="0">
                <a:solidFill>
                  <a:schemeClr val="tx2">
                    <a:lumMod val="75000"/>
                  </a:schemeClr>
                </a:solidFill>
              </a:rPr>
              <a:t>幸福故事</a:t>
            </a:r>
            <a:r>
              <a:rPr altLang="zh-TW" b="1" dirty="0" smtClean="0">
                <a:solidFill>
                  <a:schemeClr val="tx2">
                    <a:lumMod val="75000"/>
                  </a:schemeClr>
                </a:solidFill>
              </a:rPr>
              <a:t>--</a:t>
            </a:r>
            <a:r>
              <a:rPr lang="zh-TW" altLang="en-US" b="1" dirty="0" smtClean="0">
                <a:solidFill>
                  <a:schemeClr val="tx2">
                    <a:lumMod val="75000"/>
                  </a:schemeClr>
                </a:solidFill>
              </a:rPr>
              <a:t>幸福川</a:t>
            </a:r>
          </a:p>
        </p:txBody>
      </p:sp>
      <p:pic>
        <p:nvPicPr>
          <p:cNvPr id="29700" name="圖片 4" descr="IMG_0318.JPG"/>
          <p:cNvPicPr>
            <a:picLocks noChangeAspect="1"/>
          </p:cNvPicPr>
          <p:nvPr/>
        </p:nvPicPr>
        <p:blipFill>
          <a:blip r:embed="rId2" cstate="print"/>
          <a:srcRect/>
          <a:stretch>
            <a:fillRect/>
          </a:stretch>
        </p:blipFill>
        <p:spPr bwMode="auto">
          <a:xfrm>
            <a:off x="1043608" y="1268760"/>
            <a:ext cx="6953399" cy="5216594"/>
          </a:xfrm>
          <a:prstGeom prst="rect">
            <a:avLst/>
          </a:prstGeom>
          <a:ln>
            <a:noFill/>
          </a:ln>
          <a:effectLst>
            <a:softEdge rad="112500"/>
          </a:effectLst>
        </p:spPr>
      </p:pic>
      <p:pic>
        <p:nvPicPr>
          <p:cNvPr id="29702" name="圖片 6" descr="IMG_0321.JPG"/>
          <p:cNvPicPr>
            <a:picLocks noChangeAspect="1"/>
          </p:cNvPicPr>
          <p:nvPr/>
        </p:nvPicPr>
        <p:blipFill>
          <a:blip r:embed="rId3" cstate="print"/>
          <a:srcRect/>
          <a:stretch>
            <a:fillRect/>
          </a:stretch>
        </p:blipFill>
        <p:spPr bwMode="auto">
          <a:xfrm>
            <a:off x="179512" y="4941168"/>
            <a:ext cx="2462123" cy="170080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標題 1"/>
          <p:cNvSpPr>
            <a:spLocks noGrp="1"/>
          </p:cNvSpPr>
          <p:nvPr>
            <p:ph type="title"/>
          </p:nvPr>
        </p:nvSpPr>
        <p:spPr/>
        <p:txBody>
          <a:bodyPr/>
          <a:lstStyle/>
          <a:p>
            <a:pPr fontAlgn="auto">
              <a:spcAft>
                <a:spcPts val="0"/>
              </a:spcAft>
              <a:defRPr/>
            </a:pPr>
            <a:r>
              <a:rPr altLang="zh-TW" b="1" dirty="0" smtClean="0">
                <a:solidFill>
                  <a:schemeClr val="tx2">
                    <a:lumMod val="75000"/>
                  </a:schemeClr>
                </a:solidFill>
              </a:rPr>
              <a:t>4.</a:t>
            </a:r>
            <a:r>
              <a:rPr lang="zh-TW" altLang="en-US" b="1" dirty="0" smtClean="0">
                <a:solidFill>
                  <a:schemeClr val="tx2">
                    <a:lumMod val="75000"/>
                  </a:schemeClr>
                </a:solidFill>
              </a:rPr>
              <a:t>幸福故事</a:t>
            </a:r>
            <a:r>
              <a:rPr altLang="zh-TW" b="1" dirty="0" smtClean="0">
                <a:solidFill>
                  <a:schemeClr val="tx2">
                    <a:lumMod val="75000"/>
                  </a:schemeClr>
                </a:solidFill>
              </a:rPr>
              <a:t>--</a:t>
            </a:r>
            <a:r>
              <a:rPr lang="zh-TW" altLang="en-US" b="1" dirty="0" smtClean="0">
                <a:solidFill>
                  <a:schemeClr val="tx2">
                    <a:lumMod val="75000"/>
                  </a:schemeClr>
                </a:solidFill>
              </a:rPr>
              <a:t>幸福川</a:t>
            </a:r>
          </a:p>
        </p:txBody>
      </p:sp>
      <p:sp>
        <p:nvSpPr>
          <p:cNvPr id="53251" name="矩形 3"/>
          <p:cNvSpPr>
            <a:spLocks noChangeArrowheads="1"/>
          </p:cNvSpPr>
          <p:nvPr/>
        </p:nvSpPr>
        <p:spPr bwMode="auto">
          <a:xfrm>
            <a:off x="1116013" y="4652963"/>
            <a:ext cx="6750050" cy="1754187"/>
          </a:xfrm>
          <a:prstGeom prst="rect">
            <a:avLst/>
          </a:prstGeom>
          <a:noFill/>
          <a:ln w="9525">
            <a:noFill/>
            <a:miter lim="800000"/>
            <a:headEnd/>
            <a:tailEnd/>
          </a:ln>
        </p:spPr>
        <p:txBody>
          <a:bodyPr>
            <a:spAutoFit/>
          </a:bodyPr>
          <a:lstStyle/>
          <a:p>
            <a:r>
              <a:rPr lang="en-US" altLang="zh-TW" dirty="0">
                <a:latin typeface="+mj-ea"/>
                <a:ea typeface="+mj-ea"/>
              </a:rPr>
              <a:t>2010</a:t>
            </a:r>
            <a:r>
              <a:rPr lang="zh-TW" altLang="en-US" dirty="0">
                <a:latin typeface="+mj-ea"/>
                <a:ea typeface="+mj-ea"/>
              </a:rPr>
              <a:t>年</a:t>
            </a:r>
            <a:r>
              <a:rPr lang="en-US" altLang="zh-TW" dirty="0">
                <a:latin typeface="+mj-ea"/>
                <a:ea typeface="+mj-ea"/>
              </a:rPr>
              <a:t>11</a:t>
            </a:r>
            <a:r>
              <a:rPr lang="zh-TW" altLang="en-US" dirty="0">
                <a:latin typeface="+mj-ea"/>
                <a:ea typeface="+mj-ea"/>
              </a:rPr>
              <a:t>月</a:t>
            </a:r>
            <a:r>
              <a:rPr lang="en-US" altLang="zh-TW" dirty="0">
                <a:latin typeface="+mj-ea"/>
                <a:ea typeface="+mj-ea"/>
              </a:rPr>
              <a:t>2</a:t>
            </a:r>
            <a:r>
              <a:rPr lang="zh-TW" altLang="en-US" dirty="0">
                <a:latin typeface="+mj-ea"/>
                <a:ea typeface="+mj-ea"/>
              </a:rPr>
              <a:t>日，當水閘門開啟、愛河水流緩緩湧入幸福川的那一刻，高雄人的都會水岸故事，也正朝著市民的生活幸福蔓延</a:t>
            </a:r>
            <a:r>
              <a:rPr lang="en-US" altLang="zh-TW" dirty="0">
                <a:latin typeface="+mj-ea"/>
                <a:ea typeface="+mj-ea"/>
              </a:rPr>
              <a:t>!</a:t>
            </a:r>
          </a:p>
          <a:p>
            <a:r>
              <a:rPr lang="zh-TW" altLang="en-US" dirty="0">
                <a:latin typeface="+mj-ea"/>
                <a:ea typeface="+mj-ea"/>
              </a:rPr>
              <a:t>過去大家所熟知的二號運河，她在不同的年代擁有不同的名字，包括逮港、三塊厝港、大港溪、大港圳，以及二號運河，</a:t>
            </a:r>
            <a:r>
              <a:rPr lang="en-US" altLang="zh-TW" dirty="0">
                <a:latin typeface="+mj-ea"/>
                <a:ea typeface="+mj-ea"/>
              </a:rPr>
              <a:t>2010</a:t>
            </a:r>
            <a:r>
              <a:rPr lang="zh-TW" altLang="en-US" dirty="0">
                <a:latin typeface="+mj-ea"/>
                <a:ea typeface="+mj-ea"/>
              </a:rPr>
              <a:t>年秋天市民網路票選出的「幸福川」希望陪伴著周邊居民譜寫出屬於高雄的幸福故事。</a:t>
            </a:r>
            <a:r>
              <a:rPr lang="en-US" altLang="zh-TW" dirty="0">
                <a:latin typeface="+mj-ea"/>
                <a:ea typeface="+mj-ea"/>
              </a:rPr>
              <a:t>(</a:t>
            </a:r>
            <a:r>
              <a:rPr lang="zh-TW" altLang="en-US" dirty="0">
                <a:latin typeface="+mj-ea"/>
                <a:ea typeface="+mj-ea"/>
              </a:rPr>
              <a:t>文字資料引自高雄市政府工務建設導覽網</a:t>
            </a:r>
            <a:r>
              <a:rPr lang="en-US" altLang="zh-TW" dirty="0">
                <a:latin typeface="+mj-ea"/>
                <a:ea typeface="+mj-ea"/>
              </a:rPr>
              <a:t>)</a:t>
            </a:r>
            <a:endParaRPr lang="zh-TW" altLang="en-US" dirty="0">
              <a:latin typeface="+mj-ea"/>
              <a:ea typeface="+mj-ea"/>
            </a:endParaRPr>
          </a:p>
        </p:txBody>
      </p:sp>
      <p:pic>
        <p:nvPicPr>
          <p:cNvPr id="5" name="圖片 4" descr="DSC03728.JPG"/>
          <p:cNvPicPr>
            <a:picLocks noChangeAspect="1"/>
          </p:cNvPicPr>
          <p:nvPr/>
        </p:nvPicPr>
        <p:blipFill>
          <a:blip r:embed="rId2" cstate="print"/>
          <a:stretch>
            <a:fillRect/>
          </a:stretch>
        </p:blipFill>
        <p:spPr>
          <a:xfrm>
            <a:off x="683568" y="1772816"/>
            <a:ext cx="3648405" cy="2736304"/>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6" name="圖片 5" descr="IMG_0320.JPG"/>
          <p:cNvPicPr>
            <a:picLocks noChangeAspect="1"/>
          </p:cNvPicPr>
          <p:nvPr/>
        </p:nvPicPr>
        <p:blipFill>
          <a:blip r:embed="rId3" cstate="print"/>
          <a:srcRect/>
          <a:stretch>
            <a:fillRect/>
          </a:stretch>
        </p:blipFill>
        <p:spPr bwMode="auto">
          <a:xfrm>
            <a:off x="4693092" y="1726022"/>
            <a:ext cx="4055372" cy="2783098"/>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標題 1"/>
          <p:cNvSpPr>
            <a:spLocks noGrp="1"/>
          </p:cNvSpPr>
          <p:nvPr>
            <p:ph type="title"/>
          </p:nvPr>
        </p:nvSpPr>
        <p:spPr/>
        <p:txBody>
          <a:bodyPr/>
          <a:lstStyle/>
          <a:p>
            <a:pPr fontAlgn="auto">
              <a:spcAft>
                <a:spcPts val="0"/>
              </a:spcAft>
              <a:defRPr/>
            </a:pPr>
            <a:r>
              <a:rPr altLang="zh-TW" b="1" dirty="0" smtClean="0">
                <a:solidFill>
                  <a:schemeClr val="tx2">
                    <a:lumMod val="75000"/>
                  </a:schemeClr>
                </a:solidFill>
              </a:rPr>
              <a:t>5.</a:t>
            </a:r>
            <a:r>
              <a:rPr lang="zh-TW" altLang="en-US" b="1" dirty="0" smtClean="0">
                <a:solidFill>
                  <a:schemeClr val="tx2">
                    <a:lumMod val="75000"/>
                  </a:schemeClr>
                </a:solidFill>
              </a:rPr>
              <a:t>愛意盪漾</a:t>
            </a:r>
            <a:r>
              <a:rPr altLang="zh-TW" b="1" dirty="0" smtClean="0">
                <a:solidFill>
                  <a:schemeClr val="tx2">
                    <a:lumMod val="75000"/>
                  </a:schemeClr>
                </a:solidFill>
              </a:rPr>
              <a:t>—</a:t>
            </a:r>
            <a:r>
              <a:rPr lang="zh-TW" altLang="en-US" b="1" dirty="0" smtClean="0">
                <a:solidFill>
                  <a:schemeClr val="tx2">
                    <a:lumMod val="75000"/>
                  </a:schemeClr>
                </a:solidFill>
              </a:rPr>
              <a:t>愛河畔</a:t>
            </a:r>
          </a:p>
        </p:txBody>
      </p:sp>
      <p:pic>
        <p:nvPicPr>
          <p:cNvPr id="4" name="圖片 3" descr="投影片10.JPG"/>
          <p:cNvPicPr>
            <a:picLocks noChangeAspect="1"/>
          </p:cNvPicPr>
          <p:nvPr/>
        </p:nvPicPr>
        <p:blipFill>
          <a:blip r:embed="rId2" cstate="print"/>
          <a:srcRect/>
          <a:stretch>
            <a:fillRect/>
          </a:stretch>
        </p:blipFill>
        <p:spPr>
          <a:xfrm>
            <a:off x="323528" y="1556792"/>
            <a:ext cx="4320480" cy="2880320"/>
          </a:xfrm>
          <a:prstGeom prst="rect">
            <a:avLst/>
          </a:prstGeom>
          <a:ln>
            <a:noFill/>
          </a:ln>
          <a:effectLst>
            <a:softEdge rad="112500"/>
          </a:effectLst>
        </p:spPr>
      </p:pic>
      <p:pic>
        <p:nvPicPr>
          <p:cNvPr id="6" name="圖片 5" descr="DSCF1840.jpg"/>
          <p:cNvPicPr>
            <a:picLocks noChangeAspect="1"/>
          </p:cNvPicPr>
          <p:nvPr/>
        </p:nvPicPr>
        <p:blipFill>
          <a:blip r:embed="rId3" cstate="print"/>
          <a:stretch>
            <a:fillRect/>
          </a:stretch>
        </p:blipFill>
        <p:spPr>
          <a:xfrm>
            <a:off x="4716015" y="1556792"/>
            <a:ext cx="3840427" cy="2880320"/>
          </a:xfrm>
          <a:prstGeom prst="rect">
            <a:avLst/>
          </a:prstGeom>
          <a:ln>
            <a:noFill/>
          </a:ln>
          <a:effectLst>
            <a:softEdge rad="112500"/>
          </a:effectLst>
        </p:spPr>
      </p:pic>
      <p:sp>
        <p:nvSpPr>
          <p:cNvPr id="54277" name="矩形 6"/>
          <p:cNvSpPr>
            <a:spLocks noChangeArrowheads="1"/>
          </p:cNvSpPr>
          <p:nvPr/>
        </p:nvSpPr>
        <p:spPr bwMode="auto">
          <a:xfrm>
            <a:off x="539750" y="4868863"/>
            <a:ext cx="7848600" cy="1200150"/>
          </a:xfrm>
          <a:prstGeom prst="rect">
            <a:avLst/>
          </a:prstGeom>
          <a:noFill/>
          <a:ln w="9525">
            <a:noFill/>
            <a:miter lim="800000"/>
            <a:headEnd/>
            <a:tailEnd/>
          </a:ln>
        </p:spPr>
        <p:txBody>
          <a:bodyPr>
            <a:spAutoFit/>
          </a:bodyPr>
          <a:lstStyle/>
          <a:p>
            <a:r>
              <a:rPr lang="zh-TW" altLang="en-US" b="1" dirty="0">
                <a:latin typeface="+mj-ea"/>
                <a:ea typeface="+mj-ea"/>
              </a:rPr>
              <a:t>愛河</a:t>
            </a:r>
            <a:r>
              <a:rPr lang="zh-TW" altLang="en-US" dirty="0">
                <a:latin typeface="+mj-ea"/>
                <a:ea typeface="+mj-ea"/>
              </a:rPr>
              <a:t>，是高雄市最具文化特色的河流，早年扮演著運輸、交通、遊憩等多功能角色，如今走過歲月、歷盡滄桑的</a:t>
            </a:r>
            <a:r>
              <a:rPr lang="zh-TW" altLang="en-US" b="1" dirty="0">
                <a:latin typeface="+mj-ea"/>
                <a:ea typeface="+mj-ea"/>
              </a:rPr>
              <a:t>愛河</a:t>
            </a:r>
            <a:r>
              <a:rPr lang="zh-TW" altLang="en-US" dirty="0">
                <a:latin typeface="+mj-ea"/>
                <a:ea typeface="+mj-ea"/>
              </a:rPr>
              <a:t>，雖曾飽嘗污染，但疼惜她的高雄人，包括政府和民間企業、藝文人士都挖空心思，逐步恢復</a:t>
            </a:r>
            <a:r>
              <a:rPr lang="zh-TW" altLang="en-US" b="1" dirty="0">
                <a:latin typeface="+mj-ea"/>
                <a:ea typeface="+mj-ea"/>
              </a:rPr>
              <a:t>愛河</a:t>
            </a:r>
            <a:r>
              <a:rPr lang="zh-TW" altLang="en-US" dirty="0">
                <a:latin typeface="+mj-ea"/>
                <a:ea typeface="+mj-ea"/>
              </a:rPr>
              <a:t>風華，已讓</a:t>
            </a:r>
            <a:r>
              <a:rPr lang="zh-TW" altLang="en-US" b="1" dirty="0">
                <a:latin typeface="+mj-ea"/>
                <a:ea typeface="+mj-ea"/>
              </a:rPr>
              <a:t>愛河</a:t>
            </a:r>
            <a:r>
              <a:rPr lang="zh-TW" altLang="en-US" dirty="0">
                <a:latin typeface="+mj-ea"/>
                <a:ea typeface="+mj-ea"/>
              </a:rPr>
              <a:t>步步的重現生機</a:t>
            </a:r>
            <a:r>
              <a:rPr lang="en-US" altLang="zh-TW" dirty="0">
                <a:latin typeface="+mj-ea"/>
                <a:ea typeface="+mj-ea"/>
              </a:rPr>
              <a:t>(</a:t>
            </a:r>
            <a:r>
              <a:rPr lang="zh-TW" altLang="en-US" dirty="0">
                <a:latin typeface="+mj-ea"/>
                <a:ea typeface="+mj-ea"/>
              </a:rPr>
              <a:t>文字資料隱自高雄旅遊網</a:t>
            </a:r>
            <a:r>
              <a:rPr lang="en-US" altLang="zh-TW" dirty="0">
                <a:latin typeface="+mj-ea"/>
                <a:ea typeface="+mj-ea"/>
              </a:rPr>
              <a:t>)</a:t>
            </a:r>
            <a:r>
              <a:rPr lang="zh-TW" altLang="en-US" dirty="0">
                <a:latin typeface="+mj-ea"/>
                <a:ea typeface="+mj-ea"/>
              </a:rPr>
              <a:t>。</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標題 1"/>
          <p:cNvSpPr>
            <a:spLocks noGrp="1"/>
          </p:cNvSpPr>
          <p:nvPr>
            <p:ph type="title"/>
          </p:nvPr>
        </p:nvSpPr>
        <p:spPr>
          <a:xfrm>
            <a:off x="357188" y="3000375"/>
            <a:ext cx="8534400" cy="1285875"/>
          </a:xfrm>
        </p:spPr>
        <p:txBody>
          <a:bodyPr/>
          <a:lstStyle/>
          <a:p>
            <a:pPr fontAlgn="auto">
              <a:spcAft>
                <a:spcPts val="0"/>
              </a:spcAft>
              <a:defRPr/>
            </a:pPr>
            <a:r>
              <a:rPr lang="zh-TW" altLang="en-US" sz="6000" dirty="0" smtClean="0">
                <a:solidFill>
                  <a:srgbClr val="7B9899"/>
                </a:solidFill>
              </a:rPr>
              <a:t>導演</a:t>
            </a:r>
            <a:r>
              <a:rPr altLang="zh-TW" sz="6000" dirty="0" smtClean="0">
                <a:solidFill>
                  <a:srgbClr val="7B9899"/>
                </a:solidFill>
              </a:rPr>
              <a:t>.</a:t>
            </a:r>
            <a:r>
              <a:rPr lang="zh-TW" altLang="en-US" sz="6000" dirty="0" smtClean="0">
                <a:solidFill>
                  <a:srgbClr val="7B9899"/>
                </a:solidFill>
              </a:rPr>
              <a:t>話高雄</a:t>
            </a:r>
          </a:p>
        </p:txBody>
      </p:sp>
      <p:pic>
        <p:nvPicPr>
          <p:cNvPr id="9219" name="Picture 3"/>
          <p:cNvPicPr>
            <a:picLocks noChangeAspect="1" noChangeArrowheads="1"/>
          </p:cNvPicPr>
          <p:nvPr/>
        </p:nvPicPr>
        <p:blipFill>
          <a:blip r:embed="rId2" cstate="print"/>
          <a:srcRect/>
          <a:stretch>
            <a:fillRect/>
          </a:stretch>
        </p:blipFill>
        <p:spPr bwMode="auto">
          <a:xfrm>
            <a:off x="428625" y="1000125"/>
            <a:ext cx="8215313" cy="12144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標題 1"/>
          <p:cNvSpPr>
            <a:spLocks noGrp="1"/>
          </p:cNvSpPr>
          <p:nvPr>
            <p:ph type="title"/>
          </p:nvPr>
        </p:nvSpPr>
        <p:spPr/>
        <p:txBody>
          <a:bodyPr/>
          <a:lstStyle/>
          <a:p>
            <a:pPr fontAlgn="auto">
              <a:spcAft>
                <a:spcPts val="0"/>
              </a:spcAft>
              <a:defRPr/>
            </a:pPr>
            <a:r>
              <a:rPr altLang="zh-TW" b="1" dirty="0" smtClean="0">
                <a:solidFill>
                  <a:schemeClr val="tx2">
                    <a:lumMod val="75000"/>
                  </a:schemeClr>
                </a:solidFill>
              </a:rPr>
              <a:t>6.</a:t>
            </a:r>
            <a:r>
              <a:rPr lang="zh-TW" altLang="en-US" b="1" dirty="0" smtClean="0">
                <a:solidFill>
                  <a:schemeClr val="tx2">
                    <a:lumMod val="75000"/>
                  </a:schemeClr>
                </a:solidFill>
              </a:rPr>
              <a:t>岡山文化中心皮影戲館</a:t>
            </a:r>
          </a:p>
        </p:txBody>
      </p:sp>
      <p:pic>
        <p:nvPicPr>
          <p:cNvPr id="4" name="圖片 3" descr="IMG_0494.JPG"/>
          <p:cNvPicPr>
            <a:picLocks noChangeAspect="1"/>
          </p:cNvPicPr>
          <p:nvPr/>
        </p:nvPicPr>
        <p:blipFill>
          <a:blip r:embed="rId2" cstate="print"/>
          <a:stretch>
            <a:fillRect/>
          </a:stretch>
        </p:blipFill>
        <p:spPr>
          <a:xfrm>
            <a:off x="395535" y="1761416"/>
            <a:ext cx="4128460" cy="3096344"/>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5" name="圖片 4" descr="IMG_0500.JPG"/>
          <p:cNvPicPr>
            <a:picLocks noChangeAspect="1"/>
          </p:cNvPicPr>
          <p:nvPr/>
        </p:nvPicPr>
        <p:blipFill>
          <a:blip r:embed="rId3" cstate="print"/>
          <a:stretch>
            <a:fillRect/>
          </a:stretch>
        </p:blipFill>
        <p:spPr>
          <a:xfrm>
            <a:off x="4644008" y="1752796"/>
            <a:ext cx="4139952" cy="3104964"/>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55301" name="矩形 5"/>
          <p:cNvSpPr>
            <a:spLocks noChangeArrowheads="1"/>
          </p:cNvSpPr>
          <p:nvPr/>
        </p:nvSpPr>
        <p:spPr bwMode="auto">
          <a:xfrm>
            <a:off x="971550" y="5157788"/>
            <a:ext cx="6624638" cy="922337"/>
          </a:xfrm>
          <a:prstGeom prst="rect">
            <a:avLst/>
          </a:prstGeom>
          <a:noFill/>
          <a:ln w="9525">
            <a:noFill/>
            <a:miter lim="800000"/>
            <a:headEnd/>
            <a:tailEnd/>
          </a:ln>
        </p:spPr>
        <p:txBody>
          <a:bodyPr>
            <a:spAutoFit/>
          </a:bodyPr>
          <a:lstStyle/>
          <a:p>
            <a:r>
              <a:rPr lang="zh-TW" altLang="en-US" dirty="0">
                <a:latin typeface="+mj-ea"/>
                <a:ea typeface="+mj-ea"/>
              </a:rPr>
              <a:t>皮影戲館為一座多功能戲曲博物館，陳列區中包括一座主題館和一座專題館。館中展示灣皮影戲的歷史及世界皮影劇種，也收藏許多昔日</a:t>
            </a:r>
            <a:r>
              <a:rPr lang="zh-TW" altLang="en-US" dirty="0" smtClean="0">
                <a:latin typeface="+mj-ea"/>
                <a:ea typeface="+mj-ea"/>
              </a:rPr>
              <a:t>道具。</a:t>
            </a:r>
            <a:endParaRPr lang="zh-TW" altLang="en-US" dirty="0">
              <a:latin typeface="+mj-ea"/>
              <a:ea typeface="+mj-ea"/>
            </a:endParaRP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內容版面配置區 3" descr="DSCN4542.JPG"/>
          <p:cNvPicPr>
            <a:picLocks noGrp="1" noChangeAspect="1"/>
          </p:cNvPicPr>
          <p:nvPr>
            <p:ph idx="1"/>
          </p:nvPr>
        </p:nvPicPr>
        <p:blipFill>
          <a:blip r:embed="rId2" cstate="print"/>
          <a:srcRect/>
          <a:stretch>
            <a:fillRect/>
          </a:stretch>
        </p:blipFill>
        <p:spPr>
          <a:xfrm>
            <a:off x="1554163" y="1546225"/>
            <a:ext cx="6035675" cy="4527550"/>
          </a:xfrm>
        </p:spPr>
      </p:pic>
      <p:sp>
        <p:nvSpPr>
          <p:cNvPr id="64514" name="標題 1"/>
          <p:cNvSpPr>
            <a:spLocks noGrp="1"/>
          </p:cNvSpPr>
          <p:nvPr>
            <p:ph type="title"/>
          </p:nvPr>
        </p:nvSpPr>
        <p:spPr/>
        <p:txBody>
          <a:bodyPr/>
          <a:lstStyle/>
          <a:p>
            <a:pPr fontAlgn="auto">
              <a:spcAft>
                <a:spcPts val="0"/>
              </a:spcAft>
              <a:defRPr/>
            </a:pPr>
            <a:r>
              <a:rPr altLang="zh-TW" b="1" dirty="0" smtClean="0">
                <a:solidFill>
                  <a:schemeClr val="tx2">
                    <a:lumMod val="75000"/>
                  </a:schemeClr>
                </a:solidFill>
              </a:rPr>
              <a:t>7.</a:t>
            </a:r>
            <a:r>
              <a:rPr lang="zh-TW" altLang="en-US" b="1" dirty="0" smtClean="0">
                <a:solidFill>
                  <a:schemeClr val="tx2">
                    <a:lumMod val="75000"/>
                  </a:schemeClr>
                </a:solidFill>
              </a:rPr>
              <a:t>兒時童趣</a:t>
            </a:r>
            <a:r>
              <a:rPr altLang="zh-TW" b="1" dirty="0" smtClean="0">
                <a:solidFill>
                  <a:schemeClr val="tx2">
                    <a:lumMod val="75000"/>
                  </a:schemeClr>
                </a:solidFill>
              </a:rPr>
              <a:t>--</a:t>
            </a:r>
            <a:r>
              <a:rPr lang="zh-TW" altLang="en-US" b="1" dirty="0" smtClean="0">
                <a:solidFill>
                  <a:schemeClr val="tx2">
                    <a:lumMod val="75000"/>
                  </a:schemeClr>
                </a:solidFill>
              </a:rPr>
              <a:t>兒童美術館</a:t>
            </a: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標題 1"/>
          <p:cNvSpPr>
            <a:spLocks noGrp="1"/>
          </p:cNvSpPr>
          <p:nvPr>
            <p:ph type="title"/>
          </p:nvPr>
        </p:nvSpPr>
        <p:spPr/>
        <p:txBody>
          <a:bodyPr/>
          <a:lstStyle/>
          <a:p>
            <a:pPr fontAlgn="auto">
              <a:spcAft>
                <a:spcPts val="0"/>
              </a:spcAft>
              <a:defRPr/>
            </a:pPr>
            <a:r>
              <a:rPr altLang="zh-TW" b="1" dirty="0" smtClean="0">
                <a:solidFill>
                  <a:schemeClr val="tx2">
                    <a:lumMod val="75000"/>
                  </a:schemeClr>
                </a:solidFill>
              </a:rPr>
              <a:t>7.</a:t>
            </a:r>
            <a:r>
              <a:rPr lang="zh-TW" altLang="en-US" b="1" dirty="0" smtClean="0">
                <a:solidFill>
                  <a:schemeClr val="tx2">
                    <a:lumMod val="75000"/>
                  </a:schemeClr>
                </a:solidFill>
              </a:rPr>
              <a:t>兒時童趣</a:t>
            </a:r>
            <a:r>
              <a:rPr altLang="zh-TW" b="1" dirty="0" smtClean="0">
                <a:solidFill>
                  <a:schemeClr val="tx2">
                    <a:lumMod val="75000"/>
                  </a:schemeClr>
                </a:solidFill>
              </a:rPr>
              <a:t>--</a:t>
            </a:r>
            <a:r>
              <a:rPr lang="zh-TW" altLang="en-US" b="1" dirty="0" smtClean="0">
                <a:solidFill>
                  <a:schemeClr val="tx2">
                    <a:lumMod val="75000"/>
                  </a:schemeClr>
                </a:solidFill>
              </a:rPr>
              <a:t>兒童美術館</a:t>
            </a:r>
          </a:p>
        </p:txBody>
      </p:sp>
      <p:sp>
        <p:nvSpPr>
          <p:cNvPr id="57347" name="矩形 3"/>
          <p:cNvSpPr>
            <a:spLocks noChangeArrowheads="1"/>
          </p:cNvSpPr>
          <p:nvPr/>
        </p:nvSpPr>
        <p:spPr bwMode="auto">
          <a:xfrm>
            <a:off x="971550" y="5157788"/>
            <a:ext cx="7056438" cy="922337"/>
          </a:xfrm>
          <a:prstGeom prst="rect">
            <a:avLst/>
          </a:prstGeom>
          <a:noFill/>
          <a:ln w="9525">
            <a:noFill/>
            <a:miter lim="800000"/>
            <a:headEnd/>
            <a:tailEnd/>
          </a:ln>
        </p:spPr>
        <p:txBody>
          <a:bodyPr>
            <a:spAutoFit/>
          </a:bodyPr>
          <a:lstStyle/>
          <a:p>
            <a:r>
              <a:rPr lang="zh-TW" altLang="en-US" dirty="0">
                <a:latin typeface="+mj-ea"/>
                <a:ea typeface="+mj-ea"/>
              </a:rPr>
              <a:t>兒童美術館位於內惟埤文化園區北方，由原本的美術館遊客中心加以整修完成。擁有三層樓主體建築及戶外景觀及遊憩花園，是一座兼具文化、藝術、教育、休閒、遊戲的兒童創作園地。</a:t>
            </a:r>
          </a:p>
        </p:txBody>
      </p:sp>
      <p:pic>
        <p:nvPicPr>
          <p:cNvPr id="5" name="圖片 4" descr="DSCN7199.JPG"/>
          <p:cNvPicPr>
            <a:picLocks noChangeAspect="1"/>
          </p:cNvPicPr>
          <p:nvPr/>
        </p:nvPicPr>
        <p:blipFill>
          <a:blip r:embed="rId2" cstate="print"/>
          <a:stretch>
            <a:fillRect/>
          </a:stretch>
        </p:blipFill>
        <p:spPr>
          <a:xfrm>
            <a:off x="2143108" y="1428736"/>
            <a:ext cx="4824536" cy="3618402"/>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內容版面配置區 2"/>
          <p:cNvSpPr>
            <a:spLocks noGrp="1"/>
          </p:cNvSpPr>
          <p:nvPr>
            <p:ph idx="1"/>
          </p:nvPr>
        </p:nvSpPr>
        <p:spPr/>
        <p:txBody>
          <a:bodyPr/>
          <a:lstStyle/>
          <a:p>
            <a:r>
              <a:rPr lang="zh-TW" altLang="en-US" dirty="0" smtClean="0"/>
              <a:t>驚險爆破、陸海空聯盟的動作場景。</a:t>
            </a:r>
            <a:endParaRPr lang="en-US" altLang="zh-TW" dirty="0" smtClean="0"/>
          </a:p>
          <a:p>
            <a:r>
              <a:rPr lang="zh-TW" altLang="en-US" dirty="0" smtClean="0"/>
              <a:t>文明與俗豔文化的衝突、</a:t>
            </a:r>
            <a:endParaRPr lang="en-US" altLang="zh-TW" dirty="0" smtClean="0"/>
          </a:p>
          <a:p>
            <a:r>
              <a:rPr lang="zh-TW" altLang="en-US" dirty="0" smtClean="0"/>
              <a:t>正義與貪婪人性的拉扯、</a:t>
            </a:r>
            <a:endParaRPr lang="en-US" altLang="zh-TW" dirty="0" smtClean="0"/>
          </a:p>
          <a:p>
            <a:r>
              <a:rPr lang="zh-TW" altLang="en-US" dirty="0" smtClean="0"/>
              <a:t>英雄與痞子硬漢的纏鬥，</a:t>
            </a:r>
            <a:endParaRPr lang="en-US" altLang="zh-TW" dirty="0" smtClean="0"/>
          </a:p>
          <a:p>
            <a:r>
              <a:rPr lang="zh-TW" altLang="en-US" dirty="0" smtClean="0"/>
              <a:t>籠罩在陽光的熱情基調下，反射出慾望的紫外光。</a:t>
            </a:r>
          </a:p>
          <a:p>
            <a:endParaRPr lang="en-US" altLang="zh-TW" dirty="0" smtClean="0"/>
          </a:p>
        </p:txBody>
      </p:sp>
      <p:sp>
        <p:nvSpPr>
          <p:cNvPr id="66562" name="標題 1"/>
          <p:cNvSpPr>
            <a:spLocks noGrp="1"/>
          </p:cNvSpPr>
          <p:nvPr>
            <p:ph type="title"/>
          </p:nvPr>
        </p:nvSpPr>
        <p:spPr>
          <a:xfrm>
            <a:off x="467544" y="152400"/>
            <a:ext cx="8229600" cy="1219200"/>
          </a:xfrm>
        </p:spPr>
        <p:txBody>
          <a:bodyPr/>
          <a:lstStyle/>
          <a:p>
            <a:pPr fontAlgn="auto">
              <a:spcAft>
                <a:spcPts val="0"/>
              </a:spcAft>
              <a:defRPr/>
            </a:pPr>
            <a:r>
              <a:rPr lang="zh-TW" altLang="en-US" b="1" dirty="0" smtClean="0">
                <a:solidFill>
                  <a:schemeClr val="tx2">
                    <a:lumMod val="75000"/>
                  </a:schemeClr>
                </a:solidFill>
              </a:rPr>
              <a:t>六、警匪動作片</a:t>
            </a: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標題 1"/>
          <p:cNvSpPr>
            <a:spLocks noGrp="1"/>
          </p:cNvSpPr>
          <p:nvPr>
            <p:ph type="title"/>
          </p:nvPr>
        </p:nvSpPr>
        <p:spPr>
          <a:xfrm>
            <a:off x="467544" y="332656"/>
            <a:ext cx="8229600" cy="894928"/>
          </a:xfrm>
        </p:spPr>
        <p:txBody>
          <a:bodyPr/>
          <a:lstStyle/>
          <a:p>
            <a:pPr fontAlgn="auto">
              <a:spcAft>
                <a:spcPts val="0"/>
              </a:spcAft>
              <a:defRPr/>
            </a:pPr>
            <a:r>
              <a:rPr altLang="zh-TW" b="1" dirty="0" smtClean="0">
                <a:solidFill>
                  <a:schemeClr val="tx2">
                    <a:lumMod val="75000"/>
                  </a:schemeClr>
                </a:solidFill>
              </a:rPr>
              <a:t>1.</a:t>
            </a:r>
            <a:r>
              <a:rPr lang="zh-TW" altLang="en-US" b="1" dirty="0" smtClean="0">
                <a:solidFill>
                  <a:schemeClr val="tx2">
                    <a:lumMod val="75000"/>
                  </a:schemeClr>
                </a:solidFill>
              </a:rPr>
              <a:t>工業之瘤</a:t>
            </a:r>
            <a:r>
              <a:rPr altLang="zh-TW" b="1" dirty="0" smtClean="0">
                <a:solidFill>
                  <a:schemeClr val="tx2">
                    <a:lumMod val="75000"/>
                  </a:schemeClr>
                </a:solidFill>
              </a:rPr>
              <a:t>--</a:t>
            </a:r>
            <a:r>
              <a:rPr lang="zh-TW" altLang="en-US" b="1" dirty="0" smtClean="0">
                <a:solidFill>
                  <a:schemeClr val="tx2">
                    <a:lumMod val="75000"/>
                  </a:schemeClr>
                </a:solidFill>
              </a:rPr>
              <a:t>台塑仁武廠</a:t>
            </a:r>
          </a:p>
        </p:txBody>
      </p:sp>
      <p:pic>
        <p:nvPicPr>
          <p:cNvPr id="59395" name="圖片 4" descr="IMG_0514.JPG"/>
          <p:cNvPicPr>
            <a:picLocks noChangeAspect="1"/>
          </p:cNvPicPr>
          <p:nvPr/>
        </p:nvPicPr>
        <p:blipFill>
          <a:blip r:embed="rId2" cstate="print"/>
          <a:srcRect/>
          <a:stretch>
            <a:fillRect/>
          </a:stretch>
        </p:blipFill>
        <p:spPr bwMode="auto">
          <a:xfrm>
            <a:off x="323850" y="1484313"/>
            <a:ext cx="4319588" cy="3240087"/>
          </a:xfrm>
          <a:prstGeom prst="rect">
            <a:avLst/>
          </a:prstGeom>
          <a:noFill/>
          <a:ln w="9525">
            <a:noFill/>
            <a:miter lim="800000"/>
            <a:headEnd/>
            <a:tailEnd/>
          </a:ln>
        </p:spPr>
      </p:pic>
      <p:pic>
        <p:nvPicPr>
          <p:cNvPr id="59396" name="圖片 5" descr="IMG_0484.JPG"/>
          <p:cNvPicPr>
            <a:picLocks noChangeAspect="1"/>
          </p:cNvPicPr>
          <p:nvPr/>
        </p:nvPicPr>
        <p:blipFill>
          <a:blip r:embed="rId3" cstate="print"/>
          <a:srcRect/>
          <a:stretch>
            <a:fillRect/>
          </a:stretch>
        </p:blipFill>
        <p:spPr bwMode="auto">
          <a:xfrm>
            <a:off x="4787900" y="1557338"/>
            <a:ext cx="3887788" cy="2392362"/>
          </a:xfrm>
          <a:prstGeom prst="rect">
            <a:avLst/>
          </a:prstGeom>
          <a:noFill/>
          <a:ln w="9525">
            <a:noFill/>
            <a:miter lim="800000"/>
            <a:headEnd/>
            <a:tailEnd/>
          </a:ln>
        </p:spPr>
      </p:pic>
      <p:sp>
        <p:nvSpPr>
          <p:cNvPr id="59397" name="矩形 6"/>
          <p:cNvSpPr>
            <a:spLocks noChangeArrowheads="1"/>
          </p:cNvSpPr>
          <p:nvPr/>
        </p:nvSpPr>
        <p:spPr bwMode="auto">
          <a:xfrm>
            <a:off x="755650" y="5084763"/>
            <a:ext cx="4392613" cy="923925"/>
          </a:xfrm>
          <a:prstGeom prst="rect">
            <a:avLst/>
          </a:prstGeom>
          <a:noFill/>
          <a:ln w="9525">
            <a:noFill/>
            <a:miter lim="800000"/>
            <a:headEnd/>
            <a:tailEnd/>
          </a:ln>
        </p:spPr>
        <p:txBody>
          <a:bodyPr>
            <a:spAutoFit/>
          </a:bodyPr>
          <a:lstStyle/>
          <a:p>
            <a:r>
              <a:rPr lang="zh-TW" altLang="en-US" dirty="0">
                <a:latin typeface="+mj-ea"/>
                <a:ea typeface="+mj-ea"/>
              </a:rPr>
              <a:t>台塑仁武廠是高雄工業污染之瘤，仁武附近高壓電林立，空氣惡臭汙濁</a:t>
            </a:r>
            <a:r>
              <a:rPr lang="zh-TW" altLang="en-US" dirty="0" smtClean="0">
                <a:latin typeface="+mj-ea"/>
                <a:ea typeface="+mj-ea"/>
              </a:rPr>
              <a:t>。其工廠</a:t>
            </a:r>
            <a:r>
              <a:rPr lang="zh-TW" altLang="en-US" dirty="0">
                <a:latin typeface="+mj-ea"/>
                <a:ea typeface="+mj-ea"/>
              </a:rPr>
              <a:t>獨特的外觀在高速公路上尤為醒目。</a:t>
            </a:r>
          </a:p>
        </p:txBody>
      </p:sp>
      <p:pic>
        <p:nvPicPr>
          <p:cNvPr id="59398" name="圖片 7" descr="IMG_0515.JPG"/>
          <p:cNvPicPr>
            <a:picLocks noChangeAspect="1"/>
          </p:cNvPicPr>
          <p:nvPr/>
        </p:nvPicPr>
        <p:blipFill>
          <a:blip r:embed="rId4" cstate="print"/>
          <a:srcRect/>
          <a:stretch>
            <a:fillRect/>
          </a:stretch>
        </p:blipFill>
        <p:spPr bwMode="auto">
          <a:xfrm>
            <a:off x="5580063" y="4221163"/>
            <a:ext cx="3059112" cy="22955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內容版面配置區 2"/>
          <p:cNvSpPr>
            <a:spLocks noGrp="1"/>
          </p:cNvSpPr>
          <p:nvPr>
            <p:ph idx="1"/>
          </p:nvPr>
        </p:nvSpPr>
        <p:spPr>
          <a:xfrm>
            <a:off x="395288" y="4724400"/>
            <a:ext cx="8229600" cy="1685925"/>
          </a:xfrm>
        </p:spPr>
        <p:txBody>
          <a:bodyPr/>
          <a:lstStyle/>
          <a:p>
            <a:pPr>
              <a:buFont typeface="Arial" charset="0"/>
              <a:buNone/>
            </a:pPr>
            <a:r>
              <a:rPr lang="zh-TW" altLang="en-US" dirty="0" smtClean="0"/>
              <a:t>   </a:t>
            </a:r>
            <a:r>
              <a:rPr lang="zh-TW" altLang="en-US" sz="1800" dirty="0" smtClean="0">
                <a:latin typeface="+mj-ea"/>
                <a:ea typeface="+mj-ea"/>
              </a:rPr>
              <a:t>中都鐵工廠因中都都市計劃已經逐漸收場。目前僅剩幾間鐵工廠專門製作建築用粗鐵管。九如路、中華路車水馬龍，然而雜草叢生的老舊鐵工廠與現代化建築卻形成強烈的對比。</a:t>
            </a:r>
          </a:p>
        </p:txBody>
      </p:sp>
      <p:sp>
        <p:nvSpPr>
          <p:cNvPr id="68610" name="標題 1"/>
          <p:cNvSpPr>
            <a:spLocks noGrp="1"/>
          </p:cNvSpPr>
          <p:nvPr>
            <p:ph type="title"/>
          </p:nvPr>
        </p:nvSpPr>
        <p:spPr>
          <a:xfrm>
            <a:off x="395536" y="332656"/>
            <a:ext cx="8229600" cy="894928"/>
          </a:xfrm>
        </p:spPr>
        <p:txBody>
          <a:bodyPr/>
          <a:lstStyle/>
          <a:p>
            <a:pPr fontAlgn="auto">
              <a:spcAft>
                <a:spcPts val="0"/>
              </a:spcAft>
              <a:defRPr/>
            </a:pPr>
            <a:r>
              <a:rPr altLang="zh-TW" b="1" dirty="0" smtClean="0">
                <a:solidFill>
                  <a:schemeClr val="tx2">
                    <a:lumMod val="75000"/>
                  </a:schemeClr>
                </a:solidFill>
              </a:rPr>
              <a:t>2.</a:t>
            </a:r>
            <a:r>
              <a:rPr lang="zh-TW" altLang="en-US" b="1" dirty="0" smtClean="0">
                <a:solidFill>
                  <a:schemeClr val="tx2">
                    <a:lumMod val="75000"/>
                  </a:schemeClr>
                </a:solidFill>
              </a:rPr>
              <a:t>勞工寫照</a:t>
            </a:r>
            <a:r>
              <a:rPr altLang="zh-TW" b="1" dirty="0" smtClean="0">
                <a:solidFill>
                  <a:schemeClr val="tx2">
                    <a:lumMod val="75000"/>
                  </a:schemeClr>
                </a:solidFill>
              </a:rPr>
              <a:t>--</a:t>
            </a:r>
            <a:r>
              <a:rPr lang="zh-TW" altLang="en-US" b="1" dirty="0" smtClean="0">
                <a:solidFill>
                  <a:schemeClr val="tx2">
                    <a:lumMod val="75000"/>
                  </a:schemeClr>
                </a:solidFill>
              </a:rPr>
              <a:t>中都鐵工廠</a:t>
            </a:r>
          </a:p>
        </p:txBody>
      </p:sp>
      <p:pic>
        <p:nvPicPr>
          <p:cNvPr id="4" name="圖片 3" descr="IMG_0342.JPG"/>
          <p:cNvPicPr>
            <a:picLocks noChangeAspect="1"/>
          </p:cNvPicPr>
          <p:nvPr/>
        </p:nvPicPr>
        <p:blipFill>
          <a:blip r:embed="rId2" cstate="print"/>
          <a:stretch>
            <a:fillRect/>
          </a:stretch>
        </p:blipFill>
        <p:spPr>
          <a:xfrm>
            <a:off x="251520" y="1484784"/>
            <a:ext cx="4320480" cy="324036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5" name="圖片 4" descr="IMG_0346.JPG"/>
          <p:cNvPicPr>
            <a:picLocks noChangeAspect="1"/>
          </p:cNvPicPr>
          <p:nvPr/>
        </p:nvPicPr>
        <p:blipFill>
          <a:blip r:embed="rId3" cstate="print"/>
          <a:stretch>
            <a:fillRect/>
          </a:stretch>
        </p:blipFill>
        <p:spPr>
          <a:xfrm>
            <a:off x="4644008" y="1484784"/>
            <a:ext cx="4320480" cy="324036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標題 1"/>
          <p:cNvSpPr>
            <a:spLocks noGrp="1"/>
          </p:cNvSpPr>
          <p:nvPr>
            <p:ph type="title"/>
          </p:nvPr>
        </p:nvSpPr>
        <p:spPr>
          <a:xfrm>
            <a:off x="467544" y="332656"/>
            <a:ext cx="8229600" cy="822920"/>
          </a:xfrm>
        </p:spPr>
        <p:txBody>
          <a:bodyPr/>
          <a:lstStyle/>
          <a:p>
            <a:pPr fontAlgn="auto">
              <a:spcAft>
                <a:spcPts val="0"/>
              </a:spcAft>
              <a:defRPr/>
            </a:pPr>
            <a:r>
              <a:rPr altLang="zh-TW" b="1" dirty="0" smtClean="0">
                <a:solidFill>
                  <a:schemeClr val="tx2">
                    <a:lumMod val="75000"/>
                  </a:schemeClr>
                </a:solidFill>
              </a:rPr>
              <a:t>3.</a:t>
            </a:r>
            <a:r>
              <a:rPr lang="zh-TW" altLang="en-US" b="1" dirty="0" smtClean="0">
                <a:solidFill>
                  <a:schemeClr val="tx2">
                    <a:lumMod val="75000"/>
                  </a:schemeClr>
                </a:solidFill>
              </a:rPr>
              <a:t>風帆出航</a:t>
            </a:r>
            <a:r>
              <a:rPr altLang="zh-TW" b="1" dirty="0" smtClean="0">
                <a:solidFill>
                  <a:schemeClr val="tx2">
                    <a:lumMod val="75000"/>
                  </a:schemeClr>
                </a:solidFill>
              </a:rPr>
              <a:t>--</a:t>
            </a:r>
            <a:r>
              <a:rPr lang="zh-TW" altLang="en-US" b="1" dirty="0" smtClean="0">
                <a:solidFill>
                  <a:schemeClr val="tx2">
                    <a:lumMod val="75000"/>
                  </a:schemeClr>
                </a:solidFill>
              </a:rPr>
              <a:t>真愛碼頭</a:t>
            </a:r>
          </a:p>
        </p:txBody>
      </p:sp>
      <p:pic>
        <p:nvPicPr>
          <p:cNvPr id="5" name="圖片 4" descr="DSCF1032.JPG"/>
          <p:cNvPicPr>
            <a:picLocks noChangeAspect="1"/>
          </p:cNvPicPr>
          <p:nvPr/>
        </p:nvPicPr>
        <p:blipFill>
          <a:blip r:embed="rId2" cstate="print"/>
          <a:stretch>
            <a:fillRect/>
          </a:stretch>
        </p:blipFill>
        <p:spPr>
          <a:xfrm>
            <a:off x="1331640" y="1340768"/>
            <a:ext cx="6612227" cy="4959170"/>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標題 1"/>
          <p:cNvSpPr>
            <a:spLocks noGrp="1"/>
          </p:cNvSpPr>
          <p:nvPr>
            <p:ph type="title"/>
          </p:nvPr>
        </p:nvSpPr>
        <p:spPr>
          <a:xfrm>
            <a:off x="457200" y="476672"/>
            <a:ext cx="8229600" cy="894928"/>
          </a:xfrm>
        </p:spPr>
        <p:txBody>
          <a:bodyPr/>
          <a:lstStyle/>
          <a:p>
            <a:pPr fontAlgn="auto">
              <a:spcAft>
                <a:spcPts val="0"/>
              </a:spcAft>
              <a:defRPr/>
            </a:pPr>
            <a:r>
              <a:rPr altLang="zh-TW" b="1" dirty="0" smtClean="0">
                <a:solidFill>
                  <a:schemeClr val="tx2">
                    <a:lumMod val="75000"/>
                  </a:schemeClr>
                </a:solidFill>
                <a:latin typeface="+mj-ea"/>
              </a:rPr>
              <a:t>3.</a:t>
            </a:r>
            <a:r>
              <a:rPr lang="zh-TW" altLang="en-US" b="1" dirty="0" smtClean="0">
                <a:solidFill>
                  <a:schemeClr val="tx2">
                    <a:lumMod val="75000"/>
                  </a:schemeClr>
                </a:solidFill>
                <a:latin typeface="+mj-ea"/>
              </a:rPr>
              <a:t>風帆出航</a:t>
            </a:r>
            <a:r>
              <a:rPr altLang="zh-TW" b="1" dirty="0" smtClean="0">
                <a:solidFill>
                  <a:schemeClr val="tx2">
                    <a:lumMod val="75000"/>
                  </a:schemeClr>
                </a:solidFill>
                <a:latin typeface="+mj-ea"/>
              </a:rPr>
              <a:t>--</a:t>
            </a:r>
            <a:r>
              <a:rPr lang="zh-TW" altLang="en-US" b="1" dirty="0" smtClean="0">
                <a:solidFill>
                  <a:schemeClr val="tx2">
                    <a:lumMod val="75000"/>
                  </a:schemeClr>
                </a:solidFill>
                <a:latin typeface="+mj-ea"/>
              </a:rPr>
              <a:t>真愛碼頭</a:t>
            </a:r>
          </a:p>
        </p:txBody>
      </p:sp>
      <p:pic>
        <p:nvPicPr>
          <p:cNvPr id="62467" name="圖片 3" descr="PICT6964.JPG"/>
          <p:cNvPicPr>
            <a:picLocks noChangeAspect="1"/>
          </p:cNvPicPr>
          <p:nvPr/>
        </p:nvPicPr>
        <p:blipFill>
          <a:blip r:embed="rId2" cstate="print"/>
          <a:srcRect/>
          <a:stretch>
            <a:fillRect/>
          </a:stretch>
        </p:blipFill>
        <p:spPr bwMode="auto">
          <a:xfrm>
            <a:off x="323850" y="1844675"/>
            <a:ext cx="4224338" cy="3168650"/>
          </a:xfrm>
          <a:prstGeom prst="rect">
            <a:avLst/>
          </a:prstGeom>
          <a:noFill/>
          <a:ln w="9525">
            <a:noFill/>
            <a:miter lim="800000"/>
            <a:headEnd/>
            <a:tailEnd/>
          </a:ln>
        </p:spPr>
      </p:pic>
      <p:pic>
        <p:nvPicPr>
          <p:cNvPr id="62468" name="圖片 4" descr="PICT6963.JPG"/>
          <p:cNvPicPr>
            <a:picLocks noChangeAspect="1"/>
          </p:cNvPicPr>
          <p:nvPr/>
        </p:nvPicPr>
        <p:blipFill>
          <a:blip r:embed="rId3" cstate="print"/>
          <a:srcRect/>
          <a:stretch>
            <a:fillRect/>
          </a:stretch>
        </p:blipFill>
        <p:spPr bwMode="auto">
          <a:xfrm>
            <a:off x="4643438" y="1844675"/>
            <a:ext cx="4284662" cy="3213100"/>
          </a:xfrm>
          <a:prstGeom prst="rect">
            <a:avLst/>
          </a:prstGeom>
          <a:noFill/>
          <a:ln w="9525">
            <a:noFill/>
            <a:miter lim="800000"/>
            <a:headEnd/>
            <a:tailEnd/>
          </a:ln>
        </p:spPr>
      </p:pic>
      <p:sp>
        <p:nvSpPr>
          <p:cNvPr id="6" name="矩形 5"/>
          <p:cNvSpPr/>
          <p:nvPr/>
        </p:nvSpPr>
        <p:spPr>
          <a:xfrm>
            <a:off x="539750" y="5373688"/>
            <a:ext cx="7561263" cy="922337"/>
          </a:xfrm>
          <a:prstGeom prst="rect">
            <a:avLst/>
          </a:prstGeom>
        </p:spPr>
        <p:txBody>
          <a:bodyPr>
            <a:spAutoFit/>
          </a:bodyPr>
          <a:lstStyle/>
          <a:p>
            <a:pPr algn="just">
              <a:defRPr/>
            </a:pPr>
            <a:r>
              <a:rPr lang="zh-TW" altLang="en-US" dirty="0">
                <a:latin typeface="+mj-ea"/>
                <a:ea typeface="+mj-ea"/>
              </a:rPr>
              <a:t>真愛碼頭</a:t>
            </a:r>
            <a:r>
              <a:rPr lang="en-US" altLang="zh-TW" dirty="0">
                <a:latin typeface="+mj-ea"/>
                <a:ea typeface="+mj-ea"/>
              </a:rPr>
              <a:t>(</a:t>
            </a:r>
            <a:r>
              <a:rPr lang="zh-TW" altLang="en-US" dirty="0">
                <a:latin typeface="+mj-ea"/>
                <a:ea typeface="+mj-ea"/>
              </a:rPr>
              <a:t>原</a:t>
            </a:r>
            <a:r>
              <a:rPr lang="en-US" altLang="zh-TW" dirty="0">
                <a:latin typeface="+mj-ea"/>
                <a:ea typeface="+mj-ea"/>
              </a:rPr>
              <a:t>12</a:t>
            </a:r>
            <a:r>
              <a:rPr lang="zh-TW" altLang="en-US" dirty="0">
                <a:latin typeface="+mj-ea"/>
                <a:ea typeface="+mj-ea"/>
              </a:rPr>
              <a:t>號碼頭</a:t>
            </a:r>
            <a:r>
              <a:rPr lang="en-US" altLang="zh-TW" dirty="0">
                <a:latin typeface="+mj-ea"/>
                <a:ea typeface="+mj-ea"/>
              </a:rPr>
              <a:t>)</a:t>
            </a:r>
            <a:r>
              <a:rPr lang="zh-TW" altLang="en-US" dirty="0">
                <a:latin typeface="+mj-ea"/>
                <a:ea typeface="+mj-ea"/>
              </a:rPr>
              <a:t>以雙座風帆的特殊造型，矗立在愛河出海口，不僅可以眺望高雄海港體驗大船入港的震撼，還可以搭渡輪由海港。靠著欄杆可欣賞高雄摩天大樓林立的現代都市風貌，不同時刻各具不同的風貌。</a:t>
            </a: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標題 1"/>
          <p:cNvSpPr>
            <a:spLocks noGrp="1"/>
          </p:cNvSpPr>
          <p:nvPr>
            <p:ph type="title"/>
          </p:nvPr>
        </p:nvSpPr>
        <p:spPr>
          <a:xfrm>
            <a:off x="571500" y="285750"/>
            <a:ext cx="8229600" cy="760413"/>
          </a:xfrm>
        </p:spPr>
        <p:txBody>
          <a:bodyPr/>
          <a:lstStyle/>
          <a:p>
            <a:pPr fontAlgn="auto">
              <a:spcAft>
                <a:spcPts val="0"/>
              </a:spcAft>
              <a:defRPr/>
            </a:pPr>
            <a:r>
              <a:rPr altLang="zh-TW" b="1" dirty="0" smtClean="0">
                <a:solidFill>
                  <a:schemeClr val="tx2">
                    <a:lumMod val="75000"/>
                  </a:schemeClr>
                </a:solidFill>
              </a:rPr>
              <a:t>4.</a:t>
            </a:r>
            <a:r>
              <a:rPr lang="zh-TW" altLang="en-US" b="1" dirty="0" smtClean="0">
                <a:solidFill>
                  <a:schemeClr val="tx2">
                    <a:lumMod val="75000"/>
                  </a:schemeClr>
                </a:solidFill>
              </a:rPr>
              <a:t>都市地標</a:t>
            </a:r>
            <a:r>
              <a:rPr altLang="zh-TW" b="1" dirty="0" smtClean="0">
                <a:solidFill>
                  <a:schemeClr val="tx2">
                    <a:lumMod val="75000"/>
                  </a:schemeClr>
                </a:solidFill>
              </a:rPr>
              <a:t>—</a:t>
            </a:r>
            <a:r>
              <a:rPr lang="zh-TW" altLang="en-US" b="1" dirty="0" smtClean="0">
                <a:solidFill>
                  <a:schemeClr val="tx2">
                    <a:lumMod val="75000"/>
                  </a:schemeClr>
                </a:solidFill>
              </a:rPr>
              <a:t>紅毛港高字塔</a:t>
            </a:r>
          </a:p>
        </p:txBody>
      </p:sp>
      <p:pic>
        <p:nvPicPr>
          <p:cNvPr id="4" name="圖片 3" descr="高字塔.JPG"/>
          <p:cNvPicPr>
            <a:picLocks noChangeAspect="1"/>
          </p:cNvPicPr>
          <p:nvPr/>
        </p:nvPicPr>
        <p:blipFill>
          <a:blip r:embed="rId2" cstate="print"/>
          <a:srcRect/>
          <a:stretch>
            <a:fillRect/>
          </a:stretch>
        </p:blipFill>
        <p:spPr>
          <a:xfrm>
            <a:off x="1547664" y="1374492"/>
            <a:ext cx="6192688" cy="4483400"/>
          </a:xfrm>
          <a:prstGeom prst="rect">
            <a:avLst/>
          </a:prstGeom>
          <a:ln>
            <a:noFill/>
          </a:ln>
          <a:effectLst>
            <a:softEdge rad="112500"/>
          </a:effectLst>
        </p:spPr>
      </p:pic>
      <p:sp>
        <p:nvSpPr>
          <p:cNvPr id="63492" name="矩形 4"/>
          <p:cNvSpPr>
            <a:spLocks noChangeArrowheads="1"/>
          </p:cNvSpPr>
          <p:nvPr/>
        </p:nvSpPr>
        <p:spPr bwMode="auto">
          <a:xfrm>
            <a:off x="611188" y="5805488"/>
            <a:ext cx="7921625" cy="922337"/>
          </a:xfrm>
          <a:prstGeom prst="rect">
            <a:avLst/>
          </a:prstGeom>
          <a:noFill/>
          <a:ln w="9525">
            <a:noFill/>
            <a:miter lim="800000"/>
            <a:headEnd/>
            <a:tailEnd/>
          </a:ln>
        </p:spPr>
        <p:txBody>
          <a:bodyPr>
            <a:spAutoFit/>
          </a:bodyPr>
          <a:lstStyle/>
          <a:p>
            <a:r>
              <a:rPr lang="zh-TW" altLang="en-US" dirty="0">
                <a:latin typeface="+mj-ea"/>
                <a:ea typeface="+mj-ea"/>
              </a:rPr>
              <a:t>高字塔原為港務局設立在紅毛港的港口信號台，並成立藝術文化園區，展出各種地方文化及藝術，讓人們可以享受海風、夕陽的同時，也能進行一趟心靈之旅。</a:t>
            </a: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標題 1"/>
          <p:cNvSpPr>
            <a:spLocks noGrp="1"/>
          </p:cNvSpPr>
          <p:nvPr>
            <p:ph type="title"/>
          </p:nvPr>
        </p:nvSpPr>
        <p:spPr>
          <a:xfrm>
            <a:off x="467544" y="476672"/>
            <a:ext cx="8229600" cy="678904"/>
          </a:xfrm>
        </p:spPr>
        <p:txBody>
          <a:bodyPr>
            <a:normAutofit fontScale="90000"/>
          </a:bodyPr>
          <a:lstStyle/>
          <a:p>
            <a:pPr fontAlgn="auto">
              <a:spcAft>
                <a:spcPts val="0"/>
              </a:spcAft>
              <a:defRPr/>
            </a:pPr>
            <a:r>
              <a:rPr altLang="zh-TW" b="1" dirty="0" smtClean="0">
                <a:solidFill>
                  <a:schemeClr val="tx2">
                    <a:lumMod val="75000"/>
                  </a:schemeClr>
                </a:solidFill>
              </a:rPr>
              <a:t>5.</a:t>
            </a:r>
            <a:r>
              <a:rPr lang="zh-TW" altLang="en-US" b="1" dirty="0" smtClean="0">
                <a:solidFill>
                  <a:schemeClr val="tx2">
                    <a:lumMod val="75000"/>
                  </a:schemeClr>
                </a:solidFill>
              </a:rPr>
              <a:t>貨櫃出海</a:t>
            </a:r>
            <a:r>
              <a:rPr altLang="zh-TW" b="1" dirty="0" smtClean="0">
                <a:solidFill>
                  <a:schemeClr val="tx2">
                    <a:lumMod val="75000"/>
                  </a:schemeClr>
                </a:solidFill>
              </a:rPr>
              <a:t>—</a:t>
            </a:r>
            <a:r>
              <a:rPr lang="zh-TW" altLang="en-US" b="1" dirty="0" smtClean="0">
                <a:solidFill>
                  <a:schemeClr val="tx2">
                    <a:lumMod val="75000"/>
                  </a:schemeClr>
                </a:solidFill>
              </a:rPr>
              <a:t>旗津第二港口</a:t>
            </a:r>
          </a:p>
        </p:txBody>
      </p:sp>
      <p:pic>
        <p:nvPicPr>
          <p:cNvPr id="4" name="圖片 3" descr="DSCN5308.JPG"/>
          <p:cNvPicPr>
            <a:picLocks noChangeAspect="1"/>
          </p:cNvPicPr>
          <p:nvPr/>
        </p:nvPicPr>
        <p:blipFill>
          <a:blip r:embed="rId2" cstate="print"/>
          <a:srcRect/>
          <a:stretch>
            <a:fillRect/>
          </a:stretch>
        </p:blipFill>
        <p:spPr>
          <a:xfrm>
            <a:off x="611560" y="1268760"/>
            <a:ext cx="7900416" cy="4906872"/>
          </a:xfrm>
          <a:prstGeom prst="rect">
            <a:avLst/>
          </a:prstGeom>
          <a:ln>
            <a:noFill/>
          </a:ln>
          <a:effectLst>
            <a:softEdge rad="112500"/>
          </a:effectLst>
        </p:spPr>
      </p:pic>
      <p:sp>
        <p:nvSpPr>
          <p:cNvPr id="64516" name="文字方塊 4"/>
          <p:cNvSpPr txBox="1">
            <a:spLocks noChangeArrowheads="1"/>
          </p:cNvSpPr>
          <p:nvPr/>
        </p:nvSpPr>
        <p:spPr bwMode="auto">
          <a:xfrm>
            <a:off x="928688" y="6237312"/>
            <a:ext cx="6648450" cy="369887"/>
          </a:xfrm>
          <a:prstGeom prst="rect">
            <a:avLst/>
          </a:prstGeom>
          <a:noFill/>
          <a:ln w="9525">
            <a:noFill/>
            <a:miter lim="800000"/>
            <a:headEnd/>
            <a:tailEnd/>
          </a:ln>
        </p:spPr>
        <p:txBody>
          <a:bodyPr wrap="none">
            <a:spAutoFit/>
          </a:bodyPr>
          <a:lstStyle/>
          <a:p>
            <a:r>
              <a:rPr lang="zh-TW" altLang="en-US" dirty="0">
                <a:latin typeface="+mj-ea"/>
                <a:ea typeface="+mj-ea"/>
              </a:rPr>
              <a:t>企業的活力與興盛，在一艘艘船來來往往的忙碌中顯現無疑。</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標題 1"/>
          <p:cNvSpPr>
            <a:spLocks noGrp="1"/>
          </p:cNvSpPr>
          <p:nvPr>
            <p:ph type="title"/>
          </p:nvPr>
        </p:nvSpPr>
        <p:spPr>
          <a:xfrm>
            <a:off x="500063" y="285750"/>
            <a:ext cx="8362950" cy="833438"/>
          </a:xfrm>
        </p:spPr>
        <p:txBody>
          <a:bodyPr/>
          <a:lstStyle/>
          <a:p>
            <a:pPr fontAlgn="auto">
              <a:spcAft>
                <a:spcPts val="0"/>
              </a:spcAft>
              <a:defRPr/>
            </a:pPr>
            <a:r>
              <a:rPr lang="zh-TW" altLang="en-US" sz="3600" b="1" dirty="0" smtClean="0">
                <a:solidFill>
                  <a:schemeClr val="tx2">
                    <a:lumMod val="75000"/>
                  </a:schemeClr>
                </a:solidFill>
              </a:rPr>
              <a:t>吳念真導演：</a:t>
            </a:r>
            <a:r>
              <a:rPr lang="zh-TW" altLang="en-US" sz="3600" dirty="0" smtClean="0">
                <a:solidFill>
                  <a:srgbClr val="FFFF00"/>
                </a:solidFill>
              </a:rPr>
              <a:t>高雄，最有味道的城市</a:t>
            </a:r>
          </a:p>
        </p:txBody>
      </p:sp>
      <p:pic>
        <p:nvPicPr>
          <p:cNvPr id="10243" name="Picture 5"/>
          <p:cNvPicPr>
            <a:picLocks noChangeAspect="1" noChangeArrowheads="1"/>
          </p:cNvPicPr>
          <p:nvPr/>
        </p:nvPicPr>
        <p:blipFill>
          <a:blip r:embed="rId2" cstate="print"/>
          <a:srcRect/>
          <a:stretch>
            <a:fillRect/>
          </a:stretch>
        </p:blipFill>
        <p:spPr bwMode="auto">
          <a:xfrm>
            <a:off x="827088" y="1844675"/>
            <a:ext cx="7777162" cy="4032250"/>
          </a:xfrm>
          <a:prstGeom prst="rect">
            <a:avLst/>
          </a:prstGeom>
          <a:noFill/>
          <a:ln w="9525">
            <a:noFill/>
            <a:miter lim="800000"/>
            <a:headEnd/>
            <a:tailEnd/>
          </a:ln>
        </p:spPr>
      </p:pic>
      <p:pic>
        <p:nvPicPr>
          <p:cNvPr id="10244" name="Picture 4"/>
          <p:cNvPicPr>
            <a:picLocks noChangeAspect="1" noChangeArrowheads="1"/>
          </p:cNvPicPr>
          <p:nvPr/>
        </p:nvPicPr>
        <p:blipFill>
          <a:blip r:embed="rId3" cstate="print"/>
          <a:srcRect/>
          <a:stretch>
            <a:fillRect/>
          </a:stretch>
        </p:blipFill>
        <p:spPr bwMode="auto">
          <a:xfrm>
            <a:off x="323850" y="1412875"/>
            <a:ext cx="2663825" cy="1628775"/>
          </a:xfrm>
          <a:prstGeom prst="rect">
            <a:avLst/>
          </a:prstGeom>
          <a:noFill/>
          <a:ln w="9525">
            <a:noFill/>
            <a:miter lim="800000"/>
            <a:headEnd/>
            <a:tailEnd/>
          </a:ln>
        </p:spPr>
      </p:pic>
      <p:sp>
        <p:nvSpPr>
          <p:cNvPr id="10245" name="矩形 5"/>
          <p:cNvSpPr>
            <a:spLocks noChangeArrowheads="1"/>
          </p:cNvSpPr>
          <p:nvPr/>
        </p:nvSpPr>
        <p:spPr bwMode="auto">
          <a:xfrm>
            <a:off x="1258888" y="5876925"/>
            <a:ext cx="5041900" cy="769938"/>
          </a:xfrm>
          <a:prstGeom prst="rect">
            <a:avLst/>
          </a:prstGeom>
          <a:noFill/>
          <a:ln w="9525">
            <a:noFill/>
            <a:miter lim="800000"/>
            <a:headEnd/>
            <a:tailEnd/>
          </a:ln>
        </p:spPr>
        <p:txBody>
          <a:bodyPr>
            <a:spAutoFit/>
          </a:bodyPr>
          <a:lstStyle/>
          <a:p>
            <a:pPr marL="342900" indent="-342900">
              <a:spcBef>
                <a:spcPct val="20000"/>
              </a:spcBef>
            </a:pPr>
            <a:r>
              <a:rPr kumimoji="0" lang="zh-TW" altLang="en-US" sz="2000" dirty="0">
                <a:latin typeface="Calibri" pitchFamily="34" charset="0"/>
              </a:rPr>
              <a:t>影片名稱：帶我去遠方</a:t>
            </a:r>
            <a:r>
              <a:rPr kumimoji="0" lang="en-US" altLang="zh-TW" sz="2000" dirty="0">
                <a:latin typeface="Calibri" pitchFamily="34" charset="0"/>
              </a:rPr>
              <a:t>(</a:t>
            </a:r>
            <a:r>
              <a:rPr kumimoji="0" lang="zh-TW" altLang="en-US" sz="2000" dirty="0">
                <a:latin typeface="Calibri" pitchFamily="34" charset="0"/>
              </a:rPr>
              <a:t>拍攝地點：前鎮港</a:t>
            </a:r>
            <a:r>
              <a:rPr kumimoji="0" lang="en-US" altLang="zh-TW" sz="2000" dirty="0">
                <a:latin typeface="Calibri" pitchFamily="34" charset="0"/>
              </a:rPr>
              <a:t>)</a:t>
            </a:r>
          </a:p>
          <a:p>
            <a:pPr marL="342900" indent="-342900">
              <a:spcBef>
                <a:spcPct val="20000"/>
              </a:spcBef>
            </a:pPr>
            <a:endParaRPr kumimoji="0" lang="zh-TW" altLang="en-US" sz="2000" dirty="0">
              <a:solidFill>
                <a:srgbClr val="000000"/>
              </a:solidFill>
              <a:latin typeface="Calibri" pitchFamily="34" charset="0"/>
            </a:endParaRPr>
          </a:p>
        </p:txBody>
      </p:sp>
      <p:sp>
        <p:nvSpPr>
          <p:cNvPr id="10246" name="矩形 7"/>
          <p:cNvSpPr>
            <a:spLocks noChangeArrowheads="1"/>
          </p:cNvSpPr>
          <p:nvPr/>
        </p:nvSpPr>
        <p:spPr bwMode="auto">
          <a:xfrm>
            <a:off x="1285875" y="6237288"/>
            <a:ext cx="6553200" cy="276225"/>
          </a:xfrm>
          <a:prstGeom prst="rect">
            <a:avLst/>
          </a:prstGeom>
          <a:noFill/>
          <a:ln w="9525">
            <a:noFill/>
            <a:miter lim="800000"/>
            <a:headEnd/>
            <a:tailEnd/>
          </a:ln>
        </p:spPr>
        <p:txBody>
          <a:bodyPr>
            <a:spAutoFit/>
          </a:bodyPr>
          <a:lstStyle/>
          <a:p>
            <a:r>
              <a:rPr lang="zh-TW" altLang="en-US" sz="1200" dirty="0"/>
              <a:t>資料來源：</a:t>
            </a:r>
            <a:r>
              <a:rPr lang="en-US" altLang="zh-TW" sz="1200" dirty="0"/>
              <a:t>http://www.youtube.com/watch?v=duOoZUNETIs</a:t>
            </a:r>
            <a:endParaRPr lang="zh-TW" altLang="en-US" sz="1200" dirty="0"/>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標題 1"/>
          <p:cNvSpPr>
            <a:spLocks noGrp="1"/>
          </p:cNvSpPr>
          <p:nvPr>
            <p:ph type="title"/>
          </p:nvPr>
        </p:nvSpPr>
        <p:spPr>
          <a:xfrm>
            <a:off x="457200" y="476672"/>
            <a:ext cx="8229600" cy="894928"/>
          </a:xfrm>
        </p:spPr>
        <p:txBody>
          <a:bodyPr/>
          <a:lstStyle/>
          <a:p>
            <a:pPr fontAlgn="auto">
              <a:spcAft>
                <a:spcPts val="0"/>
              </a:spcAft>
              <a:defRPr/>
            </a:pPr>
            <a:r>
              <a:rPr altLang="zh-TW" b="1" dirty="0" smtClean="0">
                <a:solidFill>
                  <a:schemeClr val="tx2">
                    <a:lumMod val="75000"/>
                  </a:schemeClr>
                </a:solidFill>
              </a:rPr>
              <a:t>5.</a:t>
            </a:r>
            <a:r>
              <a:rPr lang="zh-TW" altLang="en-US" b="1" dirty="0" smtClean="0">
                <a:solidFill>
                  <a:schemeClr val="tx2">
                    <a:lumMod val="75000"/>
                  </a:schemeClr>
                </a:solidFill>
              </a:rPr>
              <a:t>貨櫃出海</a:t>
            </a:r>
            <a:r>
              <a:rPr altLang="zh-TW" b="1" dirty="0" smtClean="0">
                <a:solidFill>
                  <a:schemeClr val="tx2">
                    <a:lumMod val="75000"/>
                  </a:schemeClr>
                </a:solidFill>
              </a:rPr>
              <a:t>—</a:t>
            </a:r>
            <a:r>
              <a:rPr lang="zh-TW" altLang="en-US" b="1" dirty="0" smtClean="0">
                <a:solidFill>
                  <a:schemeClr val="tx2">
                    <a:lumMod val="75000"/>
                  </a:schemeClr>
                </a:solidFill>
              </a:rPr>
              <a:t>旗津第二港口</a:t>
            </a:r>
          </a:p>
        </p:txBody>
      </p:sp>
      <p:pic>
        <p:nvPicPr>
          <p:cNvPr id="65539" name="圖片 4" descr="DSCN5304.JPG"/>
          <p:cNvPicPr>
            <a:picLocks noChangeAspect="1"/>
          </p:cNvPicPr>
          <p:nvPr/>
        </p:nvPicPr>
        <p:blipFill>
          <a:blip r:embed="rId2" cstate="print"/>
          <a:srcRect/>
          <a:stretch>
            <a:fillRect/>
          </a:stretch>
        </p:blipFill>
        <p:spPr bwMode="auto">
          <a:xfrm>
            <a:off x="2484438" y="1484313"/>
            <a:ext cx="6445250" cy="4835525"/>
          </a:xfrm>
          <a:prstGeom prst="rect">
            <a:avLst/>
          </a:prstGeom>
          <a:noFill/>
          <a:ln w="9525">
            <a:noFill/>
            <a:miter lim="800000"/>
            <a:headEnd/>
            <a:tailEnd/>
          </a:ln>
        </p:spPr>
      </p:pic>
      <p:sp>
        <p:nvSpPr>
          <p:cNvPr id="65540" name="矩形 5"/>
          <p:cNvSpPr>
            <a:spLocks noChangeArrowheads="1"/>
          </p:cNvSpPr>
          <p:nvPr/>
        </p:nvSpPr>
        <p:spPr bwMode="auto">
          <a:xfrm>
            <a:off x="395288" y="2852738"/>
            <a:ext cx="1944687" cy="2032000"/>
          </a:xfrm>
          <a:prstGeom prst="rect">
            <a:avLst/>
          </a:prstGeom>
          <a:noFill/>
          <a:ln w="9525">
            <a:noFill/>
            <a:miter lim="800000"/>
            <a:headEnd/>
            <a:tailEnd/>
          </a:ln>
        </p:spPr>
        <p:txBody>
          <a:bodyPr>
            <a:spAutoFit/>
          </a:bodyPr>
          <a:lstStyle/>
          <a:p>
            <a:r>
              <a:rPr lang="zh-TW" altLang="en-US" dirty="0">
                <a:latin typeface="+mj-ea"/>
                <a:ea typeface="+mj-ea"/>
              </a:rPr>
              <a:t>旗津</a:t>
            </a:r>
            <a:r>
              <a:rPr lang="zh-TW" altLang="en-US" b="1" dirty="0">
                <a:latin typeface="+mj-ea"/>
                <a:ea typeface="+mj-ea"/>
              </a:rPr>
              <a:t>高字塔</a:t>
            </a:r>
            <a:r>
              <a:rPr lang="zh-TW" altLang="en-US" dirty="0">
                <a:latin typeface="+mj-ea"/>
                <a:ea typeface="+mj-ea"/>
              </a:rPr>
              <a:t>於西元</a:t>
            </a:r>
            <a:r>
              <a:rPr lang="en-US" altLang="zh-TW" dirty="0">
                <a:latin typeface="+mj-ea"/>
                <a:ea typeface="+mj-ea"/>
              </a:rPr>
              <a:t>1967</a:t>
            </a:r>
            <a:r>
              <a:rPr lang="zh-TW" altLang="en-US" dirty="0">
                <a:latin typeface="+mj-ea"/>
                <a:ea typeface="+mj-ea"/>
              </a:rPr>
              <a:t>年建造，為了管制進出港口的船隻，於第二港口設立的另一個高字形信號台。</a:t>
            </a:r>
          </a:p>
        </p:txBody>
      </p:sp>
      <p:sp>
        <p:nvSpPr>
          <p:cNvPr id="7" name="橢圓 6"/>
          <p:cNvSpPr/>
          <p:nvPr/>
        </p:nvSpPr>
        <p:spPr>
          <a:xfrm>
            <a:off x="2771775" y="2133600"/>
            <a:ext cx="1655763" cy="2663825"/>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內容版面配置區 3" descr="IMG_0285.JPG"/>
          <p:cNvPicPr>
            <a:picLocks noGrp="1" noChangeAspect="1"/>
          </p:cNvPicPr>
          <p:nvPr>
            <p:ph idx="1"/>
          </p:nvPr>
        </p:nvPicPr>
        <p:blipFill>
          <a:blip r:embed="rId2" cstate="print"/>
          <a:stretch>
            <a:fillRect/>
          </a:stretch>
        </p:blipFill>
        <p:spPr>
          <a:xfrm>
            <a:off x="1554163" y="1546225"/>
            <a:ext cx="6035675" cy="4527550"/>
          </a:xfrm>
          <a:effectLst>
            <a:outerShdw blurRad="292100" dist="139700" dir="2700000" algn="tl" rotWithShape="0">
              <a:srgbClr val="333333">
                <a:alpha val="65000"/>
              </a:srgbClr>
            </a:outerShdw>
          </a:effectLst>
        </p:spPr>
      </p:pic>
      <p:sp>
        <p:nvSpPr>
          <p:cNvPr id="74754" name="標題 1"/>
          <p:cNvSpPr>
            <a:spLocks noGrp="1"/>
          </p:cNvSpPr>
          <p:nvPr>
            <p:ph type="title"/>
          </p:nvPr>
        </p:nvSpPr>
        <p:spPr>
          <a:xfrm>
            <a:off x="457200" y="548680"/>
            <a:ext cx="8229600" cy="822920"/>
          </a:xfrm>
        </p:spPr>
        <p:txBody>
          <a:bodyPr/>
          <a:lstStyle/>
          <a:p>
            <a:pPr fontAlgn="auto">
              <a:spcAft>
                <a:spcPts val="0"/>
              </a:spcAft>
              <a:defRPr/>
            </a:pPr>
            <a:r>
              <a:rPr altLang="zh-TW" b="1" dirty="0" smtClean="0">
                <a:solidFill>
                  <a:schemeClr val="tx2">
                    <a:lumMod val="75000"/>
                  </a:schemeClr>
                </a:solidFill>
              </a:rPr>
              <a:t>6.</a:t>
            </a:r>
            <a:r>
              <a:rPr lang="zh-TW" altLang="en-US" b="1" dirty="0" smtClean="0">
                <a:solidFill>
                  <a:schemeClr val="tx2">
                    <a:lumMod val="75000"/>
                  </a:schemeClr>
                </a:solidFill>
              </a:rPr>
              <a:t>正義審判</a:t>
            </a:r>
            <a:r>
              <a:rPr altLang="zh-TW" b="1" dirty="0" smtClean="0">
                <a:solidFill>
                  <a:schemeClr val="tx2">
                    <a:lumMod val="75000"/>
                  </a:schemeClr>
                </a:solidFill>
              </a:rPr>
              <a:t>--</a:t>
            </a:r>
            <a:r>
              <a:rPr lang="zh-TW" altLang="en-US" b="1" dirty="0" smtClean="0">
                <a:solidFill>
                  <a:schemeClr val="tx2">
                    <a:lumMod val="75000"/>
                  </a:schemeClr>
                </a:solidFill>
              </a:rPr>
              <a:t>高雄地方法院</a:t>
            </a:r>
          </a:p>
        </p:txBody>
      </p:sp>
      <p:pic>
        <p:nvPicPr>
          <p:cNvPr id="5" name="圖片 4" descr="DSCN7658.JPG"/>
          <p:cNvPicPr>
            <a:picLocks noChangeAspect="1"/>
          </p:cNvPicPr>
          <p:nvPr/>
        </p:nvPicPr>
        <p:blipFill>
          <a:blip r:embed="rId3" cstate="print"/>
          <a:stretch>
            <a:fillRect/>
          </a:stretch>
        </p:blipFill>
        <p:spPr>
          <a:xfrm>
            <a:off x="467544" y="4653136"/>
            <a:ext cx="2366032" cy="177452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6565" name="文字方塊 5"/>
          <p:cNvSpPr txBox="1">
            <a:spLocks noChangeArrowheads="1"/>
          </p:cNvSpPr>
          <p:nvPr/>
        </p:nvSpPr>
        <p:spPr bwMode="auto">
          <a:xfrm>
            <a:off x="3143250" y="6143625"/>
            <a:ext cx="4570413" cy="369888"/>
          </a:xfrm>
          <a:prstGeom prst="rect">
            <a:avLst/>
          </a:prstGeom>
          <a:noFill/>
          <a:ln w="9525">
            <a:noFill/>
            <a:miter lim="800000"/>
            <a:headEnd/>
            <a:tailEnd/>
          </a:ln>
        </p:spPr>
        <p:txBody>
          <a:bodyPr wrap="none">
            <a:spAutoFit/>
          </a:bodyPr>
          <a:lstStyle/>
          <a:p>
            <a:r>
              <a:rPr lang="zh-TW" altLang="en-US" dirty="0">
                <a:latin typeface="+mj-ea"/>
                <a:ea typeface="+mj-ea"/>
              </a:rPr>
              <a:t>四方肅穆的建築風格，象徵法的剛正不阿。</a:t>
            </a:r>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內容版面配置區 2"/>
          <p:cNvSpPr>
            <a:spLocks noGrp="1"/>
          </p:cNvSpPr>
          <p:nvPr>
            <p:ph idx="1"/>
          </p:nvPr>
        </p:nvSpPr>
        <p:spPr>
          <a:xfrm>
            <a:off x="457200" y="1524000"/>
            <a:ext cx="8229600" cy="3849216"/>
          </a:xfrm>
        </p:spPr>
        <p:txBody>
          <a:bodyPr/>
          <a:lstStyle/>
          <a:p>
            <a:pPr>
              <a:buFont typeface="Arial" charset="0"/>
              <a:buNone/>
            </a:pPr>
            <a:r>
              <a:rPr lang="zh-TW" altLang="en-US" dirty="0" smtClean="0"/>
              <a:t>    打狗的古早味，</a:t>
            </a:r>
            <a:endParaRPr lang="en-US" altLang="zh-TW" dirty="0" smtClean="0"/>
          </a:p>
          <a:p>
            <a:pPr>
              <a:buFont typeface="Arial" charset="0"/>
              <a:buNone/>
            </a:pPr>
            <a:r>
              <a:rPr lang="zh-TW" altLang="en-US" dirty="0" smtClean="0"/>
              <a:t>    港都的鹹水味，</a:t>
            </a:r>
            <a:endParaRPr lang="en-US" altLang="zh-TW" dirty="0" smtClean="0"/>
          </a:p>
          <a:p>
            <a:pPr>
              <a:buFont typeface="Arial" charset="0"/>
              <a:buNone/>
            </a:pPr>
            <a:r>
              <a:rPr lang="zh-TW" altLang="en-US" dirty="0" smtClean="0"/>
              <a:t>    下港人的酸汗味，</a:t>
            </a:r>
            <a:endParaRPr lang="en-US" altLang="zh-TW" dirty="0" smtClean="0"/>
          </a:p>
          <a:p>
            <a:pPr>
              <a:buFont typeface="Arial" charset="0"/>
              <a:buNone/>
            </a:pPr>
            <a:r>
              <a:rPr lang="zh-TW" altLang="en-US" dirty="0" smtClean="0"/>
              <a:t>    高雄人的人情味，</a:t>
            </a:r>
            <a:endParaRPr lang="en-US" altLang="zh-TW" dirty="0" smtClean="0"/>
          </a:p>
          <a:p>
            <a:pPr>
              <a:buFont typeface="Arial" charset="0"/>
              <a:buNone/>
            </a:pPr>
            <a:r>
              <a:rPr lang="zh-TW" altLang="en-US" dirty="0" smtClean="0"/>
              <a:t>    最有味道的電影城市，</a:t>
            </a:r>
            <a:endParaRPr lang="en-US" altLang="zh-TW" dirty="0" smtClean="0"/>
          </a:p>
          <a:p>
            <a:pPr>
              <a:buFont typeface="Arial" charset="0"/>
              <a:buNone/>
            </a:pPr>
            <a:r>
              <a:rPr lang="zh-TW" altLang="en-US" dirty="0" smtClean="0"/>
              <a:t>    香醇、濃烈</a:t>
            </a:r>
            <a:endParaRPr lang="en-US" altLang="zh-TW" dirty="0" smtClean="0"/>
          </a:p>
          <a:p>
            <a:pPr>
              <a:buFont typeface="Arial" charset="0"/>
              <a:buNone/>
            </a:pPr>
            <a:r>
              <a:rPr lang="zh-TW" altLang="en-US" dirty="0" smtClean="0"/>
              <a:t>    都值得您細細品味。</a:t>
            </a:r>
          </a:p>
        </p:txBody>
      </p:sp>
      <p:sp>
        <p:nvSpPr>
          <p:cNvPr id="75778" name="標題 1"/>
          <p:cNvSpPr>
            <a:spLocks noGrp="1"/>
          </p:cNvSpPr>
          <p:nvPr>
            <p:ph type="title"/>
          </p:nvPr>
        </p:nvSpPr>
        <p:spPr/>
        <p:txBody>
          <a:bodyPr/>
          <a:lstStyle/>
          <a:p>
            <a:pPr fontAlgn="auto">
              <a:spcAft>
                <a:spcPts val="0"/>
              </a:spcAft>
              <a:defRPr/>
            </a:pPr>
            <a:r>
              <a:rPr lang="zh-TW" altLang="en-US" b="1" dirty="0" smtClean="0">
                <a:solidFill>
                  <a:schemeClr val="tx2">
                    <a:lumMod val="75000"/>
                  </a:schemeClr>
                </a:solidFill>
              </a:rPr>
              <a:t>結語：相邀拍電影</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6"/>
          <p:cNvPicPr>
            <a:picLocks noChangeAspect="1" noChangeArrowheads="1"/>
          </p:cNvPicPr>
          <p:nvPr/>
        </p:nvPicPr>
        <p:blipFill>
          <a:blip r:embed="rId2" cstate="print"/>
          <a:srcRect/>
          <a:stretch>
            <a:fillRect/>
          </a:stretch>
        </p:blipFill>
        <p:spPr bwMode="auto">
          <a:xfrm>
            <a:off x="1187450" y="1628775"/>
            <a:ext cx="7110413" cy="4032250"/>
          </a:xfrm>
          <a:prstGeom prst="rect">
            <a:avLst/>
          </a:prstGeom>
          <a:noFill/>
          <a:ln w="9525">
            <a:noFill/>
            <a:miter lim="800000"/>
            <a:headEnd/>
            <a:tailEnd/>
          </a:ln>
        </p:spPr>
      </p:pic>
      <p:sp>
        <p:nvSpPr>
          <p:cNvPr id="19459" name="標題 1"/>
          <p:cNvSpPr>
            <a:spLocks noGrp="1"/>
          </p:cNvSpPr>
          <p:nvPr>
            <p:ph type="title"/>
          </p:nvPr>
        </p:nvSpPr>
        <p:spPr/>
        <p:txBody>
          <a:bodyPr/>
          <a:lstStyle/>
          <a:p>
            <a:pPr fontAlgn="auto">
              <a:spcAft>
                <a:spcPts val="0"/>
              </a:spcAft>
              <a:defRPr/>
            </a:pPr>
            <a:r>
              <a:rPr lang="zh-TW" altLang="en-US" sz="3600" b="1" dirty="0" smtClean="0">
                <a:solidFill>
                  <a:schemeClr val="tx2">
                    <a:lumMod val="75000"/>
                  </a:schemeClr>
                </a:solidFill>
              </a:rPr>
              <a:t>戴立忍導演：</a:t>
            </a:r>
            <a:r>
              <a:rPr lang="zh-TW" altLang="en-US" sz="3600" dirty="0" smtClean="0">
                <a:solidFill>
                  <a:srgbClr val="FFFF00"/>
                </a:solidFill>
              </a:rPr>
              <a:t>海洋風格的高雄</a:t>
            </a:r>
          </a:p>
        </p:txBody>
      </p:sp>
      <p:sp>
        <p:nvSpPr>
          <p:cNvPr id="5" name="矩形 4"/>
          <p:cNvSpPr/>
          <p:nvPr/>
        </p:nvSpPr>
        <p:spPr>
          <a:xfrm>
            <a:off x="1187450" y="5661025"/>
            <a:ext cx="6688138" cy="400050"/>
          </a:xfrm>
          <a:prstGeom prst="rect">
            <a:avLst/>
          </a:prstGeom>
        </p:spPr>
        <p:txBody>
          <a:bodyPr>
            <a:spAutoFit/>
          </a:bodyPr>
          <a:lstStyle/>
          <a:p>
            <a:pPr>
              <a:defRPr/>
            </a:pPr>
            <a:r>
              <a:rPr kumimoji="0" lang="zh-TW" altLang="en-US" sz="2000" dirty="0">
                <a:latin typeface="Calibri"/>
                <a:ea typeface="新細明體"/>
                <a:cs typeface="+mj-cs"/>
              </a:rPr>
              <a:t>影片名稱：</a:t>
            </a:r>
            <a:r>
              <a:rPr lang="en-US" altLang="zh-TW" sz="2000" dirty="0"/>
              <a:t> </a:t>
            </a:r>
            <a:r>
              <a:rPr lang="zh-TW" altLang="en-US" sz="2000" dirty="0"/>
              <a:t>不能沒有你</a:t>
            </a:r>
            <a:r>
              <a:rPr kumimoji="0" lang="en-US" altLang="zh-TW" sz="2000" dirty="0">
                <a:latin typeface="Calibri"/>
                <a:ea typeface="新細明體"/>
                <a:cs typeface="+mj-cs"/>
              </a:rPr>
              <a:t>(</a:t>
            </a:r>
            <a:r>
              <a:rPr kumimoji="0" lang="zh-TW" altLang="en-US" sz="2000" dirty="0">
                <a:latin typeface="Calibri"/>
                <a:ea typeface="新細明體"/>
                <a:cs typeface="+mj-cs"/>
              </a:rPr>
              <a:t>拍攝地點：旗津</a:t>
            </a:r>
            <a:r>
              <a:rPr kumimoji="0" lang="en-US" altLang="zh-TW" sz="2000" dirty="0">
                <a:latin typeface="Calibri"/>
                <a:ea typeface="新細明體"/>
                <a:cs typeface="+mj-cs"/>
              </a:rPr>
              <a:t>)</a:t>
            </a:r>
            <a:endParaRPr lang="zh-TW" altLang="en-US" sz="2000" dirty="0"/>
          </a:p>
        </p:txBody>
      </p:sp>
      <p:pic>
        <p:nvPicPr>
          <p:cNvPr id="11269" name="Picture 4"/>
          <p:cNvPicPr>
            <a:picLocks noChangeAspect="1" noChangeArrowheads="1"/>
          </p:cNvPicPr>
          <p:nvPr/>
        </p:nvPicPr>
        <p:blipFill>
          <a:blip r:embed="rId3" cstate="print"/>
          <a:srcRect/>
          <a:stretch>
            <a:fillRect/>
          </a:stretch>
        </p:blipFill>
        <p:spPr bwMode="auto">
          <a:xfrm>
            <a:off x="6300788" y="4437063"/>
            <a:ext cx="2447925" cy="1584325"/>
          </a:xfrm>
          <a:prstGeom prst="rect">
            <a:avLst/>
          </a:prstGeom>
          <a:noFill/>
          <a:ln w="9525">
            <a:noFill/>
            <a:miter lim="800000"/>
            <a:headEnd/>
            <a:tailEnd/>
          </a:ln>
        </p:spPr>
      </p:pic>
      <p:sp>
        <p:nvSpPr>
          <p:cNvPr id="11270" name="矩形 9"/>
          <p:cNvSpPr>
            <a:spLocks noChangeArrowheads="1"/>
          </p:cNvSpPr>
          <p:nvPr/>
        </p:nvSpPr>
        <p:spPr bwMode="auto">
          <a:xfrm>
            <a:off x="1187450" y="6021388"/>
            <a:ext cx="7705725" cy="276225"/>
          </a:xfrm>
          <a:prstGeom prst="rect">
            <a:avLst/>
          </a:prstGeom>
          <a:noFill/>
          <a:ln w="9525">
            <a:noFill/>
            <a:miter lim="800000"/>
            <a:headEnd/>
            <a:tailEnd/>
          </a:ln>
        </p:spPr>
        <p:txBody>
          <a:bodyPr>
            <a:spAutoFit/>
          </a:bodyPr>
          <a:lstStyle/>
          <a:p>
            <a:r>
              <a:rPr lang="zh-TW" altLang="en-US" sz="1200"/>
              <a:t>資料來源：</a:t>
            </a:r>
            <a:r>
              <a:rPr lang="en-US" altLang="zh-TW" sz="1200"/>
              <a:t>http://www.youtube.com/watch?v=maOV8SSmNYg&amp;feature=related</a:t>
            </a:r>
            <a:endParaRPr lang="zh-TW" altLang="en-US" sz="120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標題 1"/>
          <p:cNvSpPr>
            <a:spLocks noGrp="1"/>
          </p:cNvSpPr>
          <p:nvPr>
            <p:ph type="title"/>
          </p:nvPr>
        </p:nvSpPr>
        <p:spPr>
          <a:xfrm>
            <a:off x="395536" y="404664"/>
            <a:ext cx="8229600" cy="864096"/>
          </a:xfrm>
        </p:spPr>
        <p:txBody>
          <a:bodyPr>
            <a:normAutofit/>
          </a:bodyPr>
          <a:lstStyle/>
          <a:p>
            <a:pPr fontAlgn="auto">
              <a:spcAft>
                <a:spcPts val="0"/>
              </a:spcAft>
              <a:defRPr/>
            </a:pPr>
            <a:r>
              <a:rPr lang="zh-TW" altLang="en-US" sz="3600" b="1" dirty="0" smtClean="0">
                <a:solidFill>
                  <a:schemeClr val="tx2">
                    <a:lumMod val="75000"/>
                  </a:schemeClr>
                </a:solidFill>
              </a:rPr>
              <a:t>蔡明亮導演：</a:t>
            </a:r>
            <a:r>
              <a:rPr lang="zh-TW" altLang="en-US" sz="3600" dirty="0" smtClean="0">
                <a:solidFill>
                  <a:srgbClr val="FFFF00"/>
                </a:solidFill>
              </a:rPr>
              <a:t>俗諺的高雄</a:t>
            </a:r>
          </a:p>
        </p:txBody>
      </p:sp>
      <p:sp>
        <p:nvSpPr>
          <p:cNvPr id="12291" name="矩形 4"/>
          <p:cNvSpPr>
            <a:spLocks noChangeArrowheads="1"/>
          </p:cNvSpPr>
          <p:nvPr/>
        </p:nvSpPr>
        <p:spPr bwMode="auto">
          <a:xfrm>
            <a:off x="714375" y="6072188"/>
            <a:ext cx="8001000" cy="276225"/>
          </a:xfrm>
          <a:prstGeom prst="rect">
            <a:avLst/>
          </a:prstGeom>
          <a:noFill/>
          <a:ln w="9525">
            <a:noFill/>
            <a:miter lim="800000"/>
            <a:headEnd/>
            <a:tailEnd/>
          </a:ln>
        </p:spPr>
        <p:txBody>
          <a:bodyPr>
            <a:spAutoFit/>
          </a:bodyPr>
          <a:lstStyle/>
          <a:p>
            <a:r>
              <a:rPr kumimoji="0" lang="zh-TW" altLang="en-US" sz="1200">
                <a:latin typeface="Calibri" pitchFamily="34" charset="0"/>
              </a:rPr>
              <a:t>資料引自：</a:t>
            </a:r>
            <a:r>
              <a:rPr kumimoji="0" lang="en-US" altLang="zh-TW" sz="1200">
                <a:latin typeface="Calibri" pitchFamily="34" charset="0"/>
              </a:rPr>
              <a:t>http://www.filmkh.com.tw/web/movie/movie_play_6.html</a:t>
            </a:r>
            <a:endParaRPr kumimoji="0" lang="zh-TW" altLang="en-US" sz="1200">
              <a:latin typeface="Calibri" pitchFamily="34" charset="0"/>
            </a:endParaRPr>
          </a:p>
        </p:txBody>
      </p:sp>
      <p:pic>
        <p:nvPicPr>
          <p:cNvPr id="12292" name="Picture 2"/>
          <p:cNvPicPr>
            <a:picLocks noChangeAspect="1" noChangeArrowheads="1"/>
          </p:cNvPicPr>
          <p:nvPr/>
        </p:nvPicPr>
        <p:blipFill>
          <a:blip r:embed="rId2" cstate="print"/>
          <a:srcRect/>
          <a:stretch>
            <a:fillRect/>
          </a:stretch>
        </p:blipFill>
        <p:spPr bwMode="auto">
          <a:xfrm>
            <a:off x="6011863" y="3644900"/>
            <a:ext cx="2913062" cy="1890713"/>
          </a:xfrm>
          <a:prstGeom prst="rect">
            <a:avLst/>
          </a:prstGeom>
          <a:noFill/>
          <a:ln w="9525">
            <a:noFill/>
            <a:miter lim="800000"/>
            <a:headEnd/>
            <a:tailEnd/>
          </a:ln>
        </p:spPr>
      </p:pic>
      <p:sp>
        <p:nvSpPr>
          <p:cNvPr id="12293" name="矩形 8"/>
          <p:cNvSpPr>
            <a:spLocks noChangeArrowheads="1"/>
          </p:cNvSpPr>
          <p:nvPr/>
        </p:nvSpPr>
        <p:spPr bwMode="auto">
          <a:xfrm>
            <a:off x="684213" y="5715000"/>
            <a:ext cx="6454775" cy="646113"/>
          </a:xfrm>
          <a:prstGeom prst="rect">
            <a:avLst/>
          </a:prstGeom>
          <a:noFill/>
          <a:ln w="9525">
            <a:noFill/>
            <a:miter lim="800000"/>
            <a:headEnd/>
            <a:tailEnd/>
          </a:ln>
        </p:spPr>
        <p:txBody>
          <a:bodyPr>
            <a:spAutoFit/>
          </a:bodyPr>
          <a:lstStyle/>
          <a:p>
            <a:r>
              <a:rPr lang="zh-TW" altLang="en-US"/>
              <a:t>影片名稱： </a:t>
            </a:r>
            <a:r>
              <a:rPr lang="en-US" altLang="zh-TW"/>
              <a:t>2004</a:t>
            </a:r>
            <a:r>
              <a:rPr lang="zh-TW" altLang="en-US"/>
              <a:t>天邊一朵雲</a:t>
            </a:r>
            <a:r>
              <a:rPr lang="en-US" altLang="zh-TW"/>
              <a:t>(</a:t>
            </a:r>
            <a:r>
              <a:rPr lang="zh-TW" altLang="en-US"/>
              <a:t>拍攝地點：左營蓮池塘、龍虎塔</a:t>
            </a:r>
            <a:r>
              <a:rPr lang="en-US" altLang="zh-TW"/>
              <a:t>)</a:t>
            </a:r>
          </a:p>
          <a:p>
            <a:endParaRPr lang="zh-TW" altLang="en-US"/>
          </a:p>
        </p:txBody>
      </p:sp>
      <p:pic>
        <p:nvPicPr>
          <p:cNvPr id="12294" name="Picture 2"/>
          <p:cNvPicPr>
            <a:picLocks noChangeAspect="1" noChangeArrowheads="1"/>
          </p:cNvPicPr>
          <p:nvPr/>
        </p:nvPicPr>
        <p:blipFill>
          <a:blip r:embed="rId3" cstate="print"/>
          <a:srcRect/>
          <a:stretch>
            <a:fillRect/>
          </a:stretch>
        </p:blipFill>
        <p:spPr bwMode="auto">
          <a:xfrm>
            <a:off x="179388" y="1700213"/>
            <a:ext cx="5715000" cy="3784600"/>
          </a:xfrm>
          <a:prstGeom prst="rect">
            <a:avLst/>
          </a:prstGeom>
          <a:noFill/>
          <a:ln w="9525">
            <a:noFill/>
            <a:miter lim="800000"/>
            <a:headEnd/>
            <a:tailEnd/>
          </a:ln>
        </p:spPr>
      </p:pic>
      <p:pic>
        <p:nvPicPr>
          <p:cNvPr id="12295" name="Picture 8" descr="蔡明亮">
            <a:hlinkClick r:id="rId4" tooltip="蔡明亮"/>
          </p:cNvPr>
          <p:cNvPicPr>
            <a:picLocks noChangeAspect="1" noChangeArrowheads="1"/>
          </p:cNvPicPr>
          <p:nvPr/>
        </p:nvPicPr>
        <p:blipFill>
          <a:blip r:embed="rId5" cstate="print"/>
          <a:srcRect/>
          <a:stretch>
            <a:fillRect/>
          </a:stretch>
        </p:blipFill>
        <p:spPr bwMode="auto">
          <a:xfrm>
            <a:off x="6372225" y="1108075"/>
            <a:ext cx="2057400" cy="2524125"/>
          </a:xfrm>
          <a:prstGeom prst="rect">
            <a:avLst/>
          </a:prstGeom>
          <a:noFill/>
          <a:ln w="9525">
            <a:noFill/>
            <a:miter lim="800000"/>
            <a:headEnd/>
            <a:tailEnd/>
          </a:ln>
        </p:spPr>
      </p:pic>
      <p:sp>
        <p:nvSpPr>
          <p:cNvPr id="12296" name="矩形 11"/>
          <p:cNvSpPr>
            <a:spLocks noChangeArrowheads="1"/>
          </p:cNvSpPr>
          <p:nvPr/>
        </p:nvSpPr>
        <p:spPr bwMode="auto">
          <a:xfrm>
            <a:off x="6443663" y="3141663"/>
            <a:ext cx="2286000" cy="460375"/>
          </a:xfrm>
          <a:prstGeom prst="rect">
            <a:avLst/>
          </a:prstGeom>
          <a:noFill/>
          <a:ln w="9525">
            <a:noFill/>
            <a:miter lim="800000"/>
            <a:headEnd/>
            <a:tailEnd/>
          </a:ln>
        </p:spPr>
        <p:txBody>
          <a:bodyPr>
            <a:spAutoFit/>
          </a:bodyPr>
          <a:lstStyle/>
          <a:p>
            <a:r>
              <a:rPr lang="en-US" altLang="zh-TW" sz="1200">
                <a:solidFill>
                  <a:srgbClr val="FFFF00"/>
                </a:solidFill>
              </a:rPr>
              <a:t>http://data.yule.sohu.com/star/data/7/7823/details.shtml</a:t>
            </a:r>
            <a:endParaRPr lang="zh-TW" altLang="en-US" sz="1200">
              <a:solidFill>
                <a:srgbClr val="FFFF00"/>
              </a:solidFill>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標題 1"/>
          <p:cNvSpPr>
            <a:spLocks noGrp="1"/>
          </p:cNvSpPr>
          <p:nvPr>
            <p:ph type="title"/>
          </p:nvPr>
        </p:nvSpPr>
        <p:spPr>
          <a:xfrm>
            <a:off x="467544" y="332656"/>
            <a:ext cx="8229600" cy="822920"/>
          </a:xfrm>
        </p:spPr>
        <p:txBody>
          <a:bodyPr/>
          <a:lstStyle/>
          <a:p>
            <a:pPr fontAlgn="auto">
              <a:spcAft>
                <a:spcPts val="0"/>
              </a:spcAft>
              <a:defRPr/>
            </a:pPr>
            <a:r>
              <a:rPr lang="zh-TW" altLang="en-US" sz="3600" b="1" dirty="0" smtClean="0">
                <a:solidFill>
                  <a:schemeClr val="tx2">
                    <a:lumMod val="75000"/>
                  </a:schemeClr>
                </a:solidFill>
              </a:rPr>
              <a:t>黃玉珊導演：</a:t>
            </a:r>
            <a:r>
              <a:rPr lang="zh-TW" altLang="en-US" sz="3600" dirty="0" smtClean="0">
                <a:solidFill>
                  <a:srgbClr val="FFFF00"/>
                </a:solidFill>
              </a:rPr>
              <a:t>自然跟文明交融的高雄</a:t>
            </a:r>
          </a:p>
        </p:txBody>
      </p:sp>
      <p:sp>
        <p:nvSpPr>
          <p:cNvPr id="13315" name="矩形 5"/>
          <p:cNvSpPr>
            <a:spLocks noChangeArrowheads="1"/>
          </p:cNvSpPr>
          <p:nvPr/>
        </p:nvSpPr>
        <p:spPr bwMode="auto">
          <a:xfrm>
            <a:off x="1187450" y="5732463"/>
            <a:ext cx="6286500" cy="554037"/>
          </a:xfrm>
          <a:prstGeom prst="rect">
            <a:avLst/>
          </a:prstGeom>
          <a:noFill/>
          <a:ln w="9525">
            <a:noFill/>
            <a:miter lim="800000"/>
            <a:headEnd/>
            <a:tailEnd/>
          </a:ln>
        </p:spPr>
        <p:txBody>
          <a:bodyPr>
            <a:spAutoFit/>
          </a:bodyPr>
          <a:lstStyle/>
          <a:p>
            <a:r>
              <a:rPr lang="zh-TW" altLang="en-US"/>
              <a:t>影片名稱：南方紀事</a:t>
            </a:r>
            <a:r>
              <a:rPr lang="en-US" altLang="zh-TW"/>
              <a:t>(</a:t>
            </a:r>
            <a:r>
              <a:rPr lang="zh-TW" altLang="en-US"/>
              <a:t>拍攝地點：哈瑪星</a:t>
            </a:r>
            <a:r>
              <a:rPr lang="en-US" altLang="zh-TW"/>
              <a:t>)</a:t>
            </a:r>
            <a:r>
              <a:rPr lang="zh-TW" altLang="en-US"/>
              <a:t>  </a:t>
            </a:r>
            <a:endParaRPr lang="en-US" altLang="zh-TW"/>
          </a:p>
          <a:p>
            <a:r>
              <a:rPr lang="en-US" altLang="zh-TW" sz="1200"/>
              <a:t>(</a:t>
            </a:r>
            <a:r>
              <a:rPr lang="zh-TW" altLang="en-US" sz="1200"/>
              <a:t>資料來源：  </a:t>
            </a:r>
            <a:r>
              <a:rPr lang="en-US" altLang="zh-TW" sz="1200">
                <a:hlinkClick r:id="rId2"/>
              </a:rPr>
              <a:t>http://www.youtube.com/watch</a:t>
            </a:r>
            <a:r>
              <a:rPr lang="en-US" altLang="zh-TW" sz="1200"/>
              <a:t>?</a:t>
            </a:r>
            <a:r>
              <a:rPr lang="zh-TW" altLang="en-US" sz="1200"/>
              <a:t> </a:t>
            </a:r>
            <a:r>
              <a:rPr lang="en-US" altLang="zh-TW" sz="1200"/>
              <a:t>v=rcRRmPC5mto&amp;feature=related)</a:t>
            </a:r>
            <a:endParaRPr kumimoji="0" lang="zh-TW" altLang="en-US" sz="1200">
              <a:latin typeface="Calibri" pitchFamily="34" charset="0"/>
            </a:endParaRPr>
          </a:p>
        </p:txBody>
      </p:sp>
      <p:pic>
        <p:nvPicPr>
          <p:cNvPr id="13316" name="Picture 1"/>
          <p:cNvPicPr>
            <a:picLocks noChangeAspect="1" noChangeArrowheads="1"/>
          </p:cNvPicPr>
          <p:nvPr/>
        </p:nvPicPr>
        <p:blipFill>
          <a:blip r:embed="rId3" cstate="print"/>
          <a:srcRect/>
          <a:stretch>
            <a:fillRect/>
          </a:stretch>
        </p:blipFill>
        <p:spPr bwMode="auto">
          <a:xfrm>
            <a:off x="1116013" y="1412875"/>
            <a:ext cx="6696075" cy="4037013"/>
          </a:xfrm>
          <a:prstGeom prst="rect">
            <a:avLst/>
          </a:prstGeom>
          <a:noFill/>
          <a:ln w="9525">
            <a:noFill/>
            <a:miter lim="800000"/>
            <a:headEnd/>
            <a:tailEnd/>
          </a:ln>
        </p:spPr>
      </p:pic>
      <p:pic>
        <p:nvPicPr>
          <p:cNvPr id="13317" name="Picture 2"/>
          <p:cNvPicPr>
            <a:picLocks noChangeAspect="1" noChangeArrowheads="1"/>
          </p:cNvPicPr>
          <p:nvPr/>
        </p:nvPicPr>
        <p:blipFill>
          <a:blip r:embed="rId4" cstate="print"/>
          <a:srcRect/>
          <a:stretch>
            <a:fillRect/>
          </a:stretch>
        </p:blipFill>
        <p:spPr bwMode="auto">
          <a:xfrm>
            <a:off x="5795963" y="3429000"/>
            <a:ext cx="2952750" cy="25923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宣紙">
  <a:themeElements>
    <a:clrScheme name="宣紙">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宣紙">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宣紙">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Paper</Template>
  <TotalTime>2543</TotalTime>
  <Words>3337</Words>
  <Application>Microsoft Office PowerPoint</Application>
  <PresentationFormat>如螢幕大小 (4:3)</PresentationFormat>
  <Paragraphs>167</Paragraphs>
  <Slides>62</Slides>
  <Notes>0</Notes>
  <HiddenSlides>0</HiddenSlides>
  <MMClips>1</MMClips>
  <ScaleCrop>false</ScaleCrop>
  <HeadingPairs>
    <vt:vector size="4" baseType="variant">
      <vt:variant>
        <vt:lpstr>佈景主題</vt:lpstr>
      </vt:variant>
      <vt:variant>
        <vt:i4>1</vt:i4>
      </vt:variant>
      <vt:variant>
        <vt:lpstr>投影片標題</vt:lpstr>
      </vt:variant>
      <vt:variant>
        <vt:i4>62</vt:i4>
      </vt:variant>
    </vt:vector>
  </HeadingPairs>
  <TitlesOfParts>
    <vt:vector size="63" baseType="lpstr">
      <vt:lpstr>宣紙</vt:lpstr>
      <vt:lpstr>打狗，開麥啦！  Takao, Action!</vt:lpstr>
      <vt:lpstr>序~得天獨厚的城市</vt:lpstr>
      <vt:lpstr>序~深度內涵的高雄</vt:lpstr>
      <vt:lpstr>壹、高雄多樣的城市風貌</vt:lpstr>
      <vt:lpstr>導演.話高雄</vt:lpstr>
      <vt:lpstr>吳念真導演：高雄，最有味道的城市</vt:lpstr>
      <vt:lpstr>戴立忍導演：海洋風格的高雄</vt:lpstr>
      <vt:lpstr>蔡明亮導演：俗諺的高雄</vt:lpstr>
      <vt:lpstr>黃玉珊導演：自然跟文明交融的高雄</vt:lpstr>
      <vt:lpstr>貳、電影類型及場景</vt:lpstr>
      <vt:lpstr>一、歷史史詩片</vt:lpstr>
      <vt:lpstr>1.左營孔廟</vt:lpstr>
      <vt:lpstr>2.左營舊城北門 (拱辰門) </vt:lpstr>
      <vt:lpstr>3.高雄市歷史博物館</vt:lpstr>
      <vt:lpstr>4.中都磚窯廠</vt:lpstr>
      <vt:lpstr>二、未來科幻片</vt:lpstr>
      <vt:lpstr>1.未來想像--高雄工藝博物館</vt:lpstr>
      <vt:lpstr>2.宇宙之光--光之塔</vt:lpstr>
      <vt:lpstr>3.藝術殿堂--駁二特區</vt:lpstr>
      <vt:lpstr>3.藝術殿堂--駁二特區</vt:lpstr>
      <vt:lpstr>4.太陽谷異域--燕巢泥火山</vt:lpstr>
      <vt:lpstr>4.異域--燕巢烏山頂泥火山</vt:lpstr>
      <vt:lpstr>三、生活寫實片</vt:lpstr>
      <vt:lpstr>1.農家生活樂—左營焢窯</vt:lpstr>
      <vt:lpstr>2.應有盡有—三鳳中街</vt:lpstr>
      <vt:lpstr>2.應有盡有—三鳳中街</vt:lpstr>
      <vt:lpstr>3.陣頭較勁--三鳳宮</vt:lpstr>
      <vt:lpstr>3.陣頭較勁--三鳳宮</vt:lpstr>
      <vt:lpstr>4.玉皇大帝--天公廟</vt:lpstr>
      <vt:lpstr>4.玉皇大帝--天公廟</vt:lpstr>
      <vt:lpstr>5.泮水荷香—蓮池潭</vt:lpstr>
      <vt:lpstr>5.泮水荷香—蓮池潭</vt:lpstr>
      <vt:lpstr>6.心靈寄託--岡山教會</vt:lpstr>
      <vt:lpstr>四、懸疑驚悚片</vt:lpstr>
      <vt:lpstr>1.鐘樓水怪--岡山水塔</vt:lpstr>
      <vt:lpstr>2.福德正神--左營鎮福社</vt:lpstr>
      <vt:lpstr>3.久無人住的廢棄工廠及房屋</vt:lpstr>
      <vt:lpstr>4.神怪雕刻師--林邊師</vt:lpstr>
      <vt:lpstr>4.神怪雕刻師--愛河偶戲館</vt:lpstr>
      <vt:lpstr>5.怪事頻傳--主婦商場</vt:lpstr>
      <vt:lpstr>五、溫馨愛情片</vt:lpstr>
      <vt:lpstr>1.親子樂園--凹仔底森林公園</vt:lpstr>
      <vt:lpstr>1.親子樂園--凹仔底森林公園</vt:lpstr>
      <vt:lpstr>2.希望無限--願景橋</vt:lpstr>
      <vt:lpstr>3.美哉高雄--中都濕地公園</vt:lpstr>
      <vt:lpstr>3.美哉高雄--中都濕地公園</vt:lpstr>
      <vt:lpstr>4.幸福故事--幸福川</vt:lpstr>
      <vt:lpstr>4.幸福故事--幸福川</vt:lpstr>
      <vt:lpstr>5.愛意盪漾—愛河畔</vt:lpstr>
      <vt:lpstr>6.岡山文化中心皮影戲館</vt:lpstr>
      <vt:lpstr>7.兒時童趣--兒童美術館</vt:lpstr>
      <vt:lpstr>7.兒時童趣--兒童美術館</vt:lpstr>
      <vt:lpstr>六、警匪動作片</vt:lpstr>
      <vt:lpstr>1.工業之瘤--台塑仁武廠</vt:lpstr>
      <vt:lpstr>2.勞工寫照--中都鐵工廠</vt:lpstr>
      <vt:lpstr>3.風帆出航--真愛碼頭</vt:lpstr>
      <vt:lpstr>3.風帆出航--真愛碼頭</vt:lpstr>
      <vt:lpstr>4.都市地標—紅毛港高字塔</vt:lpstr>
      <vt:lpstr>5.貨櫃出海—旗津第二港口</vt:lpstr>
      <vt:lpstr>5.貨櫃出海—旗津第二港口</vt:lpstr>
      <vt:lpstr>6.正義審判--高雄地方法院</vt:lpstr>
      <vt:lpstr>結語：相邀拍電影</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投影片 1</dc:title>
  <dc:creator>USER</dc:creator>
  <cp:lastModifiedBy>user</cp:lastModifiedBy>
  <cp:revision>162</cp:revision>
  <dcterms:created xsi:type="dcterms:W3CDTF">2012-03-12T02:09:13Z</dcterms:created>
  <dcterms:modified xsi:type="dcterms:W3CDTF">2012-03-22T16:28:28Z</dcterms:modified>
</cp:coreProperties>
</file>