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96" r:id="rId1"/>
  </p:sldMasterIdLst>
  <p:notesMasterIdLst>
    <p:notesMasterId r:id="rId22"/>
  </p:notes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9" r:id="rId13"/>
    <p:sldId id="266" r:id="rId14"/>
    <p:sldId id="267" r:id="rId15"/>
    <p:sldId id="268" r:id="rId16"/>
    <p:sldId id="280" r:id="rId17"/>
    <p:sldId id="271" r:id="rId18"/>
    <p:sldId id="273" r:id="rId19"/>
    <p:sldId id="278" r:id="rId20"/>
    <p:sldId id="277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A8BA5AE7-32D0-4D19-B981-8F875343FB41}">
          <p14:sldIdLst>
            <p14:sldId id="256"/>
            <p14:sldId id="257"/>
            <p14:sldId id="276"/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未命名的章節" id="{D1ECB72E-A178-4E52-8263-3BD6ACD62BB5}">
          <p14:sldIdLst>
            <p14:sldId id="264"/>
            <p14:sldId id="265"/>
            <p14:sldId id="279"/>
            <p14:sldId id="266"/>
            <p14:sldId id="267"/>
            <p14:sldId id="268"/>
            <p14:sldId id="280"/>
            <p14:sldId id="271"/>
            <p14:sldId id="273"/>
            <p14:sldId id="278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F77"/>
    <a:srgbClr val="BD48D0"/>
    <a:srgbClr val="CC99FF"/>
    <a:srgbClr val="66CCFF"/>
    <a:srgbClr val="FF9933"/>
    <a:srgbClr val="9B4ECA"/>
    <a:srgbClr val="33CCFF"/>
    <a:srgbClr val="00FF00"/>
    <a:srgbClr val="FF66FF"/>
    <a:srgbClr val="905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8" autoAdjust="0"/>
    <p:restoredTop sz="91654" autoAdjust="0"/>
  </p:normalViewPr>
  <p:slideViewPr>
    <p:cSldViewPr>
      <p:cViewPr>
        <p:scale>
          <a:sx n="65" d="100"/>
          <a:sy n="65" d="100"/>
        </p:scale>
        <p:origin x="-1764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D0E2A-8428-4DB3-98EA-F7894EC7E1BD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FF4BD-4E91-47EA-9E81-1A4E2FEC32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452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FF4BD-4E91-47EA-9E81-1A4E2FEC321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2142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FF4BD-4E91-47EA-9E81-1A4E2FEC321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913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173157"/>
            <a:ext cx="77724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7716" y="2643182"/>
            <a:ext cx="6670366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6992-C0B9-4BEF-BBCF-39347F4B3A41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625F-11D1-49A6-AC6A-D1476DB81A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6992-C0B9-4BEF-BBCF-39347F4B3A41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625F-11D1-49A6-AC6A-D1476DB81A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43768" y="274639"/>
            <a:ext cx="1543032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61513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6992-C0B9-4BEF-BBCF-39347F4B3A41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625F-11D1-49A6-AC6A-D1476DB81A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6992-C0B9-4BEF-BBCF-39347F4B3A41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625F-11D1-49A6-AC6A-D1476DB81A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924181"/>
            <a:ext cx="77724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14287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6992-C0B9-4BEF-BBCF-39347F4B3A41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625F-11D1-49A6-AC6A-D1476DB81A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6992-C0B9-4BEF-BBCF-39347F4B3A41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625F-11D1-49A6-AC6A-D1476DB81A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6992-C0B9-4BEF-BBCF-39347F4B3A41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625F-11D1-49A6-AC6A-D1476DB81A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6992-C0B9-4BEF-BBCF-39347F4B3A41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625F-11D1-49A6-AC6A-D1476DB81A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6992-C0B9-4BEF-BBCF-39347F4B3A41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625F-11D1-49A6-AC6A-D1476DB81A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0382" y="1071546"/>
            <a:ext cx="5111750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79083" y="1071546"/>
            <a:ext cx="3008313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6992-C0B9-4BEF-BBCF-39347F4B3A41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625F-11D1-49A6-AC6A-D1476DB81A2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85728"/>
            <a:ext cx="8230993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01024" y="642918"/>
            <a:ext cx="785818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2922" y="541340"/>
            <a:ext cx="6415094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072330" y="1000108"/>
            <a:ext cx="914368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6992-C0B9-4BEF-BBCF-39347F4B3A41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625F-11D1-49A6-AC6A-D1476DB81A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6667809" y="4915143"/>
            <a:ext cx="2476191" cy="19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457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420445"/>
            <a:ext cx="9144000" cy="437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06992-C0B9-4BEF-BBCF-39347F4B3A41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7625F-11D1-49A6-AC6A-D1476DB81A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4632" cy="1512168"/>
          </a:xfrm>
        </p:spPr>
        <p:txBody>
          <a:bodyPr>
            <a:noAutofit/>
          </a:bodyPr>
          <a:lstStyle/>
          <a:p>
            <a:r>
              <a:rPr lang="en-US" altLang="zh-TW" sz="8000" dirty="0" smtClean="0"/>
              <a:t/>
            </a:r>
            <a:br>
              <a:rPr lang="en-US" altLang="zh-TW" sz="8000" dirty="0" smtClean="0"/>
            </a:br>
            <a:endParaRPr lang="zh-TW" altLang="en-US" sz="8000" dirty="0">
              <a:solidFill>
                <a:srgbClr val="CC66FF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42615" y="5186483"/>
            <a:ext cx="5637010" cy="882119"/>
          </a:xfrm>
        </p:spPr>
        <p:txBody>
          <a:bodyPr>
            <a:noAutofit/>
          </a:bodyPr>
          <a:lstStyle/>
          <a:p>
            <a:r>
              <a:rPr lang="zh-TW" altLang="en-US" sz="3000" dirty="0" smtClean="0">
                <a:solidFill>
                  <a:schemeClr val="tx1"/>
                </a:solidFill>
                <a:latin typeface="王漢宗波卡體一空陰" pitchFamily="18" charset="-120"/>
                <a:ea typeface="王漢宗波卡體一空陰" pitchFamily="18" charset="-120"/>
              </a:rPr>
              <a:t>作者：盛子耘、許馨予、安英綺、許彤瑀、張祖齊</a:t>
            </a:r>
            <a:endParaRPr lang="en-US" altLang="zh-TW" sz="3000" dirty="0" smtClean="0">
              <a:solidFill>
                <a:schemeClr val="tx1"/>
              </a:solidFill>
              <a:latin typeface="王漢宗波卡體一空陰" pitchFamily="18" charset="-120"/>
              <a:ea typeface="王漢宗波卡體一空陰" pitchFamily="18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51720" y="1124744"/>
            <a:ext cx="5256584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9000" b="1" cap="all" spc="0" dirty="0" smtClean="0">
                <a:ln/>
                <a:solidFill>
                  <a:srgbClr val="66CC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王漢宗特圓體繁" pitchFamily="18" charset="-120"/>
                <a:ea typeface="王漢宗特圓體繁" pitchFamily="18" charset="-120"/>
              </a:rPr>
              <a:t>漂浮少女</a:t>
            </a:r>
            <a:endParaRPr lang="zh-TW" altLang="en-US" sz="9000" b="1" cap="all" spc="0" dirty="0">
              <a:ln/>
              <a:solidFill>
                <a:srgbClr val="66CC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王漢宗特圓體繁" pitchFamily="18" charset="-120"/>
              <a:ea typeface="王漢宗特圓體繁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29309" y="2924944"/>
            <a:ext cx="3473666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zh-TW" altLang="en-US" sz="7500" b="1" cap="none" spc="0" dirty="0" smtClean="0">
                <a:ln>
                  <a:prstDash val="solid"/>
                </a:ln>
                <a:solidFill>
                  <a:srgbClr val="CC99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王漢宗特圓體繁" pitchFamily="18" charset="-120"/>
                <a:ea typeface="王漢宗特圓體繁" pitchFamily="18" charset="-120"/>
              </a:rPr>
              <a:t>遊新上</a:t>
            </a:r>
            <a:endParaRPr lang="zh-TW" altLang="en-US" sz="7500" b="1" cap="none" spc="0" dirty="0">
              <a:ln>
                <a:prstDash val="solid"/>
              </a:ln>
              <a:solidFill>
                <a:srgbClr val="CC99FF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  <a:reflection blurRad="6350" stA="60000" endA="900" endPos="58000" dir="5400000" sy="-100000" algn="bl" rotWithShape="0"/>
              </a:effectLst>
              <a:latin typeface="王漢宗特圓體繁" pitchFamily="18" charset="-120"/>
              <a:ea typeface="王漢宗特圓體繁" pitchFamily="18" charset="-120"/>
            </a:endParaRPr>
          </a:p>
        </p:txBody>
      </p:sp>
      <p:pic>
        <p:nvPicPr>
          <p:cNvPr id="7" name="Four Seasons (Sprin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2873" y="6093296"/>
            <a:ext cx="43204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1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484784"/>
            <a:ext cx="2170584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dirty="0" smtClean="0">
                <a:latin typeface="王漢宗波卡體一空陰" pitchFamily="18" charset="-120"/>
                <a:ea typeface="王漢宗波卡體一空陰" pitchFamily="18" charset="-120"/>
              </a:rPr>
              <a:t>下課時</a:t>
            </a:r>
            <a:r>
              <a:rPr lang="zh-TW" altLang="en-US" dirty="0">
                <a:latin typeface="王漢宗波卡體一空陰" pitchFamily="18" charset="-120"/>
                <a:ea typeface="王漢宗波卡體一空陰" pitchFamily="18" charset="-120"/>
              </a:rPr>
              <a:t>，連心走廊是一、二年級的遊樂</a:t>
            </a:r>
            <a:r>
              <a:rPr lang="zh-TW" altLang="en-US" dirty="0" smtClean="0">
                <a:latin typeface="王漢宗波卡體一空陰" pitchFamily="18" charset="-120"/>
                <a:ea typeface="王漢宗波卡體一空陰" pitchFamily="18" charset="-120"/>
              </a:rPr>
              <a:t>天地，不管是跳繩、捉迷藏在這裡都能看到許多小朋友在完這些遊戲！</a:t>
            </a:r>
            <a:endParaRPr lang="zh-TW" altLang="en-US" dirty="0">
              <a:latin typeface="王漢宗波卡體一空陰" pitchFamily="18" charset="-120"/>
              <a:ea typeface="王漢宗波卡體一空陰" pitchFamily="18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203" y="77291"/>
            <a:ext cx="5042182" cy="336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00" y="3283691"/>
            <a:ext cx="5042182" cy="336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11560" y="355596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連心走廊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00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39752" y="836712"/>
            <a:ext cx="184731" cy="36933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2987824" y="559713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七</a:t>
            </a:r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棵榕樹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8123" y="2277146"/>
            <a:ext cx="18409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3200" dirty="0" smtClean="0">
                <a:latin typeface="王漢宗波卡體一空陰" pitchFamily="18" charset="-120"/>
                <a:ea typeface="王漢宗波卡體一空陰" pitchFamily="18" charset="-120"/>
              </a:rPr>
              <a:t>榕樹爺爺帶著榕榕寶寶，為我們遮陽避雨，歡笑聲不斷！</a:t>
            </a:r>
            <a:endParaRPr lang="zh-TW" altLang="en-US" sz="3200" dirty="0">
              <a:latin typeface="王漢宗波卡體一空陰" pitchFamily="18" charset="-120"/>
              <a:ea typeface="王漢宗波卡體一空陰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22" y="1853764"/>
            <a:ext cx="5174344" cy="3880758"/>
          </a:xfrm>
          <a:prstGeom prst="rect">
            <a:avLst/>
          </a:prstGeom>
          <a:ln w="88900" cap="sq" cmpd="thickThin">
            <a:solidFill>
              <a:schemeClr val="bg2">
                <a:lumMod val="25000"/>
                <a:lumOff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2" name="Picture 2" descr="C:\Users\User\AppData\Local\Microsoft\Windows\Temporary Internet Files\Content.IE5\FFRD8105\MC90001454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2" y="331920"/>
            <a:ext cx="1828800" cy="137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AppData\Local\Microsoft\Windows\Temporary Internet Files\Content.IE5\FFRD8105\MC90001454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83" y="481346"/>
            <a:ext cx="1828800" cy="137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15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75856" y="692696"/>
            <a:ext cx="2952328" cy="1143000"/>
          </a:xfrm>
        </p:spPr>
        <p:txBody>
          <a:bodyPr>
            <a:noAutofit/>
          </a:bodyPr>
          <a:lstStyle/>
          <a:p>
            <a:r>
              <a:rPr lang="zh-TW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會議室</a:t>
            </a:r>
            <a:r>
              <a:rPr lang="zh-TW" alt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zh-TW" alt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zh-TW" altLang="en-US" sz="5400" dirty="0">
              <a:solidFill>
                <a:schemeClr val="accent1">
                  <a:lumMod val="75000"/>
                </a:schemeClr>
              </a:solidFill>
              <a:latin typeface="王漢宗特圓體繁" pitchFamily="18" charset="-120"/>
              <a:ea typeface="王漢宗特圓體繁" pitchFamily="18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065">
            <a:off x="3802839" y="1864178"/>
            <a:ext cx="5051449" cy="3788587"/>
          </a:xfrm>
        </p:spPr>
      </p:pic>
      <p:pic>
        <p:nvPicPr>
          <p:cNvPr id="6146" name="Picture 2" descr="C:\Users\User\AppData\Local\Microsoft\Windows\Temporary Internet Files\Content.IE5\KYB74LXD\MC90011652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6425">
            <a:off x="4289394" y="1059276"/>
            <a:ext cx="4225687" cy="539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78765" y="1988756"/>
            <a:ext cx="20770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王漢宗波卡體一空陰" pitchFamily="18" charset="-120"/>
                <a:ea typeface="王漢宗波卡體一空陰" pitchFamily="18" charset="-120"/>
              </a:rPr>
              <a:t>會議室是校長和老師開會的地方，也是許多學校活動的發源地！</a:t>
            </a:r>
            <a:endParaRPr lang="zh-TW" altLang="en-US" sz="3200" dirty="0">
              <a:latin typeface="王漢宗波卡體一空陰" pitchFamily="18" charset="-120"/>
              <a:ea typeface="王漢宗波卡體一空陰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269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94671" y="332656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視聽教室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049326" y="2492896"/>
            <a:ext cx="25551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王漢宗波卡體一空陰" pitchFamily="18" charset="-120"/>
                <a:ea typeface="王漢宗波卡體一空陰" pitchFamily="18" charset="-120"/>
              </a:rPr>
              <a:t>來到視聽中心，我們就會張開眼睛，用心看；打開耳朵，用心聽</a:t>
            </a:r>
            <a:r>
              <a:rPr lang="en-US" altLang="zh-TW" sz="3200" dirty="0" smtClean="0">
                <a:latin typeface="王漢宗波卡體一空陰" pitchFamily="18" charset="-120"/>
                <a:ea typeface="王漢宗波卡體一空陰" pitchFamily="18" charset="-120"/>
              </a:rPr>
              <a:t>!</a:t>
            </a:r>
            <a:endParaRPr lang="en-US" altLang="zh-TW" sz="3200" dirty="0">
              <a:latin typeface="王漢宗波卡體一空陰" pitchFamily="18" charset="-120"/>
              <a:ea typeface="王漢宗波卡體一空陰" pitchFamily="18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17032"/>
            <a:ext cx="3565558" cy="2893259"/>
          </a:xfrm>
          <a:prstGeom prst="ellipse">
            <a:avLst/>
          </a:prstGeom>
          <a:ln w="63500" cap="rnd">
            <a:solidFill>
              <a:schemeClr val="tx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59582"/>
            <a:ext cx="3809397" cy="2857047"/>
          </a:xfrm>
          <a:prstGeom prst="ellipse">
            <a:avLst/>
          </a:prstGeom>
          <a:ln w="63500" cap="rnd">
            <a:solidFill>
              <a:schemeClr val="tx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9" name="Picture 5" descr="C:\Users\User\AppData\Local\Microsoft\Windows\Temporary Internet Files\Content.IE5\FFRD8105\MM900283471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94321"/>
            <a:ext cx="2088232" cy="151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23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80532" y="476672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蟹堡王餐廳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王漢宗特圓體繁" pitchFamily="18" charset="-120"/>
              <a:ea typeface="王漢宗特圓體繁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9512" y="1700808"/>
            <a:ext cx="21602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王漢宗波卡體一空陰" pitchFamily="18" charset="-120"/>
                <a:ea typeface="王漢宗波卡體一空陰" pitchFamily="18" charset="-120"/>
              </a:rPr>
              <a:t>精心佈置的謝保王餐廳，常常聽到大家朗誦</a:t>
            </a:r>
            <a:r>
              <a:rPr lang="en-US" altLang="zh-TW" sz="3200" dirty="0" smtClean="0">
                <a:latin typeface="王漢宗波卡體一空陰" pitchFamily="18" charset="-120"/>
                <a:ea typeface="王漢宗波卡體一空陰" pitchFamily="18" charset="-120"/>
              </a:rPr>
              <a:t>ABC~</a:t>
            </a:r>
            <a:r>
              <a:rPr lang="zh-TW" altLang="en-US" sz="3200" dirty="0" smtClean="0">
                <a:latin typeface="王漢宗波卡體一空陰" pitchFamily="18" charset="-120"/>
                <a:ea typeface="王漢宗波卡體一空陰" pitchFamily="18" charset="-120"/>
              </a:rPr>
              <a:t>原來，這是一間英文教室。</a:t>
            </a:r>
            <a:endParaRPr lang="zh-TW" altLang="en-US" sz="3200" dirty="0">
              <a:latin typeface="王漢宗波卡體一空陰" pitchFamily="18" charset="-120"/>
              <a:ea typeface="王漢宗波卡體一空陰" pitchFamily="18" charset="-120"/>
            </a:endParaRPr>
          </a:p>
        </p:txBody>
      </p:sp>
      <p:pic>
        <p:nvPicPr>
          <p:cNvPr id="10242" name="Picture 2" descr="G:\DCIM\100NIKON\DSCN7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345">
            <a:off x="2870189" y="1520989"/>
            <a:ext cx="5699574" cy="4273822"/>
          </a:xfrm>
          <a:prstGeom prst="rect">
            <a:avLst/>
          </a:prstGeom>
          <a:solidFill>
            <a:srgbClr val="002060"/>
          </a:solidFill>
          <a:ln w="76200">
            <a:solidFill>
              <a:srgbClr val="002060"/>
            </a:solidFill>
            <a:prstDash val="solid"/>
          </a:ln>
          <a:extLst/>
        </p:spPr>
      </p:pic>
      <p:pic>
        <p:nvPicPr>
          <p:cNvPr id="10245" name="Picture 5" descr="C:\Users\User\AppData\Local\Microsoft\Windows\Temporary Internet Files\Content.IE5\GD3F5VZL\MC90032444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354">
            <a:off x="6880195" y="1021406"/>
            <a:ext cx="2221126" cy="107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latin typeface="王漢宗波卡體一空陰" pitchFamily="18" charset="-120"/>
                <a:ea typeface="王漢宗波卡體一空陰" pitchFamily="18" charset="-120"/>
              </a:rPr>
              <a:t>活動中視羽球</a:t>
            </a:r>
            <a:endParaRPr lang="en-US" altLang="zh-TW" sz="2800" dirty="0" smtClean="0">
              <a:latin typeface="王漢宗波卡體一空陰" pitchFamily="18" charset="-120"/>
              <a:ea typeface="王漢宗波卡體一空陰" pitchFamily="18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王漢宗波卡體一空陰" pitchFamily="18" charset="-120"/>
                <a:ea typeface="王漢宗波卡體一空陰" pitchFamily="18" charset="-120"/>
              </a:rPr>
              <a:t>笑對的</a:t>
            </a:r>
            <a:r>
              <a:rPr lang="zh-TW" altLang="en-US" sz="2800" dirty="0" smtClean="0">
                <a:latin typeface="王漢宗波卡體一空陰" pitchFamily="18" charset="-120"/>
                <a:ea typeface="王漢宗波卡體一空陰" pitchFamily="18" charset="-120"/>
              </a:rPr>
              <a:t>練習</a:t>
            </a:r>
            <a:endParaRPr lang="en-US" altLang="zh-TW" sz="2800" dirty="0" smtClean="0">
              <a:latin typeface="王漢宗波卡體一空陰" pitchFamily="18" charset="-120"/>
              <a:ea typeface="王漢宗波卡體一空陰" pitchFamily="18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王漢宗波卡體一空陰" pitchFamily="18" charset="-120"/>
                <a:ea typeface="王漢宗波卡體一空陰" pitchFamily="18" charset="-120"/>
              </a:rPr>
              <a:t>場所，常常</a:t>
            </a:r>
            <a:endParaRPr lang="en-US" altLang="zh-TW" sz="2800" dirty="0" smtClean="0">
              <a:latin typeface="王漢宗波卡體一空陰" pitchFamily="18" charset="-120"/>
              <a:ea typeface="王漢宗波卡體一空陰" pitchFamily="18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王漢宗波卡體一空陰" pitchFamily="18" charset="-120"/>
                <a:ea typeface="王漢宗波卡體一空陰" pitchFamily="18" charset="-120"/>
              </a:rPr>
              <a:t>可以在</a:t>
            </a:r>
            <a:r>
              <a:rPr lang="zh-TW" altLang="en-US" sz="2800" dirty="0" smtClean="0">
                <a:latin typeface="王漢宗波卡體一空陰" pitchFamily="18" charset="-120"/>
                <a:ea typeface="王漢宗波卡體一空陰" pitchFamily="18" charset="-120"/>
              </a:rPr>
              <a:t>裡面</a:t>
            </a:r>
            <a:endParaRPr lang="en-US" altLang="zh-TW" sz="2800" dirty="0" smtClean="0">
              <a:latin typeface="王漢宗波卡體一空陰" pitchFamily="18" charset="-120"/>
              <a:ea typeface="王漢宗波卡體一空陰" pitchFamily="18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王漢宗波卡體一空陰" pitchFamily="18" charset="-120"/>
                <a:ea typeface="王漢宗波卡體一空陰" pitchFamily="18" charset="-120"/>
              </a:rPr>
              <a:t>聽到同學</a:t>
            </a:r>
            <a:r>
              <a:rPr lang="zh-TW" altLang="en-US" sz="2800" dirty="0" smtClean="0">
                <a:latin typeface="王漢宗波卡體一空陰" pitchFamily="18" charset="-120"/>
                <a:ea typeface="王漢宗波卡體一空陰" pitchFamily="18" charset="-120"/>
              </a:rPr>
              <a:t>們</a:t>
            </a:r>
            <a:endParaRPr lang="en-US" altLang="zh-TW" sz="2800" dirty="0" smtClean="0">
              <a:latin typeface="王漢宗波卡體一空陰" pitchFamily="18" charset="-120"/>
              <a:ea typeface="王漢宗波卡體一空陰" pitchFamily="18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王漢宗波卡體一空陰" pitchFamily="18" charset="-120"/>
                <a:ea typeface="王漢宗波卡體一空陰" pitchFamily="18" charset="-120"/>
              </a:rPr>
              <a:t>的喘息聲</a:t>
            </a:r>
            <a:r>
              <a:rPr lang="zh-TW" altLang="en-US" sz="2800" dirty="0" smtClean="0">
                <a:latin typeface="王漢宗波卡體一空陰" pitchFamily="18" charset="-120"/>
                <a:ea typeface="王漢宗波卡體一空陰" pitchFamily="18" charset="-120"/>
              </a:rPr>
              <a:t>，</a:t>
            </a:r>
            <a:endParaRPr lang="en-US" altLang="zh-TW" sz="2800" dirty="0">
              <a:latin typeface="王漢宗波卡體一空陰" pitchFamily="18" charset="-120"/>
              <a:ea typeface="王漢宗波卡體一空陰" pitchFamily="18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王漢宗波卡體一空陰" pitchFamily="18" charset="-120"/>
                <a:ea typeface="王漢宗波卡體一空陰" pitchFamily="18" charset="-120"/>
              </a:rPr>
              <a:t>裡面有著大家</a:t>
            </a:r>
            <a:endParaRPr lang="en-US" altLang="zh-TW" sz="2800" dirty="0" smtClean="0">
              <a:latin typeface="王漢宗波卡體一空陰" pitchFamily="18" charset="-120"/>
              <a:ea typeface="王漢宗波卡體一空陰" pitchFamily="18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王漢宗波卡體一空陰" pitchFamily="18" charset="-120"/>
                <a:ea typeface="王漢宗波卡體一空陰" pitchFamily="18" charset="-120"/>
              </a:rPr>
              <a:t>努力</a:t>
            </a:r>
            <a:r>
              <a:rPr lang="zh-TW" altLang="en-US" sz="2800" dirty="0" smtClean="0">
                <a:latin typeface="王漢宗波卡體一空陰" pitchFamily="18" charset="-120"/>
                <a:ea typeface="王漢宗波卡體一空陰" pitchFamily="18" charset="-120"/>
              </a:rPr>
              <a:t>運動的回憶</a:t>
            </a:r>
            <a:endParaRPr lang="en-US" altLang="zh-TW" sz="2800" dirty="0" smtClean="0">
              <a:latin typeface="王漢宗波卡體一空陰" pitchFamily="18" charset="-120"/>
              <a:ea typeface="王漢宗波卡體一空陰" pitchFamily="18" charset="-120"/>
            </a:endParaRPr>
          </a:p>
          <a:p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3070397" y="404664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活動中心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G:\DCIM\101NIKON\DSCN7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71" y="2060848"/>
            <a:ext cx="5331623" cy="3997914"/>
          </a:xfrm>
          <a:prstGeom prst="rect">
            <a:avLst/>
          </a:prstGeom>
          <a:noFill/>
          <a:ln w="28575">
            <a:solidFill>
              <a:srgbClr val="D2EF77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Microsoft\Windows\Temporary Internet Files\Content.IE5\KYB74LXD\MC90042092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820">
            <a:off x="6348574" y="425539"/>
            <a:ext cx="2424056" cy="180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24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 rot="16200000">
            <a:off x="4689028" y="2494065"/>
            <a:ext cx="5472611" cy="29418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3900" dirty="0">
                <a:latin typeface="王漢宗波卡體一空陰" pitchFamily="18" charset="-120"/>
                <a:ea typeface="王漢宗波卡體一空陰" pitchFamily="18" charset="-120"/>
              </a:rPr>
              <a:t>空中</a:t>
            </a:r>
            <a:r>
              <a:rPr lang="zh-TW" altLang="en-US" dirty="0">
                <a:latin typeface="王漢宗波卡體一空陰" pitchFamily="18" charset="-120"/>
                <a:ea typeface="王漢宗波卡體一空陰" pitchFamily="18" charset="-120"/>
              </a:rPr>
              <a:t>花園</a:t>
            </a:r>
          </a:p>
          <a:p>
            <a:pPr marL="0" indent="0">
              <a:buNone/>
            </a:pPr>
            <a:r>
              <a:rPr lang="zh-TW" altLang="en-US" dirty="0">
                <a:latin typeface="王漢宗波卡體一空陰" pitchFamily="18" charset="-120"/>
                <a:ea typeface="王漢宗波卡體一空陰" pitchFamily="18" charset="-120"/>
              </a:rPr>
              <a:t>空中花園是學校裡數一數二漂亮的景點，裡面不但有許多不同的植物，偶而也可以聽到小朋友的歡笑聲，最重要的是有園丁媽媽的愛心，才讓這些小花小草可以卓越的成長</a:t>
            </a:r>
            <a:r>
              <a:rPr lang="zh-TW" altLang="en-US" dirty="0"/>
              <a:t>。</a:t>
            </a:r>
          </a:p>
        </p:txBody>
      </p:sp>
      <p:sp>
        <p:nvSpPr>
          <p:cNvPr id="6" name="矩形 5"/>
          <p:cNvSpPr/>
          <p:nvPr/>
        </p:nvSpPr>
        <p:spPr>
          <a:xfrm>
            <a:off x="3002306" y="332656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空中花園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內容版面配置區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222">
            <a:off x="743224" y="3144263"/>
            <a:ext cx="4606751" cy="3455063"/>
          </a:xfrm>
          <a:prstGeom prst="rect">
            <a:avLst/>
          </a:prstGeom>
        </p:spPr>
      </p:pic>
      <p:pic>
        <p:nvPicPr>
          <p:cNvPr id="8" name="Picture 6" descr="C:\Users\User\AppData\Local\Microsoft\Windows\Temporary Internet Files\Content.IE5\TJFLKHIK\MC90044565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3154">
            <a:off x="-44878" y="3622721"/>
            <a:ext cx="1429477" cy="320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52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44208" y="1700808"/>
            <a:ext cx="2386608" cy="3253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王漢宗波卡體一空陰" pitchFamily="18" charset="-120"/>
                <a:ea typeface="王漢宗波卡體一空陰" pitchFamily="18" charset="-120"/>
              </a:rPr>
              <a:t>操場在下課時是許多小朋友玩樂的戰地，不管是跑步、練</a:t>
            </a:r>
            <a:r>
              <a:rPr lang="zh-TW" altLang="en-US" dirty="0">
                <a:latin typeface="王漢宗波卡體一空陰" pitchFamily="18" charset="-120"/>
                <a:ea typeface="王漢宗波卡體一空陰" pitchFamily="18" charset="-120"/>
              </a:rPr>
              <a:t>投球</a:t>
            </a:r>
            <a:r>
              <a:rPr lang="en-US" altLang="zh-TW" dirty="0" smtClean="0">
                <a:latin typeface="王漢宗波卡體一空陰" pitchFamily="18" charset="-120"/>
                <a:ea typeface="王漢宗波卡體一空陰" pitchFamily="18" charset="-120"/>
              </a:rPr>
              <a:t>…</a:t>
            </a:r>
            <a:r>
              <a:rPr lang="zh-TW" altLang="en-US" dirty="0" smtClean="0">
                <a:latin typeface="王漢宗波卡體一空陰" pitchFamily="18" charset="-120"/>
                <a:ea typeface="王漢宗波卡體一空陰" pitchFamily="18" charset="-120"/>
              </a:rPr>
              <a:t>等。</a:t>
            </a:r>
            <a:endParaRPr lang="zh-TW" altLang="en-US" dirty="0">
              <a:latin typeface="王漢宗波卡體一空陰" pitchFamily="18" charset="-120"/>
              <a:ea typeface="王漢宗波卡體一空陰" pitchFamily="18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87170" y="54868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操場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" y="2060848"/>
            <a:ext cx="6334112" cy="475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User\AppData\Local\Microsoft\Windows\Temporary Internet Files\Content.IE5\KYB74LXD\MC9004191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3096"/>
            <a:ext cx="1674121" cy="273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2642">
            <a:off x="609743" y="2598471"/>
            <a:ext cx="4797724" cy="3598293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矩形 3"/>
          <p:cNvSpPr/>
          <p:nvPr/>
        </p:nvSpPr>
        <p:spPr>
          <a:xfrm>
            <a:off x="3440921" y="404664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圖書館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145384" y="1844824"/>
            <a:ext cx="2603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王漢宗波卡體一空陰" pitchFamily="18" charset="-120"/>
                <a:ea typeface="王漢宗波卡體一空陰" pitchFamily="18" charset="-120"/>
              </a:rPr>
              <a:t>圖書館是大家最愛</a:t>
            </a:r>
            <a:r>
              <a:rPr lang="zh-TW" altLang="en-US" sz="3600" dirty="0">
                <a:latin typeface="王漢宗波卡體一空陰" pitchFamily="18" charset="-120"/>
                <a:ea typeface="王漢宗波卡體一空陰" pitchFamily="18" charset="-120"/>
              </a:rPr>
              <a:t>去的地方，在裡面閱讀是最好不過</a:t>
            </a:r>
            <a:r>
              <a:rPr lang="zh-TW" altLang="en-US" sz="3600" dirty="0" smtClean="0">
                <a:latin typeface="王漢宗波卡體一空陰" pitchFamily="18" charset="-120"/>
                <a:ea typeface="王漢宗波卡體一空陰" pitchFamily="18" charset="-120"/>
              </a:rPr>
              <a:t>的！</a:t>
            </a:r>
            <a:endParaRPr lang="zh-TW" altLang="en-US" sz="3600" dirty="0">
              <a:latin typeface="王漢宗波卡體一空陰" pitchFamily="18" charset="-120"/>
              <a:ea typeface="王漢宗波卡體一空陰" pitchFamily="18" charset="-120"/>
            </a:endParaRPr>
          </a:p>
        </p:txBody>
      </p:sp>
      <p:pic>
        <p:nvPicPr>
          <p:cNvPr id="11266" name="Picture 2" descr="C:\Users\User\AppData\Local\Microsoft\Windows\Temporary Internet Files\Content.IE5\FFRD8105\MC900441734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164">
            <a:off x="3863381" y="4540156"/>
            <a:ext cx="2302963" cy="230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AppData\Local\Microsoft\Windows\Temporary Internet Files\Content.IE5\GD3F5VZL\MC90044628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5140">
            <a:off x="5921107" y="331546"/>
            <a:ext cx="1291046" cy="137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4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91680" y="1988840"/>
            <a:ext cx="8229600" cy="4525963"/>
          </a:xfrm>
        </p:spPr>
        <p:txBody>
          <a:bodyPr/>
          <a:lstStyle/>
          <a:p>
            <a:r>
              <a:rPr lang="zh-TW" altLang="en-US" sz="4800" dirty="0" smtClean="0"/>
              <a:t>相片：自行拍攝</a:t>
            </a:r>
            <a:endParaRPr lang="en-US" altLang="zh-TW" sz="4800" dirty="0" smtClean="0"/>
          </a:p>
          <a:p>
            <a:r>
              <a:rPr lang="zh-TW" altLang="en-US" sz="4800" dirty="0" smtClean="0"/>
              <a:t>音樂：</a:t>
            </a:r>
            <a:r>
              <a:rPr lang="en-US" altLang="zh-TW" sz="4800" dirty="0" err="1" smtClean="0"/>
              <a:t>Youtube</a:t>
            </a:r>
            <a:r>
              <a:rPr lang="zh-TW" altLang="en-US" sz="4800" dirty="0" smtClean="0"/>
              <a:t>提</a:t>
            </a:r>
            <a:r>
              <a:rPr lang="zh-TW" altLang="en-US" dirty="0" smtClean="0"/>
              <a:t>供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094672" y="404664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資料來源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15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zh-TW" altLang="en-US" sz="112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新</a:t>
            </a:r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上國小</a:t>
            </a:r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新上</a:t>
            </a:r>
            <a:r>
              <a:rPr lang="zh-TW" altLang="en-US" sz="112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國小</a:t>
            </a:r>
            <a:r>
              <a:rPr lang="en-US" altLang="zh-TW" sz="112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-</a:t>
            </a:r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榮耀</a:t>
            </a:r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新上</a:t>
            </a:r>
            <a:r>
              <a:rPr lang="zh-TW" altLang="en-US" sz="112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之</a:t>
            </a:r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石</a:t>
            </a:r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親水池</a:t>
            </a:r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112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秘密</a:t>
            </a:r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菜園</a:t>
            </a:r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心</a:t>
            </a:r>
            <a:r>
              <a:rPr lang="zh-TW" altLang="en-US" sz="112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之石</a:t>
            </a:r>
            <a:endParaRPr lang="en-US" altLang="zh-TW" sz="11200" dirty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112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連心走廊</a:t>
            </a:r>
            <a:endParaRPr lang="en-US" altLang="zh-TW" sz="11200" dirty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112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六棵榕樹</a:t>
            </a:r>
            <a:endParaRPr lang="en-US" altLang="zh-TW" sz="11200" dirty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112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體育器材室</a:t>
            </a:r>
            <a:endParaRPr lang="en-US" altLang="zh-TW" sz="11200" dirty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112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會議室</a:t>
            </a:r>
            <a:endParaRPr lang="en-US" altLang="zh-TW" sz="11200" dirty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pPr marL="0" indent="0">
              <a:buNone/>
            </a:pPr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pPr marL="0" indent="0">
              <a:buNone/>
            </a:pPr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pPr marL="0" indent="0">
              <a:buNone/>
            </a:pPr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心之</a:t>
            </a:r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石</a:t>
            </a:r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連心走廊</a:t>
            </a:r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六棵榕樹</a:t>
            </a:r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112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體育</a:t>
            </a:r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器材室</a:t>
            </a:r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112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會議室</a:t>
            </a:r>
            <a:endParaRPr lang="en-US" altLang="zh-TW" sz="112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endParaRPr lang="en-US" altLang="zh-TW" sz="11200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479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86463" y="404664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目錄</a:t>
            </a:r>
            <a:r>
              <a:rPr lang="en-US" altLang="zh-TW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1</a:t>
            </a:r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：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922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C -0.00104 0.00208 -0.0033 0.00648 -0.0033 0.00648 C -0.0033 0.00648 -0.00104 0.00208 -1.11111E-6 7.40741E-7 Z " pathEditMode="relative" ptsTypes="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75656" y="2276872"/>
            <a:ext cx="64087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115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謝謝觀賞</a:t>
            </a:r>
            <a:endParaRPr lang="zh-TW" altLang="en-US" sz="115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王漢宗特圓體繁" pitchFamily="18" charset="-120"/>
              <a:ea typeface="王漢宗特圓體繁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94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28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視聽教室</a:t>
            </a:r>
            <a:endParaRPr lang="en-US" altLang="zh-TW" sz="28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28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蟹堡王</a:t>
            </a:r>
            <a:r>
              <a:rPr lang="zh-TW" altLang="en-US" sz="28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餐廳</a:t>
            </a:r>
            <a:endParaRPr lang="en-US" altLang="zh-TW" sz="28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28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活動</a:t>
            </a:r>
            <a:r>
              <a:rPr lang="zh-TW" altLang="en-US" sz="28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中心</a:t>
            </a:r>
            <a:endParaRPr lang="en-US" altLang="zh-TW" sz="28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28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空中</a:t>
            </a:r>
            <a:r>
              <a:rPr lang="zh-TW" altLang="en-US" sz="28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花園</a:t>
            </a:r>
            <a:endParaRPr lang="en-US" altLang="zh-TW" sz="28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28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音樂</a:t>
            </a:r>
            <a:r>
              <a:rPr lang="zh-TW" altLang="en-US" sz="28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教室</a:t>
            </a:r>
            <a:endParaRPr lang="en-US" altLang="zh-TW" sz="28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28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操場</a:t>
            </a:r>
            <a:endParaRPr lang="en-US" altLang="zh-TW" sz="28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2800" dirty="0" smtClean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圖書館</a:t>
            </a:r>
            <a:endParaRPr lang="en-US" altLang="zh-TW" sz="28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2800" dirty="0">
                <a:solidFill>
                  <a:srgbClr val="FF9933"/>
                </a:solidFill>
                <a:latin typeface="王漢宗波卡體一空陰" pitchFamily="18" charset="-120"/>
                <a:ea typeface="王漢宗波卡體一空陰" pitchFamily="18" charset="-120"/>
              </a:rPr>
              <a:t>遊樂器材</a:t>
            </a:r>
            <a:endParaRPr lang="en-US" altLang="zh-TW" sz="28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endParaRPr lang="en-US" altLang="zh-TW" sz="28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pPr marL="0" indent="0">
              <a:buNone/>
            </a:pPr>
            <a:endParaRPr lang="en-US" altLang="zh-TW" sz="28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endParaRPr lang="en-US" altLang="zh-TW" sz="2800" dirty="0" smtClean="0">
              <a:solidFill>
                <a:srgbClr val="FF9933"/>
              </a:solidFill>
              <a:latin typeface="王漢宗波卡體一空陰" pitchFamily="18" charset="-120"/>
              <a:ea typeface="王漢宗波卡體一空陰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31656" y="620688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目錄二</a:t>
            </a:r>
            <a:r>
              <a:rPr lang="en-US" altLang="zh-TW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︰</a:t>
            </a:r>
            <a:endParaRPr lang="zh-TW" altLang="en-US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王漢宗特圓體繁" pitchFamily="18" charset="-120"/>
              <a:ea typeface="王漢宗特圓體繁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526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666426" cy="319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56683" y="764702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新</a:t>
            </a:r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上國小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300192" y="2204864"/>
            <a:ext cx="20111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王漢宗波卡體一空陰" pitchFamily="18" charset="-120"/>
                <a:ea typeface="王漢宗波卡體一空陰" pitchFamily="18" charset="-120"/>
              </a:rPr>
              <a:t>這就是高雄市左營區最幸福、充滿歡笑的～新上國小！</a:t>
            </a:r>
          </a:p>
          <a:p>
            <a:endParaRPr lang="zh-TW" altLang="en-US" sz="3200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0659"/>
            <a:ext cx="4320479" cy="3240359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613" y="5221992"/>
            <a:ext cx="1178806" cy="104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82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028">
            <a:off x="4356709" y="3373708"/>
            <a:ext cx="4018393" cy="3013795"/>
          </a:xfrm>
          <a:prstGeom prst="rect">
            <a:avLst/>
          </a:prstGeom>
          <a:ln w="38100">
            <a:solidFill>
              <a:schemeClr val="tx1"/>
            </a:solidFill>
            <a:prstDash val="sysDash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1773235" y="476672"/>
            <a:ext cx="454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新上國小</a:t>
            </a:r>
            <a:r>
              <a:rPr lang="en-US" altLang="zh-TW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-</a:t>
            </a:r>
            <a:r>
              <a:rPr lang="zh-TW" alt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榮耀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34743" y="1916518"/>
            <a:ext cx="25545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王漢宗波卡體一空陰" pitchFamily="18" charset="-120"/>
                <a:ea typeface="王漢宗波卡體一空陰" pitchFamily="18" charset="-120"/>
              </a:rPr>
              <a:t>金光閃閃的獎盃、意義非凡的獎狀，是師生努力的結果，也是學校的榮耀！</a:t>
            </a:r>
            <a:endParaRPr lang="zh-TW" altLang="en-US" sz="3200" dirty="0">
              <a:latin typeface="王漢宗波卡體一空陰" pitchFamily="18" charset="-120"/>
              <a:ea typeface="王漢宗波卡體一空陰" pitchFamily="18" charset="-120"/>
            </a:endParaRPr>
          </a:p>
        </p:txBody>
      </p:sp>
      <p:pic>
        <p:nvPicPr>
          <p:cNvPr id="1035" name="Picture 11" descr="C:\Users\User\AppData\Local\Microsoft\Windows\Temporary Internet Files\Content.IE5\FFRD8105\MC900434777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69160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70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62063" y="476672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新</a:t>
            </a:r>
            <a:r>
              <a:rPr lang="zh-TW" alt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之泉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194">
            <a:off x="490403" y="2286813"/>
            <a:ext cx="4978039" cy="3733528"/>
          </a:xfrm>
        </p:spPr>
      </p:pic>
      <p:pic>
        <p:nvPicPr>
          <p:cNvPr id="7170" name="Picture 2" descr="C:\Users\User\AppData\Local\Microsoft\Windows\Temporary Internet Files\Content.IE5\TJFLKHIK\MC90010443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730">
            <a:off x="870405" y="1510399"/>
            <a:ext cx="4161926" cy="528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724128" y="21328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5724128" y="188640"/>
            <a:ext cx="32962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zh-TW" altLang="en-US" sz="3600" dirty="0">
                <a:latin typeface="王漢宗波卡體一空陰" pitchFamily="18" charset="-120"/>
                <a:ea typeface="王漢宗波卡體一空陰" pitchFamily="18" charset="-120"/>
              </a:rPr>
              <a:t>心之</a:t>
            </a:r>
            <a:r>
              <a:rPr lang="zh-TW" altLang="en-US" sz="3600" dirty="0" smtClean="0">
                <a:latin typeface="王漢宗波卡體一空陰" pitchFamily="18" charset="-120"/>
                <a:ea typeface="王漢宗波卡體一空陰" pitchFamily="18" charset="-120"/>
              </a:rPr>
              <a:t>泉座落</a:t>
            </a:r>
            <a:r>
              <a:rPr lang="zh-TW" altLang="en-US" sz="3600" dirty="0">
                <a:latin typeface="王漢宗波卡體一空陰" pitchFamily="18" charset="-120"/>
                <a:ea typeface="王漢宗波卡體一空陰" pitchFamily="18" charset="-120"/>
              </a:rPr>
              <a:t>於整體校舍建築的圓心</a:t>
            </a:r>
            <a:r>
              <a:rPr lang="en-US" altLang="zh-TW" sz="3600" dirty="0">
                <a:latin typeface="王漢宗波卡體一空陰" pitchFamily="18" charset="-120"/>
                <a:ea typeface="王漢宗波卡體一空陰" pitchFamily="18" charset="-120"/>
              </a:rPr>
              <a:t>,</a:t>
            </a:r>
            <a:r>
              <a:rPr lang="zh-TW" altLang="en-US" sz="3600" dirty="0">
                <a:latin typeface="王漢宗波卡體一空陰" pitchFamily="18" charset="-120"/>
                <a:ea typeface="王漢宗波卡體一空陰" pitchFamily="18" charset="-120"/>
              </a:rPr>
              <a:t>心心相印</a:t>
            </a:r>
            <a:r>
              <a:rPr lang="en-US" altLang="zh-TW" sz="3600" dirty="0">
                <a:latin typeface="王漢宗波卡體一空陰" pitchFamily="18" charset="-120"/>
                <a:ea typeface="王漢宗波卡體一空陰" pitchFamily="18" charset="-120"/>
              </a:rPr>
              <a:t>,</a:t>
            </a:r>
            <a:r>
              <a:rPr lang="zh-TW" altLang="en-US" sz="3600" dirty="0">
                <a:latin typeface="王漢宗波卡體一空陰" pitchFamily="18" charset="-120"/>
                <a:ea typeface="王漢宗波卡體一空陰" pitchFamily="18" charset="-120"/>
              </a:rPr>
              <a:t>象徵新上如活泉般充滿活力和朝氣</a:t>
            </a:r>
            <a:r>
              <a:rPr lang="en-US" altLang="zh-TW" sz="3600" dirty="0">
                <a:latin typeface="王漢宗波卡體一空陰" pitchFamily="18" charset="-120"/>
                <a:ea typeface="王漢宗波卡體一空陰" pitchFamily="18" charset="-120"/>
              </a:rPr>
              <a:t>,</a:t>
            </a:r>
            <a:r>
              <a:rPr lang="zh-TW" altLang="en-US" sz="3600" dirty="0">
                <a:latin typeface="王漢宗波卡體一空陰" pitchFamily="18" charset="-120"/>
                <a:ea typeface="王漢宗波卡體一空陰" pitchFamily="18" charset="-120"/>
              </a:rPr>
              <a:t>創新思維泉源而出</a:t>
            </a:r>
            <a:r>
              <a:rPr lang="en-US" altLang="zh-TW" sz="3600" dirty="0">
                <a:latin typeface="王漢宗波卡體一空陰" pitchFamily="18" charset="-120"/>
                <a:ea typeface="王漢宗波卡體一空陰" pitchFamily="18" charset="-120"/>
              </a:rPr>
              <a:t>,</a:t>
            </a:r>
            <a:r>
              <a:rPr lang="zh-TW" altLang="en-US" sz="3600" dirty="0">
                <a:latin typeface="王漢宗波卡體一空陰" pitchFamily="18" charset="-120"/>
                <a:ea typeface="王漢宗波卡體一空陰" pitchFamily="18" charset="-120"/>
              </a:rPr>
              <a:t>源源不絕</a:t>
            </a:r>
            <a:r>
              <a:rPr lang="en-US" altLang="zh-TW" sz="3600" dirty="0">
                <a:latin typeface="王漢宗波卡體一空陰" pitchFamily="18" charset="-120"/>
                <a:ea typeface="王漢宗波卡體一空陰" pitchFamily="18" charset="-120"/>
              </a:rPr>
              <a:t>,</a:t>
            </a:r>
            <a:r>
              <a:rPr lang="zh-TW" altLang="en-US" sz="3600" dirty="0">
                <a:latin typeface="王漢宗波卡體一空陰" pitchFamily="18" charset="-120"/>
                <a:ea typeface="王漢宗波卡體一空陰" pitchFamily="18" charset="-120"/>
              </a:rPr>
              <a:t>生生不息。</a:t>
            </a:r>
            <a:endParaRPr lang="en-US" altLang="zh-TW" sz="3600" dirty="0">
              <a:latin typeface="王漢宗波卡體一空陰" pitchFamily="18" charset="-120"/>
              <a:ea typeface="王漢宗波卡體一空陰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81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275856" y="404664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親水池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6494">
            <a:off x="4908212" y="2193504"/>
            <a:ext cx="4055802" cy="3041153"/>
          </a:xfrm>
          <a:prstGeom prst="rect">
            <a:avLst/>
          </a:prstGeom>
          <a:noFill/>
          <a:ln w="38100">
            <a:noFill/>
            <a:prstDash val="lgDash"/>
          </a:ln>
        </p:spPr>
      </p:pic>
      <p:pic>
        <p:nvPicPr>
          <p:cNvPr id="5124" name="Picture 4" descr="C:\Users\User\AppData\Local\Microsoft\Windows\Temporary Internet Files\Content.IE5\FFRD8105\MC90044566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2126" flipH="1">
            <a:off x="4479730" y="2692841"/>
            <a:ext cx="1221900" cy="328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AppData\Local\Microsoft\Windows\Temporary Internet Files\Content.IE5\FFRD8105\MC90044566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5111">
            <a:off x="7953081" y="1612768"/>
            <a:ext cx="1270467" cy="339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23528" y="1516162"/>
            <a:ext cx="4176464" cy="5509200"/>
          </a:xfrm>
          <a:prstGeom prst="rect">
            <a:avLst/>
          </a:prstGeom>
          <a:noFill/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王漢宗波卡體一空陰" pitchFamily="18" charset="-120"/>
                <a:ea typeface="王漢宗波卡體一空陰" pitchFamily="18" charset="-120"/>
              </a:rPr>
              <a:t>親水池是公共藝術，是以山水的意象設計構思，</a:t>
            </a:r>
            <a:endParaRPr lang="en-US" altLang="zh-TW" sz="3200" dirty="0" smtClean="0">
              <a:solidFill>
                <a:schemeClr val="tx2">
                  <a:lumMod val="40000"/>
                  <a:lumOff val="60000"/>
                </a:schemeClr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王漢宗波卡體一空陰" pitchFamily="18" charset="-120"/>
                <a:ea typeface="王漢宗波卡體一空陰" pitchFamily="18" charset="-120"/>
              </a:rPr>
              <a:t>坐落於整體校舍建築的圓心，象徵</a:t>
            </a:r>
            <a:endParaRPr lang="en-US" altLang="zh-TW" sz="3200" dirty="0" smtClean="0">
              <a:solidFill>
                <a:schemeClr val="tx2">
                  <a:lumMod val="40000"/>
                  <a:lumOff val="60000"/>
                </a:schemeClr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王漢宗波卡體一空陰" pitchFamily="18" charset="-120"/>
                <a:ea typeface="王漢宗波卡體一空陰" pitchFamily="18" charset="-120"/>
              </a:rPr>
              <a:t>新上</a:t>
            </a:r>
            <a:r>
              <a:rPr lang="zh-TW" altLang="en-US" sz="3200" dirty="0">
                <a:solidFill>
                  <a:schemeClr val="tx2">
                    <a:lumMod val="40000"/>
                    <a:lumOff val="60000"/>
                  </a:schemeClr>
                </a:solidFill>
                <a:latin typeface="王漢宗波卡體一空陰" pitchFamily="18" charset="-120"/>
                <a:ea typeface="王漢宗波卡體一空陰" pitchFamily="18" charset="-120"/>
              </a:rPr>
              <a:t>如活瘸搬充滿活力含朝氣</a:t>
            </a:r>
            <a:r>
              <a:rPr lang="zh-TW" alt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王漢宗波卡體一空陰" pitchFamily="18" charset="-120"/>
                <a:ea typeface="王漢宗波卡體一空陰" pitchFamily="18" charset="-120"/>
              </a:rPr>
              <a:t>，</a:t>
            </a:r>
            <a:endParaRPr lang="en-US" altLang="zh-TW" sz="3200" dirty="0" smtClean="0">
              <a:solidFill>
                <a:schemeClr val="tx2">
                  <a:lumMod val="40000"/>
                  <a:lumOff val="60000"/>
                </a:schemeClr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r>
              <a:rPr lang="zh-TW" altLang="en-US" sz="3200" dirty="0">
                <a:solidFill>
                  <a:schemeClr val="tx2">
                    <a:lumMod val="40000"/>
                    <a:lumOff val="60000"/>
                  </a:schemeClr>
                </a:solidFill>
                <a:latin typeface="王漢宗波卡體一空陰" pitchFamily="18" charset="-120"/>
                <a:ea typeface="王漢宗波卡體一空陰" pitchFamily="18" charset="-120"/>
              </a:rPr>
              <a:t>創新思維瘸元而出圓圓不節，</a:t>
            </a:r>
            <a:r>
              <a:rPr lang="zh-TW" alt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王漢宗波卡體一空陰" pitchFamily="18" charset="-120"/>
                <a:ea typeface="王漢宗波卡體一空陰" pitchFamily="18" charset="-120"/>
              </a:rPr>
              <a:t>生生不惜</a:t>
            </a:r>
            <a:endParaRPr lang="en-US" altLang="zh-TW" sz="3200" dirty="0">
              <a:solidFill>
                <a:schemeClr val="tx2">
                  <a:lumMod val="40000"/>
                  <a:lumOff val="60000"/>
                </a:schemeClr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endParaRPr lang="zh-TW" altLang="en-US" sz="3200" dirty="0">
              <a:solidFill>
                <a:schemeClr val="bg1">
                  <a:lumMod val="50000"/>
                  <a:lumOff val="50000"/>
                </a:schemeClr>
              </a:solidFill>
              <a:latin typeface="王漢宗波卡體一空陰" pitchFamily="18" charset="-120"/>
              <a:ea typeface="王漢宗波卡體一空陰" pitchFamily="18" charset="-120"/>
            </a:endParaRPr>
          </a:p>
          <a:p>
            <a:endParaRPr lang="zh-TW" altLang="en-US" sz="3200" dirty="0"/>
          </a:p>
        </p:txBody>
      </p:sp>
      <p:pic>
        <p:nvPicPr>
          <p:cNvPr id="3074" name="Picture 2" descr="C:\Users\User\AppData\Local\Microsoft\Windows\Temporary Internet Files\Content.IE5\TJFLKHIK\MM900283220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9955">
            <a:off x="5940151" y="297174"/>
            <a:ext cx="1656184" cy="178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Four Seasons (Sprin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52736" y="4817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1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9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574895"/>
            <a:ext cx="4168607" cy="3126455"/>
          </a:xfrm>
          <a:ln>
            <a:solidFill>
              <a:srgbClr val="92D050"/>
            </a:solidFill>
          </a:ln>
        </p:spPr>
      </p:pic>
      <p:sp>
        <p:nvSpPr>
          <p:cNvPr id="2" name="矩形 1"/>
          <p:cNvSpPr/>
          <p:nvPr/>
        </p:nvSpPr>
        <p:spPr>
          <a:xfrm>
            <a:off x="4076937" y="817866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秘密菜園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Picture 3" descr="C:\Users\User\AppData\Local\Microsoft\Windows\Temporary Internet Files\Content.IE5\TJFLKHIK\MC90011656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009" y="116632"/>
            <a:ext cx="4534510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608840" y="2041300"/>
            <a:ext cx="4331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dirty="0" smtClean="0">
                <a:latin typeface="王漢宗波卡體一空陰" pitchFamily="18" charset="-120"/>
                <a:ea typeface="王漢宗波卡體一空陰" pitchFamily="18" charset="-120"/>
              </a:rPr>
              <a:t>秘密菜園裡的植物，是學校幼稚園的小朋友辛苦種出的成果。</a:t>
            </a:r>
            <a:endParaRPr lang="zh-TW" altLang="en-US" sz="3500" dirty="0">
              <a:latin typeface="王漢宗波卡體一空陰" pitchFamily="18" charset="-120"/>
              <a:ea typeface="王漢宗波卡體一空陰" pitchFamily="18" charset="-120"/>
            </a:endParaRPr>
          </a:p>
        </p:txBody>
      </p:sp>
      <p:pic>
        <p:nvPicPr>
          <p:cNvPr id="4098" name="Picture 2" descr="http://www.shsps.kh.edu.tw/xoops/uploads/tadgallery/2006_03_19/551_SHSPS_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32722"/>
            <a:ext cx="4717320" cy="31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33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47864" y="451818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王漢宗特圓體繁" pitchFamily="18" charset="-120"/>
                <a:ea typeface="王漢宗特圓體繁" pitchFamily="18" charset="-120"/>
              </a:rPr>
              <a:t>心之石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559">
            <a:off x="678826" y="2163717"/>
            <a:ext cx="4608512" cy="3456384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  <a:effectLst/>
        </p:spPr>
      </p:pic>
      <p:pic>
        <p:nvPicPr>
          <p:cNvPr id="4098" name="Picture 2" descr="C:\Users\User\AppData\Local\Microsoft\Windows\Temporary Internet Files\Content.IE5\TJFLKHIK\MC9003049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3860"/>
            <a:ext cx="1869034" cy="127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5645193" y="1553106"/>
            <a:ext cx="3255995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zh-TW" altLang="en-US" sz="3200" b="1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新知時事</a:t>
            </a:r>
            <a:r>
              <a:rPr lang="zh-TW" altLang="en-US" sz="32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位</a:t>
            </a:r>
            <a:r>
              <a:rPr lang="zh-TW" altLang="en-US" sz="3200" b="1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在緬甸</a:t>
            </a:r>
            <a:r>
              <a:rPr lang="zh-TW" altLang="en-US" sz="32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下</a:t>
            </a:r>
            <a:r>
              <a:rPr lang="zh-TW" altLang="en-US" sz="3200" b="1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的</a:t>
            </a:r>
            <a:r>
              <a:rPr lang="zh-TW" altLang="en-US" sz="32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兩</a:t>
            </a:r>
            <a:r>
              <a:rPr lang="zh-TW" altLang="en-US" sz="3200" b="1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個愛心，是</a:t>
            </a:r>
            <a:r>
              <a:rPr lang="zh-TW" altLang="en-US" sz="32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新</a:t>
            </a:r>
            <a:r>
              <a:rPr lang="zh-TW" altLang="en-US" sz="3200" b="1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新</a:t>
            </a:r>
            <a:r>
              <a:rPr lang="zh-TW" altLang="en-US" sz="32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相印的意思</a:t>
            </a:r>
            <a:r>
              <a:rPr lang="zh-TW" altLang="en-US" sz="3200" b="1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，</a:t>
            </a:r>
            <a:endParaRPr lang="en-US" altLang="zh-TW" sz="3200" b="1" dirty="0" smtClean="0">
              <a:ln w="1143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王漢宗波卡體一空陰" pitchFamily="18" charset="-120"/>
              <a:ea typeface="王漢宗波卡體一空陰" pitchFamily="18" charset="-120"/>
            </a:endParaRPr>
          </a:p>
          <a:p>
            <a:pPr algn="ctr"/>
            <a:r>
              <a:rPr lang="zh-TW" altLang="en-US" sz="3200" b="1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代表</a:t>
            </a:r>
            <a:r>
              <a:rPr lang="zh-TW" altLang="en-US" sz="32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心上國小的</a:t>
            </a:r>
            <a:r>
              <a:rPr lang="zh-TW" altLang="en-US" sz="3200" b="1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小朋友都可以互相幫忙，</a:t>
            </a:r>
            <a:endParaRPr lang="en-US" altLang="zh-TW" sz="3200" b="1" dirty="0" smtClean="0">
              <a:ln w="1143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王漢宗波卡體一空陰" pitchFamily="18" charset="-120"/>
              <a:ea typeface="王漢宗波卡體一空陰" pitchFamily="18" charset="-120"/>
            </a:endParaRPr>
          </a:p>
          <a:p>
            <a:pPr algn="ctr"/>
            <a:r>
              <a:rPr lang="zh-TW" altLang="en-US" sz="3200" b="1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王漢宗波卡體一空陰" pitchFamily="18" charset="-120"/>
                <a:ea typeface="王漢宗波卡體一空陰" pitchFamily="18" charset="-120"/>
              </a:rPr>
              <a:t>關心，團結一致</a:t>
            </a:r>
            <a:endParaRPr lang="zh-TW" altLang="en-US" sz="3200" b="1" cap="none" spc="0" dirty="0">
              <a:ln w="1143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王漢宗波卡體一空陰" pitchFamily="18" charset="-120"/>
              <a:ea typeface="王漢宗波卡體一空陰" pitchFamily="18" charset="-120"/>
            </a:endParaRPr>
          </a:p>
        </p:txBody>
      </p:sp>
      <p:pic>
        <p:nvPicPr>
          <p:cNvPr id="4100" name="Picture 4" descr="C:\Users\User\AppData\Local\Microsoft\Windows\Temporary Internet Files\Content.IE5\TJFLKHIK\MC90005614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1818"/>
            <a:ext cx="1793138" cy="158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46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龍騰四海">
  <a:themeElements>
    <a:clrScheme name="時裝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龍騰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龍騰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452</TotalTime>
  <Words>530</Words>
  <Application>Microsoft Office PowerPoint</Application>
  <PresentationFormat>如螢幕大小 (4:3)</PresentationFormat>
  <Paragraphs>89</Paragraphs>
  <Slides>20</Slides>
  <Notes>2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龍騰四海</vt:lpstr>
      <vt:lpstr> </vt:lpstr>
      <vt:lpstr>PowerPoint 簡報</vt:lpstr>
      <vt:lpstr>PowerPoint 簡報</vt:lpstr>
      <vt:lpstr> </vt:lpstr>
      <vt:lpstr> 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會議室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漂浮少女 遊新上</dc:title>
  <dc:creator>User</dc:creator>
  <cp:lastModifiedBy>User</cp:lastModifiedBy>
  <cp:revision>75</cp:revision>
  <dcterms:created xsi:type="dcterms:W3CDTF">2013-04-25T04:32:25Z</dcterms:created>
  <dcterms:modified xsi:type="dcterms:W3CDTF">2013-05-16T04:12:22Z</dcterms:modified>
</cp:coreProperties>
</file>