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76" r:id="rId3"/>
    <p:sldId id="260" r:id="rId4"/>
    <p:sldId id="257" r:id="rId5"/>
    <p:sldId id="258" r:id="rId6"/>
    <p:sldId id="259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2A8"/>
    <a:srgbClr val="000000"/>
    <a:srgbClr val="660066"/>
    <a:srgbClr val="A8DBFA"/>
    <a:srgbClr val="FFCDFF"/>
    <a:srgbClr val="354B29"/>
    <a:srgbClr val="C29118"/>
    <a:srgbClr val="5D1953"/>
    <a:srgbClr val="CD434D"/>
    <a:srgbClr val="C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2" autoAdjust="0"/>
    <p:restoredTop sz="94660"/>
  </p:normalViewPr>
  <p:slideViewPr>
    <p:cSldViewPr>
      <p:cViewPr>
        <p:scale>
          <a:sx n="85" d="100"/>
          <a:sy n="85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7C64F4F-5564-4E42-9C2E-B752D97A4477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A023CD3-DCE7-4D62-9B1C-742C828D54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762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00DBD-6EC2-4FCB-B9F5-F96788FE0EBB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23CD3-DCE7-4D62-9B1C-742C828D5455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23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5E735-82BB-4799-88B3-0A7917DA5392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14D0-61F8-47BF-98CC-F93C1C7520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FCB0-54F9-408F-A996-D84C468DC633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F505-3B9D-417F-A1DD-2340311364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14A53-56FA-45A0-937D-574B425112CC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D42E-1601-4E84-B2D2-D8146D9820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FA635-111A-4F2A-A3D7-1735FD3E04D7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88C6-9E91-4BA5-8924-8C03BB8E7D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D316-FBDD-4D07-894C-8C687E046CEA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643B-7E78-413E-86B3-B602694A58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E5C0-2E4F-44F3-9D37-037CBD910E84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D08B-C361-4E9B-8354-87828AFC5D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6BBD4-04F2-4A9D-B41C-BFDBBEFCE3CB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19F0-4265-4CA2-A41A-0274C19E8A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DD9F7-4676-4F4A-8CB0-ED522B4B2C3A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0ABD9-5033-4BBF-A051-0094BFE8AB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466DA-18B7-4239-8754-168484990872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50B85-2B43-45DE-9B11-488F4A04F7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4CDB5-0ACA-4539-9037-7D408F287B6B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0F04A-6952-44B5-B595-4A150A8A62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BD66-AFF7-4467-AAE3-95A292B55BDE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3F99C-56A9-4F97-A3B4-5BDBB95C66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Click="0" advTm="10000">
    <p:randomBar dir="vert"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20AA3E-AF21-41AE-B0FE-A64167B267FB}" type="datetimeFigureOut">
              <a:rPr lang="zh-TW" altLang="en-US"/>
              <a:pPr>
                <a:defRPr/>
              </a:pPr>
              <a:t>2013/5/14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56D77F1-2366-473D-B14C-32DACD78BAC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0">
    <p:randomBar dir="vert"/>
    <p:sndAc>
      <p:stSnd>
        <p:snd r:embed="rId13" name="breeze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wmf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wmf"/><Relationship Id="rId11" Type="http://schemas.openxmlformats.org/officeDocument/2006/relationships/image" Target="../media/image7.wm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wmf"/><Relationship Id="rId1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audio" Target="../media/audio1.wav"/><Relationship Id="rId7" Type="http://schemas.openxmlformats.org/officeDocument/2006/relationships/image" Target="../media/image5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wmf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png"/><Relationship Id="rId7" Type="http://schemas.openxmlformats.org/officeDocument/2006/relationships/image" Target="../media/image6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jpe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7.jpeg"/><Relationship Id="rId7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wmf"/><Relationship Id="rId5" Type="http://schemas.microsoft.com/office/2007/relationships/hdphoto" Target="../media/hdphoto1.wdp"/><Relationship Id="rId4" Type="http://schemas.openxmlformats.org/officeDocument/2006/relationships/image" Target="../media/image68.jpe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74.jpeg"/><Relationship Id="rId4" Type="http://schemas.openxmlformats.org/officeDocument/2006/relationships/image" Target="../media/image7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jpeg"/><Relationship Id="rId7" Type="http://schemas.openxmlformats.org/officeDocument/2006/relationships/image" Target="../media/image7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jpe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jpeg"/><Relationship Id="rId7" Type="http://schemas.openxmlformats.org/officeDocument/2006/relationships/image" Target="../media/image8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jpe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7.png"/><Relationship Id="rId7" Type="http://schemas.openxmlformats.org/officeDocument/2006/relationships/image" Target="../media/image9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jpeg"/><Relationship Id="rId7" Type="http://schemas.openxmlformats.org/officeDocument/2006/relationships/image" Target="../media/image9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audio" Target="../media/audio1.wav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.wav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wmf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jpeg"/><Relationship Id="rId7" Type="http://schemas.openxmlformats.org/officeDocument/2006/relationships/image" Target="../media/image1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wmf"/><Relationship Id="rId5" Type="http://schemas.openxmlformats.org/officeDocument/2006/relationships/image" Target="../media/image108.png"/><Relationship Id="rId4" Type="http://schemas.openxmlformats.org/officeDocument/2006/relationships/image" Target="../media/image10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wmf"/><Relationship Id="rId5" Type="http://schemas.openxmlformats.org/officeDocument/2006/relationships/image" Target="../media/image113.png"/><Relationship Id="rId10" Type="http://schemas.openxmlformats.org/officeDocument/2006/relationships/audio" Target="../media/audio1.wav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jpeg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jpeg"/><Relationship Id="rId7" Type="http://schemas.openxmlformats.org/officeDocument/2006/relationships/image" Target="../media/image2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png"/><Relationship Id="rId7" Type="http://schemas.openxmlformats.org/officeDocument/2006/relationships/image" Target="../media/image4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audio" Target="../media/audio1.wav"/><Relationship Id="rId4" Type="http://schemas.openxmlformats.org/officeDocument/2006/relationships/image" Target="../media/image50.wmf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標題 1"/>
          <p:cNvSpPr>
            <a:spLocks noGrp="1"/>
          </p:cNvSpPr>
          <p:nvPr>
            <p:ph type="ctrTitle"/>
          </p:nvPr>
        </p:nvSpPr>
        <p:spPr>
          <a:xfrm>
            <a:off x="1485900" y="332656"/>
            <a:ext cx="6172200" cy="2231529"/>
          </a:xfrm>
        </p:spPr>
        <p:txBody>
          <a:bodyPr/>
          <a:lstStyle/>
          <a:p>
            <a:r>
              <a:rPr lang="zh-TW" altLang="en-US" sz="9600" b="1" dirty="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  <a:t>新 上 </a:t>
            </a:r>
            <a:r>
              <a:rPr lang="en-US" altLang="zh-TW" sz="9600" b="1" dirty="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  <a:t/>
            </a:r>
            <a:br>
              <a:rPr lang="en-US" altLang="zh-TW" sz="9600" b="1" dirty="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</a:br>
            <a:r>
              <a:rPr lang="zh-TW" altLang="en-US" sz="9600" b="1" dirty="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  <a:t>趴 趴 </a:t>
            </a:r>
            <a:r>
              <a:rPr lang="en-US" altLang="zh-TW" sz="9600" b="1" dirty="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  <a:t>GO</a:t>
            </a:r>
            <a:endParaRPr lang="zh-TW" altLang="en-US" sz="9600" b="1" dirty="0" smtClean="0">
              <a:solidFill>
                <a:srgbClr val="7030A0"/>
              </a:solidFill>
              <a:latin typeface="王漢宗酷儷海報"/>
              <a:ea typeface="王漢宗酷儷海報"/>
              <a:cs typeface="王漢宗酷儷海報"/>
            </a:endParaRPr>
          </a:p>
        </p:txBody>
      </p:sp>
      <p:pic>
        <p:nvPicPr>
          <p:cNvPr id="2052" name="Picture 4" descr="C:\Users\Janet\AppData\Local\Microsoft\Windows\Temporary Internet Files\Content.IE5\XKS2XTLS\MC900123551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124170" y="31688"/>
            <a:ext cx="4019829" cy="282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副標題 2"/>
          <p:cNvSpPr>
            <a:spLocks noGrp="1"/>
          </p:cNvSpPr>
          <p:nvPr>
            <p:ph type="subTitle" idx="1"/>
          </p:nvPr>
        </p:nvSpPr>
        <p:spPr>
          <a:xfrm rot="20470086">
            <a:off x="1819860" y="3812395"/>
            <a:ext cx="6172200" cy="1371600"/>
          </a:xfrm>
        </p:spPr>
        <p:txBody>
          <a:bodyPr/>
          <a:lstStyle/>
          <a:p>
            <a:r>
              <a:rPr lang="zh-TW" altLang="en-US" sz="6000" dirty="0" smtClean="0">
                <a:solidFill>
                  <a:schemeClr val="bg1"/>
                </a:solidFill>
                <a:latin typeface="王漢宗酷儷海報"/>
                <a:ea typeface="王漢宗酷儷海報"/>
                <a:cs typeface="王漢宗酷儷海報"/>
              </a:rPr>
              <a:t>魔豆小妞玩創意</a:t>
            </a:r>
          </a:p>
        </p:txBody>
      </p:sp>
      <p:pic>
        <p:nvPicPr>
          <p:cNvPr id="2053" name="Picture 5" descr="C:\Users\Janet\AppData\Local\Microsoft\Windows\Temporary Internet Files\Content.IE5\RMZ04AF1\MC900445118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170" y="4671419"/>
            <a:ext cx="82985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anet\AppData\Local\Microsoft\Windows\Temporary Internet Files\Content.IE5\EHG2VUB9\MC900445120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407" y="4872590"/>
            <a:ext cx="76169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anet\AppData\Local\Microsoft\Windows\Temporary Internet Files\Content.IE5\ZL02BN6A\MC900445114[1].wm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972" y="4757141"/>
            <a:ext cx="813816" cy="21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580" y="3430"/>
            <a:ext cx="6108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cer\AppData\Local\Microsoft\Windows\Temporary Internet Files\Content.IE5\FTVXXU7I\MC900445116[1].wm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657" y="4887171"/>
            <a:ext cx="61395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614" y="4531812"/>
            <a:ext cx="7620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9 曲目 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164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  <p:sndAc>
          <p:stSnd>
            <p:snd r:embed="rId4" name="breeze.wav"/>
          </p:stSnd>
        </p:sndAc>
      </p:transition>
    </mc:Choice>
    <mc:Fallback xmlns="">
      <p:transition spd="slow" advClick="0" advTm="20000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/>
      <p:bldP spid="1433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AppData\Local\Microsoft\Windows\Temporary Internet Files\Content.IE5\Q6FACDEG\MP900439174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9143999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0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SUPER</a:t>
            </a:r>
            <a:r>
              <a:rPr lang="zh-TW" altLang="en-US" sz="80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足球場</a:t>
            </a:r>
          </a:p>
        </p:txBody>
      </p:sp>
      <p:sp>
        <p:nvSpPr>
          <p:cNvPr id="24582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這個足球場</a:t>
            </a:r>
            <a:r>
              <a:rPr lang="en-US" altLang="zh-TW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是大家玩樂的地方</a:t>
            </a:r>
            <a:r>
              <a:rPr lang="en-US" altLang="zh-TW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連樂樂棒也可以在</a:t>
            </a:r>
            <a:r>
              <a:rPr lang="en-US" altLang="zh-TW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SUPER</a:t>
            </a:r>
            <a:r>
              <a:rPr lang="zh-TW" altLang="en-US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足球場打</a:t>
            </a:r>
            <a:r>
              <a:rPr lang="en-US" altLang="zh-TW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這真的是萬用場地啊</a:t>
            </a:r>
            <a:r>
              <a:rPr lang="en-US" altLang="zh-TW" sz="4000" dirty="0" smtClean="0">
                <a:solidFill>
                  <a:srgbClr val="EB5B0B"/>
                </a:solidFill>
                <a:latin typeface="王漢宗顏楷體繁" pitchFamily="2" charset="-120"/>
                <a:ea typeface="王漢宗顏楷體繁" pitchFamily="2" charset="-120"/>
              </a:rPr>
              <a:t>!!</a:t>
            </a:r>
          </a:p>
        </p:txBody>
      </p:sp>
      <p:sp>
        <p:nvSpPr>
          <p:cNvPr id="24585" name="Rectangle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4586" name="Picture 10" descr="DSC0715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032250" cy="446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Users\Janet\AppData\Local\Microsoft\Windows\Temporary Internet Files\Content.IE5\ZL02BN6A\MC900355057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6253466"/>
            <a:ext cx="3627425" cy="5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anet\AppData\Local\Microsoft\Windows\Temporary Internet Files\Content.IE5\ZL02BN6A\MC900355057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6846"/>
            <a:ext cx="3627425" cy="5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Program Files\Microsoft Office\MEDIA\CAGCAT10\j0299763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077072"/>
            <a:ext cx="651431" cy="5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AppData\Local\Microsoft\Windows\Temporary Internet Files\Content.IE5\TQ0CG02P\MC900320430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765" y="1665670"/>
            <a:ext cx="503429" cy="4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  <p:sndAc>
          <p:stSnd>
            <p:snd r:embed="rId3" name="breeze.wav"/>
          </p:stSnd>
        </p:sndAc>
      </p:transition>
    </mc:Choice>
    <mc:Fallback xmlns="">
      <p:transition spd="slow" advClick="0" advTm="10000">
        <p:dissolv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AppData\Local\Microsoft\Windows\Temporary Internet Files\Content.IE5\Q6FACDEG\MC90044159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/>
          <p:cNvSpPr>
            <a:spLocks noGrp="1"/>
          </p:cNvSpPr>
          <p:nvPr>
            <p:ph type="title"/>
          </p:nvPr>
        </p:nvSpPr>
        <p:spPr>
          <a:xfrm>
            <a:off x="62022" y="-546"/>
            <a:ext cx="8229600" cy="1143000"/>
          </a:xfrm>
        </p:spPr>
        <p:txBody>
          <a:bodyPr/>
          <a:lstStyle/>
          <a:p>
            <a:r>
              <a:rPr lang="zh-TW" altLang="en-US" sz="72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本校的司令台</a:t>
            </a:r>
          </a:p>
        </p:txBody>
      </p:sp>
      <p:sp>
        <p:nvSpPr>
          <p:cNvPr id="26630" name="Rectangle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6631" name="Rectang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司令台是個神聖的地方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我們在那裡頒獎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表演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唱歌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跳舞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升旗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唱國歌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也是乘涼得好去處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它真是一個萬用的場地阿</a:t>
            </a:r>
            <a:r>
              <a:rPr lang="en-US" altLang="zh-TW" sz="40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!</a:t>
            </a:r>
          </a:p>
        </p:txBody>
      </p:sp>
      <p:pic>
        <p:nvPicPr>
          <p:cNvPr id="26628" name="Picture 4" descr="DSC0715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6890">
            <a:off x="251520" y="1124744"/>
            <a:ext cx="4249043" cy="496808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44" name="Picture 4" descr="C:\Users\Janet\AppData\Local\Microsoft\Windows\Temporary Internet Files\Content.IE5\EHG2VUB9\MC90043580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384" y="4298354"/>
            <a:ext cx="26384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anet\AppData\Local\Microsoft\Windows\Temporary Internet Files\Content.IE5\EHG2VUB9\MC90043580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846366" y="18281"/>
            <a:ext cx="26384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AppData\Local\Microsoft\Windows\Temporary Internet Files\Content.IE5\GD3F5VZL\MC900412712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43695"/>
            <a:ext cx="1748382" cy="14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Temporary Internet Files\Content.IE5\GD3F5VZL\MC900411598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682511"/>
            <a:ext cx="1392030" cy="314838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Temporary Internet Files\Content.IE5\TJFLKHIK\MC900411630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4822874"/>
            <a:ext cx="1483866" cy="204295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User\AppData\Local\Microsoft\Windows\Temporary Internet Files\Content.IE5\TQ0CG02P\MP900439193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/>
          <p:cNvSpPr>
            <a:spLocks noGrp="1"/>
          </p:cNvSpPr>
          <p:nvPr>
            <p:ph type="title"/>
          </p:nvPr>
        </p:nvSpPr>
        <p:spPr>
          <a:xfrm>
            <a:off x="-985266" y="52121"/>
            <a:ext cx="8229600" cy="1143000"/>
          </a:xfrm>
        </p:spPr>
        <p:txBody>
          <a:bodyPr/>
          <a:lstStyle/>
          <a:p>
            <a:r>
              <a:rPr lang="zh-TW" altLang="en-US" sz="96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跑步操場</a:t>
            </a:r>
          </a:p>
        </p:txBody>
      </p:sp>
      <p:sp>
        <p:nvSpPr>
          <p:cNvPr id="28678" name="Rectangle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8679" name="Rectangle 7"/>
          <p:cNvSpPr>
            <a:spLocks noGrp="1"/>
          </p:cNvSpPr>
          <p:nvPr>
            <p:ph type="body" sz="half" idx="2"/>
          </p:nvPr>
        </p:nvSpPr>
        <p:spPr>
          <a:xfrm>
            <a:off x="4643438" y="1557338"/>
            <a:ext cx="4038600" cy="4525962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操場是一個可以跑步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健身的地方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我們在中間的草地打樂樂棒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運動會也可以在這兒比賽大隊接力呢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!</a:t>
            </a:r>
          </a:p>
        </p:txBody>
      </p:sp>
      <p:pic>
        <p:nvPicPr>
          <p:cNvPr id="28676" name="Picture 4" descr="DSC0716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9695">
            <a:off x="251519" y="1556791"/>
            <a:ext cx="4320480" cy="460851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 descr="C:\Users\Janet\AppData\Local\Microsoft\Windows\Temporary Internet Files\Content.IE5\RMZ04AF1\MC900355103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968" y="0"/>
            <a:ext cx="3685032" cy="6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Janet\AppData\Local\Microsoft\Windows\Temporary Internet Files\Content.IE5\RMZ04AF1\MC900355103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001" y="6206374"/>
            <a:ext cx="3685032" cy="6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AppData\Local\Microsoft\Windows\Temporary Internet Files\Content.IE5\GD3F5VZL\MC900331699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3575">
            <a:off x="2585616" y="2840427"/>
            <a:ext cx="895535" cy="11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Microsoft\Windows\Temporary Internet Files\Content.IE5\FFRD8105\MC900429471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609" y="5067032"/>
            <a:ext cx="1071677" cy="176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Microsoft\Windows\Temporary Internet Files\Content.IE5\TQ0CG02P\MC90044158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27584" y="478312"/>
            <a:ext cx="8136904" cy="635670"/>
          </a:xfrm>
        </p:spPr>
        <p:txBody>
          <a:bodyPr/>
          <a:lstStyle/>
          <a:p>
            <a:pPr algn="ctr"/>
            <a:r>
              <a:rPr lang="zh-TW" altLang="en-US" sz="7200" b="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咱們的心心相印</a:t>
            </a:r>
            <a:endParaRPr lang="zh-TW" altLang="en-US" sz="7200" b="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pic>
        <p:nvPicPr>
          <p:cNvPr id="2050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0134"/>
            <a:ext cx="1819656" cy="166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412776"/>
            <a:ext cx="511256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文字版面配置區 6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34680" cy="5073427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咱們的心心相印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代表心心向上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每個人都求上進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、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進步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新上也才能成為一個培養出好學生的學校</a:t>
            </a:r>
            <a:r>
              <a:rPr lang="en-US" altLang="zh-TW" sz="4000" dirty="0" smtClean="0">
                <a:solidFill>
                  <a:srgbClr val="354B29"/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endParaRPr lang="zh-TW" altLang="en-US" sz="4000" dirty="0">
              <a:solidFill>
                <a:srgbClr val="354B29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30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  <p:sndAc>
          <p:stSnd>
            <p:snd r:embed="rId2" name="breeze.wav"/>
          </p:stSnd>
        </p:sndAc>
      </p:transition>
    </mc:Choice>
    <mc:Fallback xmlns="">
      <p:transition spd="slow" advClick="0" advTm="10000">
        <p:blinds dir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AppData\Local\Microsoft\Windows\Temporary Internet Files\Content.IE5\TQ0CG02P\MC90044498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29233" y="176073"/>
            <a:ext cx="8229600" cy="1143000"/>
          </a:xfrm>
        </p:spPr>
        <p:txBody>
          <a:bodyPr/>
          <a:lstStyle/>
          <a:p>
            <a:r>
              <a:rPr lang="zh-TW" altLang="en-US" sz="96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蝴蝶花園</a:t>
            </a:r>
            <a:endParaRPr lang="zh-TW" altLang="en-US" sz="960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4876">
            <a:off x="121086" y="1833200"/>
            <a:ext cx="4326632" cy="453650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3825702" y="1556792"/>
            <a:ext cx="4038600" cy="4525963"/>
          </a:xfrm>
        </p:spPr>
        <p:txBody>
          <a:bodyPr/>
          <a:lstStyle/>
          <a:p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它本來不是叫蝴蝶花園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是因為那裡樹很多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花也很多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所以引來許多蝴蝶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在此覓食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所以才叫蝴蝶花園</a:t>
            </a:r>
            <a:r>
              <a:rPr lang="en-US" altLang="zh-TW" sz="44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13315" name="Picture 3" descr="C:\Users\Janet\AppData\Local\Microsoft\Windows\Temporary Internet Files\Content.IE5\ZL02BN6A\MC900123071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36498" y="4172814"/>
            <a:ext cx="2083265" cy="36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Janet\AppData\Local\Microsoft\Windows\Temporary Internet Files\Content.IE5\ZL02BN6A\MC900123071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24735" y="-1448671"/>
            <a:ext cx="198196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anet\AppData\Local\Microsoft\Windows\Temporary Internet Files\Content.IE5\ZL02BN6A\MC900412470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72" y="4891888"/>
            <a:ext cx="2160240" cy="19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net\AppData\Local\Microsoft\Windows\Temporary Internet Files\Content.IE5\EHG2VUB9\MC900361490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263" y="-26268"/>
            <a:ext cx="2826854" cy="28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net\AppData\Local\Microsoft\Windows\Temporary Internet Files\Content.IE5\RMZ04AF1\MC900352076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00438">
            <a:off x="330868" y="731488"/>
            <a:ext cx="1410125" cy="1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Microsoft\Windows\Temporary Internet Files\Content.IE5\FD51DC9G\MC90044030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/>
          <a:lstStyle/>
          <a:p>
            <a:pPr algn="ctr"/>
            <a:r>
              <a:rPr lang="en-US" altLang="zh-TW" sz="9600" dirty="0" smtClean="0">
                <a:latin typeface="王漢宗酷正海報" pitchFamily="2" charset="-120"/>
                <a:ea typeface="王漢宗酷正海報" pitchFamily="2" charset="-120"/>
              </a:rPr>
              <a:t/>
            </a:r>
            <a:br>
              <a:rPr lang="en-US" altLang="zh-TW" sz="9600" dirty="0" smtClean="0">
                <a:latin typeface="王漢宗酷正海報" pitchFamily="2" charset="-120"/>
                <a:ea typeface="王漢宗酷正海報" pitchFamily="2" charset="-120"/>
              </a:rPr>
            </a:br>
            <a:r>
              <a:rPr lang="zh-TW" altLang="en-US" sz="6600" dirty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起飛吧</a:t>
            </a:r>
            <a:r>
              <a:rPr lang="en-US" altLang="zh-TW" sz="66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!</a:t>
            </a:r>
            <a:r>
              <a:rPr lang="zh-TW" altLang="en-US" sz="66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孩子</a:t>
            </a:r>
            <a:endParaRPr lang="zh-TW" altLang="en-US" sz="660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628800"/>
            <a:ext cx="525658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文字版面配置區 6"/>
          <p:cNvSpPr>
            <a:spLocks noGrp="1"/>
          </p:cNvSpPr>
          <p:nvPr>
            <p:ph type="body" sz="half" idx="2"/>
          </p:nvPr>
        </p:nvSpPr>
        <p:spPr>
          <a:xfrm>
            <a:off x="899592" y="1548958"/>
            <a:ext cx="3008313" cy="4691063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新上的牆壁上</a:t>
            </a:r>
            <a:r>
              <a:rPr lang="en-US" altLang="zh-TW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有著小鳥的圖案</a:t>
            </a:r>
            <a:r>
              <a:rPr lang="en-US" altLang="zh-TW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鼓勵我們努力向上</a:t>
            </a:r>
            <a:r>
              <a:rPr lang="en-US" altLang="zh-TW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朝著夢想前進</a:t>
            </a:r>
            <a:r>
              <a:rPr lang="en-US" altLang="zh-TW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這些美麗的圖案驅使著我們實現夢想</a:t>
            </a:r>
            <a:r>
              <a:rPr lang="en-US" altLang="zh-TW" sz="3600" dirty="0">
                <a:solidFill>
                  <a:srgbClr val="00B0F0"/>
                </a:solidFill>
                <a:latin typeface="王漢宗顏楷體繁" pitchFamily="2" charset="-120"/>
                <a:ea typeface="王漢宗顏楷體繁" pitchFamily="2" charset="-120"/>
              </a:rPr>
              <a:t>!</a:t>
            </a:r>
            <a:endParaRPr lang="zh-TW" altLang="en-US" sz="3600" dirty="0">
              <a:solidFill>
                <a:srgbClr val="00B0F0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14339" name="Picture 3" descr="C:\Users\Janet\AppData\Local\Microsoft\Windows\Temporary Internet Files\Content.IE5\XKS2XTLS\MC90033176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40021"/>
            <a:ext cx="4927453" cy="6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anet\AppData\Local\Microsoft\Windows\Temporary Internet Files\Content.IE5\XKS2XTLS\MC90033176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858" y="0"/>
            <a:ext cx="3779142" cy="4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et\AppData\Local\Microsoft\Windows\Temporary Internet Files\Content.IE5\ZL02BN6A\MC900437475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67697">
            <a:off x="6804248" y="4879230"/>
            <a:ext cx="1548236" cy="16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net\AppData\Local\Microsoft\Windows\Temporary Internet Files\Content.IE5\XKS2XTLS\MC900437481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849" cy="16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anet\AppData\Local\Microsoft\Windows\Temporary Internet Files\Content.IE5\RMZ04AF1\MC900437477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4315" y="1412776"/>
            <a:ext cx="1499813" cy="15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Microsoft\Windows\Temporary Internet Files\Content.IE5\TQ0CG02P\MC90044154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揮灑汗水的籃球場</a:t>
            </a:r>
            <a:endParaRPr lang="zh-TW" altLang="en-US" sz="600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412776"/>
            <a:ext cx="5111750" cy="489654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3568" y="1412776"/>
            <a:ext cx="3008313" cy="4691063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每到周末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總是會有一些人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來到小妞們的新上國小打籃球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這些人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各個都熱血沸騰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生龍活虎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讓他們的汗水揮灑在這片籃球場上吧</a:t>
            </a:r>
            <a:r>
              <a:rPr lang="en-US" altLang="zh-TW" sz="3200" dirty="0" smtClean="0">
                <a:solidFill>
                  <a:srgbClr val="F36B35"/>
                </a:solidFill>
                <a:latin typeface="王漢宗顏楷體繁" pitchFamily="2" charset="-120"/>
                <a:ea typeface="王漢宗顏楷體繁" pitchFamily="2" charset="-120"/>
              </a:rPr>
              <a:t>~</a:t>
            </a:r>
            <a:endParaRPr lang="zh-TW" altLang="en-US" sz="3200" dirty="0">
              <a:solidFill>
                <a:srgbClr val="F36B35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15363" name="Picture 3" descr="C:\Users\Janet\AppData\Local\Microsoft\Windows\Temporary Internet Files\Content.IE5\EHG2VUB9\MC900355081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89" y="6024982"/>
            <a:ext cx="3632911" cy="8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Janet\AppData\Local\Microsoft\Windows\Temporary Internet Files\Content.IE5\EHG2VUB9\MC900355081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2911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anet\AppData\Local\Microsoft\Windows\Temporary Internet Files\Content.IE5\ZL02BN6A\MC900445188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837" y="116632"/>
            <a:ext cx="1598163" cy="171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net\AppData\Local\Microsoft\Windows\Temporary Internet Files\Content.IE5\RMZ04AF1\MC900320432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391" y="4293096"/>
            <a:ext cx="680305" cy="65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AppData\Local\Microsoft\Windows\Temporary Internet Files\Content.IE5\GD3F5VZL\MP900439194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5" y="0"/>
            <a:ext cx="9172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4862">
            <a:off x="2710717" y="3550117"/>
            <a:ext cx="3403348" cy="24710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/>
          <a:lstStyle/>
          <a:p>
            <a:pPr algn="ctr"/>
            <a:r>
              <a:rPr lang="en-US" altLang="zh-TW" sz="54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2013.5.1</a:t>
            </a:r>
            <a:r>
              <a:rPr lang="zh-TW" altLang="en-US" sz="54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本校科學</a:t>
            </a:r>
            <a:r>
              <a:rPr lang="zh-TW" altLang="en-US" sz="5400" dirty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園遊會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0711">
            <a:off x="344014" y="3457044"/>
            <a:ext cx="2691825" cy="266161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95536" y="1484785"/>
            <a:ext cx="8450335" cy="2160240"/>
          </a:xfrm>
        </p:spPr>
        <p:txBody>
          <a:bodyPr/>
          <a:lstStyle/>
          <a:p>
            <a:pPr algn="ctr"/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這是咱們班這次的科學園遊會</a:t>
            </a:r>
            <a:r>
              <a:rPr lang="zh-TW" altLang="en-US" sz="3400" dirty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設置的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創意遊戲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遊戲規則如下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這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2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種都是很好玩的遊戲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因此本班拿到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5</a:t>
            </a:r>
            <a:r>
              <a:rPr lang="zh-TW" altLang="en-US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年級最佳攤位獎</a:t>
            </a:r>
            <a:r>
              <a:rPr lang="en-US" altLang="zh-TW" sz="3400" dirty="0" smtClean="0">
                <a:solidFill>
                  <a:srgbClr val="5D1953"/>
                </a:solidFill>
                <a:latin typeface="王漢宗顏楷體繁" pitchFamily="2" charset="-120"/>
                <a:ea typeface="王漢宗顏楷體繁" pitchFamily="2" charset="-120"/>
              </a:rPr>
              <a:t>NO.1</a:t>
            </a:r>
            <a:endParaRPr lang="zh-TW" altLang="en-US" sz="3400" dirty="0">
              <a:solidFill>
                <a:srgbClr val="5D1953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47839">
            <a:off x="6084257" y="3427747"/>
            <a:ext cx="2448112" cy="287695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986" y="6096305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4" y="15428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84" y="15428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5" y="6126591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145" y="6156877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314" y="-28575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35724" y="1496289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36865" y="4592574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474016" y="1692333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Janet\AppData\Local\Microsoft\Windows\Temporary Internet Files\Content.IE5\XKS2XTLS\MC900357133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428527" y="4739416"/>
            <a:ext cx="3654857" cy="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Program Files (x86)\Microsoft Office\MEDIA\CAGCAT10\j0305257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4" y="5029200"/>
            <a:ext cx="113842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anet\AppData\Local\Microsoft\Windows\Temporary Internet Files\Content.IE5\ZL02BN6A\MC900441715[1]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740" y="3024953"/>
            <a:ext cx="1359223" cy="13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5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k.best-wallpaper.net/wallpaper/1920x1200/1108/Pink-love-heart_1920x12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1162050"/>
          </a:xfrm>
        </p:spPr>
        <p:txBody>
          <a:bodyPr/>
          <a:lstStyle/>
          <a:p>
            <a:pPr algn="ctr"/>
            <a:r>
              <a:rPr lang="zh-TW" altLang="en-US" sz="80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連心走廊  </a:t>
            </a:r>
            <a:r>
              <a:rPr lang="zh-TW" altLang="en-US" sz="40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心</a:t>
            </a:r>
            <a:r>
              <a:rPr lang="zh-TW" altLang="en-US" sz="4000" dirty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連心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56792"/>
            <a:ext cx="5184576" cy="511256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80112" y="1435101"/>
            <a:ext cx="3240360" cy="2785988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這條長長的連心走廊</a:t>
            </a:r>
            <a:r>
              <a:rPr lang="en-US" altLang="zh-TW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,</a:t>
            </a:r>
            <a:r>
              <a:rPr lang="zh-TW" altLang="en-US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從文心樓到同心樓</a:t>
            </a:r>
            <a:r>
              <a:rPr lang="en-US" altLang="zh-TW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,</a:t>
            </a:r>
            <a:r>
              <a:rPr lang="zh-TW" altLang="en-US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也可以在那玩牆壁鬼等遊戲</a:t>
            </a:r>
            <a:r>
              <a:rPr lang="en-US" altLang="zh-TW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…</a:t>
            </a:r>
            <a:r>
              <a:rPr lang="zh-TW" altLang="en-US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有時候會在那裡展示美勞作品</a:t>
            </a:r>
            <a:r>
              <a:rPr lang="en-US" altLang="zh-TW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,</a:t>
            </a:r>
            <a:r>
              <a:rPr lang="zh-TW" altLang="en-US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真是美極了</a:t>
            </a:r>
            <a:r>
              <a:rPr lang="en-US" altLang="zh-TW" sz="2800" dirty="0" smtClean="0">
                <a:solidFill>
                  <a:srgbClr val="000000"/>
                </a:solidFill>
                <a:latin typeface="王漢宗超明體繁" pitchFamily="18" charset="-120"/>
                <a:ea typeface="王漢宗超明體繁" pitchFamily="18" charset="-120"/>
              </a:rPr>
              <a:t>!</a:t>
            </a:r>
            <a:endParaRPr lang="zh-TW" altLang="en-US" sz="2800" dirty="0">
              <a:solidFill>
                <a:srgbClr val="000000"/>
              </a:solidFill>
              <a:latin typeface="王漢宗超明體繁" pitchFamily="18" charset="-120"/>
              <a:ea typeface="王漢宗超明體繁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2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Microsoft\Windows\Temporary Internet Files\Content.IE5\TQ0CG02P\MC9004415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52" y="100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50912" y="366136"/>
            <a:ext cx="8219256" cy="1162050"/>
          </a:xfrm>
        </p:spPr>
        <p:txBody>
          <a:bodyPr/>
          <a:lstStyle/>
          <a:p>
            <a:pPr algn="ctr"/>
            <a:r>
              <a:rPr lang="zh-TW" altLang="en-US" sz="88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作者簡介</a:t>
            </a:r>
            <a:endParaRPr lang="zh-TW" altLang="en-US" sz="880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我們來自不同的家庭，卻能夠在同一個團體裡，在這次的簡報中小妞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1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是負責打字的，小妞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2.5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是照片負責人，小妞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3.4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是負責構思的，希望評審看在我們這麼努力，給我們第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1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名！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〈</a:t>
            </a:r>
            <a:r>
              <a:rPr lang="zh-TW" altLang="en-US" sz="1800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寫這篇後續的是小妞</a:t>
            </a:r>
            <a:r>
              <a:rPr lang="en-US" altLang="zh-TW" sz="1800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4</a:t>
            </a:r>
            <a:r>
              <a:rPr lang="zh-TW" altLang="en-US" sz="1800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，沒有別意，只是有感而發。</a:t>
            </a:r>
            <a:r>
              <a:rPr lang="en-US" altLang="zh-TW" sz="1800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〉</a:t>
            </a:r>
            <a:endParaRPr lang="zh-TW" altLang="en-US" dirty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</a:t>
            </a:r>
            <a:r>
              <a:rPr lang="en-US" altLang="zh-TW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1:</a:t>
            </a:r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夏涓</a:t>
            </a:r>
            <a:endParaRPr lang="en-US" altLang="zh-TW" sz="3800" dirty="0" smtClean="0">
              <a:solidFill>
                <a:srgbClr val="0070C0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r>
              <a:rPr lang="zh-TW" altLang="en-US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</a:t>
            </a:r>
            <a:r>
              <a:rPr lang="en-US" altLang="zh-TW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2:</a:t>
            </a:r>
            <a:r>
              <a:rPr lang="zh-TW" altLang="en-US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鄧筠</a:t>
            </a:r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凡</a:t>
            </a:r>
            <a:endParaRPr lang="en-US" altLang="zh-TW" sz="3800" dirty="0" smtClean="0">
              <a:solidFill>
                <a:srgbClr val="0070C0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r>
              <a:rPr lang="zh-TW" altLang="en-US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</a:t>
            </a:r>
            <a:r>
              <a:rPr lang="en-US" altLang="zh-TW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3:</a:t>
            </a:r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吳佳蒨</a:t>
            </a:r>
            <a:endParaRPr lang="en-US" altLang="zh-TW" sz="3800" dirty="0" smtClean="0">
              <a:solidFill>
                <a:srgbClr val="0070C0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r>
              <a:rPr lang="zh-TW" altLang="en-US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</a:t>
            </a:r>
            <a:r>
              <a:rPr lang="en-US" altLang="zh-TW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4</a:t>
            </a:r>
            <a:r>
              <a:rPr lang="en-US" altLang="zh-TW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:</a:t>
            </a:r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陳婉榕</a:t>
            </a:r>
            <a:endParaRPr lang="en-US" altLang="zh-TW" sz="3800" dirty="0" smtClean="0">
              <a:solidFill>
                <a:srgbClr val="0070C0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r>
              <a:rPr lang="zh-TW" altLang="en-US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</a:t>
            </a:r>
            <a:r>
              <a:rPr lang="en-US" altLang="zh-TW" sz="3800" dirty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5</a:t>
            </a:r>
            <a:r>
              <a:rPr lang="en-US" altLang="zh-TW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:</a:t>
            </a:r>
            <a:r>
              <a:rPr lang="zh-TW" altLang="en-US" sz="38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田依辰</a:t>
            </a:r>
            <a:endParaRPr lang="zh-TW" altLang="en-US" sz="3800" dirty="0">
              <a:solidFill>
                <a:srgbClr val="0070C0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sp>
        <p:nvSpPr>
          <p:cNvPr id="5" name="太陽 4"/>
          <p:cNvSpPr/>
          <p:nvPr/>
        </p:nvSpPr>
        <p:spPr>
          <a:xfrm>
            <a:off x="3301" y="121153"/>
            <a:ext cx="1152128" cy="1202432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31011"/>
            <a:ext cx="1176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Program Files (x86)\Microsoft Office\MEDIA\CAGCAT10\j0281904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445224"/>
            <a:ext cx="1368152" cy="12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AppData\Local\Microsoft\Windows\Temporary Internet Files\Content.IE5\TJFLKHIK\MC900355107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75480"/>
            <a:ext cx="3632911" cy="5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Microsoft\Windows\Temporary Internet Files\Content.IE5\TJFLKHIK\MC900355107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89" y="65378"/>
            <a:ext cx="3632911" cy="5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61524"/>
      </p:ext>
    </p:extLst>
  </p:cSld>
  <p:clrMapOvr>
    <a:masterClrMapping/>
  </p:clrMapOvr>
  <p:transition spd="slow" advClick="0" advTm="10000">
    <p:pull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User\AppData\Local\Microsoft\Windows\Temporary Internet Files\Content.IE5\9UVJEW39\MP90043909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547664" y="1031902"/>
            <a:ext cx="4040188" cy="639762"/>
          </a:xfrm>
        </p:spPr>
        <p:txBody>
          <a:bodyPr/>
          <a:lstStyle/>
          <a:p>
            <a:pPr algn="ctr"/>
            <a:r>
              <a:rPr lang="zh-TW" altLang="en-US" sz="96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目</a:t>
            </a:r>
            <a:endParaRPr lang="zh-TW" altLang="en-US" sz="9600" dirty="0">
              <a:solidFill>
                <a:srgbClr val="7030A0"/>
              </a:solidFill>
              <a:latin typeface="王漢宗酷儷海報" pitchFamily="2" charset="-120"/>
              <a:ea typeface="王漢宗酷儷海報" pitchFamily="2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1043608" y="1772816"/>
            <a:ext cx="4040188" cy="3951288"/>
          </a:xfrm>
        </p:spPr>
        <p:txBody>
          <a:bodyPr/>
          <a:lstStyle/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封面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2.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目錄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3.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校長與小妞們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4.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美麗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的親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水池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5.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奇特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的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藝術品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6.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空中花園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1</a:t>
            </a: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7.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空中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花園</a:t>
            </a:r>
            <a:r>
              <a:rPr lang="en-US" altLang="zh-TW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2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8.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種菜的開心農場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9.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大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川堂</a:t>
            </a:r>
            <a:r>
              <a:rPr lang="en-US" altLang="zh-TW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-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同心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樓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10.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SUPER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足球場</a:t>
            </a: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endParaRPr lang="en-US" altLang="zh-TW" dirty="0" smtClean="0">
              <a:solidFill>
                <a:srgbClr val="660066"/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endParaRPr lang="en-US" altLang="zh-TW" dirty="0" smtClean="0"/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endParaRPr lang="en-US" altLang="zh-TW" dirty="0" smtClean="0"/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endParaRPr lang="en-US" altLang="zh-TW" dirty="0" smtClean="0"/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499992" y="980728"/>
            <a:ext cx="4041775" cy="639762"/>
          </a:xfrm>
        </p:spPr>
        <p:txBody>
          <a:bodyPr/>
          <a:lstStyle/>
          <a:p>
            <a:pPr algn="ctr"/>
            <a:r>
              <a:rPr lang="zh-TW" altLang="en-US" sz="9600" dirty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錄</a:t>
            </a:r>
            <a:endParaRPr lang="en-US" altLang="zh-TW" sz="9600" dirty="0" smtClean="0">
              <a:solidFill>
                <a:srgbClr val="7030A0"/>
              </a:solidFill>
              <a:latin typeface="王漢宗酷儷海報" pitchFamily="2" charset="-120"/>
              <a:ea typeface="王漢宗酷儷海報" pitchFamily="2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>
          <a:xfrm>
            <a:off x="4860032" y="1844824"/>
            <a:ext cx="4041775" cy="3951288"/>
          </a:xfrm>
        </p:spPr>
        <p:txBody>
          <a:bodyPr/>
          <a:lstStyle/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11.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本校</a:t>
            </a:r>
            <a:r>
              <a:rPr lang="zh-TW" altLang="en-US" dirty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的司令台</a:t>
            </a: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12.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跑步操場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13.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咱們的心心相印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14.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蝴蝶花園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15.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起飛吧！孩子</a:t>
            </a:r>
            <a:endParaRPr lang="en-US" altLang="zh-TW" dirty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16.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揮灑汗水的籃球場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17.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2013.5.1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本校科學園遊會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18.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連心走廊 心連心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19.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作者簡介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20.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</a:rPr>
              <a:t>資料來源</a:t>
            </a:r>
            <a:endParaRPr lang="en-US" altLang="zh-TW" dirty="0" smtClean="0">
              <a:solidFill>
                <a:srgbClr val="660066"/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endParaRPr lang="zh-TW" altLang="en-US" dirty="0">
              <a:solidFill>
                <a:srgbClr val="660066"/>
              </a:solidFill>
              <a:latin typeface="王漢宗粗黑體一實陰" pitchFamily="18" charset="-120"/>
              <a:ea typeface="王漢宗粗黑體一實陰" pitchFamily="18" charset="-120"/>
            </a:endParaRPr>
          </a:p>
        </p:txBody>
      </p:sp>
      <p:pic>
        <p:nvPicPr>
          <p:cNvPr id="1027" name="Picture 3" descr="C:\Users\User\AppData\Local\Microsoft\Windows\Temporary Internet Files\Content.IE5\Q6FACDEG\MC900123567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533383" cy="222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Temporary Internet Files\Content.IE5\Q6FACDEG\MC900123567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545691" y="0"/>
            <a:ext cx="2587614" cy="22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Temporary Internet Files\Content.IE5\Q6FACDEG\MC900123567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438351" y="4169534"/>
            <a:ext cx="2880319" cy="253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Microsoft\Windows\Temporary Internet Files\Content.IE5\Q6FACDEG\MC900123567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62460" y="174755"/>
            <a:ext cx="2678976" cy="23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AppData\Local\Microsoft\Windows\Temporary Internet Files\Content.IE5\Q6FACDEG\MC900435067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56353"/>
            <a:ext cx="936104" cy="126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AppData\Local\Microsoft\Windows\Temporary Internet Files\Content.IE5\9UVJEW39\MC900435077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826066" cy="12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Microsoft\Windows\Temporary Internet Files\Content.IE5\FD51DC9G\MC90044158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/>
          <a:lstStyle/>
          <a:p>
            <a:pPr algn="ctr"/>
            <a:r>
              <a:rPr lang="zh-TW" altLang="en-US" sz="8800" dirty="0" smtClean="0">
                <a:solidFill>
                  <a:srgbClr val="7030A0"/>
                </a:solidFill>
                <a:latin typeface="王漢宗酷正海報" pitchFamily="2" charset="-120"/>
                <a:ea typeface="王漢宗酷正海報" pitchFamily="2" charset="-120"/>
              </a:rPr>
              <a:t>資料來源</a:t>
            </a:r>
            <a:endParaRPr lang="zh-TW" altLang="en-US" sz="8800" dirty="0">
              <a:solidFill>
                <a:srgbClr val="7030A0"/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780928"/>
            <a:ext cx="8219256" cy="3345235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Ø"/>
            </a:pPr>
            <a:r>
              <a:rPr lang="zh-TW" altLang="en-US" sz="6000" dirty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照片來源</a:t>
            </a:r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:</a:t>
            </a:r>
            <a:r>
              <a:rPr lang="zh-TW" altLang="en-US" sz="6000" dirty="0">
                <a:solidFill>
                  <a:srgbClr val="BC32A8"/>
                </a:solidFill>
                <a:latin typeface="王漢宗顏楷體繁" pitchFamily="2" charset="-120"/>
                <a:ea typeface="王漢宗顏楷體繁" pitchFamily="2" charset="-120"/>
              </a:rPr>
              <a:t>自行拍照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Ø"/>
            </a:pPr>
            <a:r>
              <a:rPr lang="zh-TW" altLang="en-US" sz="6000" dirty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音樂來源</a:t>
            </a:r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:</a:t>
            </a:r>
            <a:r>
              <a:rPr lang="zh-TW" altLang="en-US" sz="6000" dirty="0">
                <a:solidFill>
                  <a:srgbClr val="BC32A8"/>
                </a:solidFill>
                <a:latin typeface="王漢宗顏楷體繁" pitchFamily="2" charset="-120"/>
                <a:ea typeface="王漢宗顏楷體繁" pitchFamily="2" charset="-120"/>
              </a:rPr>
              <a:t>自行準備</a:t>
            </a:r>
          </a:p>
          <a:p>
            <a:endParaRPr lang="zh-TW" altLang="en-US" dirty="0"/>
          </a:p>
        </p:txBody>
      </p:sp>
      <p:pic>
        <p:nvPicPr>
          <p:cNvPr id="1027" name="Picture 3" descr="C:\Users\User\AppData\Local\Microsoft\Windows\Temporary Internet Files\Content.IE5\KYB74LXD\MC900421214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373216"/>
            <a:ext cx="2520759" cy="12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0" y="1516062"/>
            <a:ext cx="8219256" cy="1345828"/>
          </a:xfrm>
        </p:spPr>
        <p:txBody>
          <a:bodyPr/>
          <a:lstStyle/>
          <a:p>
            <a:pPr marL="857250" indent="-857250" algn="ctr">
              <a:buClr>
                <a:schemeClr val="accent4">
                  <a:lumMod val="75000"/>
                </a:schemeClr>
              </a:buClr>
              <a:buFont typeface="Wingdings" pitchFamily="2" charset="2"/>
              <a:buChar char="Ø"/>
            </a:pPr>
            <a:r>
              <a:rPr lang="zh-TW" altLang="en-US" sz="6000" dirty="0" smtClean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照片來源</a:t>
            </a:r>
            <a:r>
              <a:rPr lang="en-US" altLang="zh-TW" sz="6000" dirty="0" smtClean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:</a:t>
            </a:r>
            <a:r>
              <a:rPr lang="zh-TW" altLang="en-US" sz="6000" dirty="0" smtClean="0">
                <a:solidFill>
                  <a:srgbClr val="BC32A8"/>
                </a:solidFill>
                <a:latin typeface="王漢宗顏楷體繁" pitchFamily="2" charset="-120"/>
                <a:ea typeface="王漢宗顏楷體繁" pitchFamily="2" charset="-120"/>
              </a:rPr>
              <a:t>學校網站</a:t>
            </a:r>
            <a:endParaRPr lang="en-US" altLang="zh-TW" sz="6000" dirty="0" smtClean="0">
              <a:solidFill>
                <a:srgbClr val="BC32A8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1028" name="Picture 4" descr="C:\Users\User\AppData\Local\Microsoft\Windows\Temporary Internet Files\Content.IE5\GD3F5VZL\MC900441798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51545">
            <a:off x="136850" y="463368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Temporary Internet Files\Content.IE5\TJFLKHIK\MC900331471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813711" cy="12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Microsoft\Windows\Temporary Internet Files\Content.IE5\TJFLKHIK\MC900433873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028" y="-25931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34272"/>
      </p:ext>
    </p:extLst>
  </p:cSld>
  <p:clrMapOvr>
    <a:masterClrMapping/>
  </p:clrMapOvr>
  <p:transition spd="slow" advClick="0" advTm="10000">
    <p:push dir="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AppData\Local\Microsoft\Windows\Temporary Internet Files\Content.IE5\GD3F5VZL\MP900439186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1715790"/>
          </a:xfrm>
        </p:spPr>
        <p:txBody>
          <a:bodyPr/>
          <a:lstStyle/>
          <a:p>
            <a:pPr algn="ctr"/>
            <a:r>
              <a:rPr lang="en-US" altLang="zh-TW" sz="9600" dirty="0" smtClean="0">
                <a:solidFill>
                  <a:schemeClr val="accent2">
                    <a:lumMod val="75000"/>
                  </a:schemeClr>
                </a:solidFill>
                <a:latin typeface="王漢宗酷正海報" pitchFamily="2" charset="-120"/>
                <a:ea typeface="王漢宗酷正海報" pitchFamily="2" charset="-120"/>
              </a:rPr>
              <a:t>THE</a:t>
            </a:r>
            <a:r>
              <a:rPr lang="zh-TW" altLang="en-US" sz="9600" dirty="0" smtClean="0">
                <a:solidFill>
                  <a:schemeClr val="accent2">
                    <a:lumMod val="75000"/>
                  </a:schemeClr>
                </a:solidFill>
                <a:latin typeface="王漢宗酷正海報" pitchFamily="2" charset="-120"/>
                <a:ea typeface="王漢宗酷正海報" pitchFamily="2" charset="-120"/>
              </a:rPr>
              <a:t>    </a:t>
            </a:r>
            <a:r>
              <a:rPr lang="en-US" altLang="zh-TW" sz="9600" dirty="0" smtClean="0">
                <a:solidFill>
                  <a:schemeClr val="accent2">
                    <a:lumMod val="75000"/>
                  </a:schemeClr>
                </a:solidFill>
                <a:latin typeface="王漢宗酷正海報" pitchFamily="2" charset="-120"/>
                <a:ea typeface="王漢宗酷正海報" pitchFamily="2" charset="-120"/>
              </a:rPr>
              <a:t>END</a:t>
            </a:r>
            <a:endParaRPr lang="zh-TW" altLang="en-US" sz="9600" dirty="0">
              <a:solidFill>
                <a:schemeClr val="accent2">
                  <a:lumMod val="75000"/>
                </a:schemeClr>
              </a:solidFill>
              <a:latin typeface="王漢宗酷正海報" pitchFamily="2" charset="-120"/>
              <a:ea typeface="王漢宗酷正海報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119015">
            <a:off x="4032250" y="3861048"/>
            <a:ext cx="5111750" cy="2265115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9600" dirty="0" smtClean="0">
                <a:solidFill>
                  <a:srgbClr val="00B050"/>
                </a:solidFill>
                <a:latin typeface="王漢宗超明體繁" pitchFamily="18" charset="-120"/>
                <a:ea typeface="王漢宗超明體繁" pitchFamily="18" charset="-120"/>
              </a:rPr>
              <a:t>觀賞</a:t>
            </a:r>
            <a:endParaRPr lang="zh-TW" altLang="en-US" sz="9600" dirty="0">
              <a:solidFill>
                <a:srgbClr val="00B050"/>
              </a:solidFill>
              <a:latin typeface="王漢宗超明體繁" pitchFamily="18" charset="-120"/>
              <a:ea typeface="王漢宗超明體繁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rot="1047438">
            <a:off x="5148064" y="2204864"/>
            <a:ext cx="3008313" cy="2265115"/>
          </a:xfrm>
        </p:spPr>
        <p:txBody>
          <a:bodyPr/>
          <a:lstStyle/>
          <a:p>
            <a:pPr algn="ctr"/>
            <a:r>
              <a:rPr lang="zh-TW" altLang="en-US" sz="9600" dirty="0" smtClean="0">
                <a:solidFill>
                  <a:srgbClr val="00B050"/>
                </a:solidFill>
                <a:latin typeface="王漢宗超明體繁" pitchFamily="18" charset="-120"/>
                <a:ea typeface="王漢宗超明體繁" pitchFamily="18" charset="-120"/>
              </a:rPr>
              <a:t>謝謝</a:t>
            </a:r>
            <a:endParaRPr lang="zh-TW" altLang="en-US" sz="9600" dirty="0">
              <a:solidFill>
                <a:srgbClr val="00B050"/>
              </a:solidFill>
              <a:latin typeface="王漢宗超明體繁" pitchFamily="18" charset="-120"/>
              <a:ea typeface="王漢宗超明體繁" pitchFamily="18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586" y="2426161"/>
            <a:ext cx="828675" cy="22796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977" y="2776290"/>
            <a:ext cx="762000" cy="200449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AppData\Local\Microsoft\Windows\Temporary Internet Files\Content.IE5\GD3F5VZL\MC900123819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01" y="-10572"/>
            <a:ext cx="9143999" cy="69573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7" y="2605336"/>
            <a:ext cx="811213" cy="217544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328" y="2605336"/>
            <a:ext cx="615950" cy="1987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414" y="3107006"/>
            <a:ext cx="817586" cy="16595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7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AppData\Local\Microsoft\Windows\Temporary Internet Files\Content.IE5\FD51DC9G\MP900439036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5" y="0"/>
            <a:ext cx="91297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 smtClean="0">
                <a:solidFill>
                  <a:srgbClr val="7030A0"/>
                </a:solidFill>
                <a:latin typeface="王漢宗酷正海報"/>
                <a:ea typeface="王漢宗酷正海報"/>
                <a:cs typeface="王漢宗酷正海報"/>
              </a:rPr>
              <a:t>校長與小妞們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628800"/>
            <a:ext cx="4824536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2363" y="1557338"/>
            <a:ext cx="4038600" cy="45259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小妞們拍照的同時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剛好遇到本校的校長─李恭寬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(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校長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)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校長問我們要不要一起拍照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?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他說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:[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在學校要跟我拍照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簡直比登天還難</a:t>
            </a:r>
            <a:r>
              <a:rPr lang="en-US" altLang="zh-TW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!!]</a:t>
            </a:r>
            <a:r>
              <a:rPr lang="zh-TW" altLang="en-US" sz="3200" dirty="0" smtClean="0">
                <a:solidFill>
                  <a:schemeClr val="tx2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我們還真是</a:t>
            </a:r>
            <a:r>
              <a:rPr lang="en-US" altLang="zh-TW" sz="6600" dirty="0" smtClean="0">
                <a:solidFill>
                  <a:schemeClr val="accent2">
                    <a:lumMod val="75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LUCKY</a:t>
            </a:r>
            <a:r>
              <a:rPr lang="en-US" altLang="zh-TW" sz="6600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zh-TW" altLang="en-US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8" name="Picture 6" descr="C:\Users\Janet\AppData\Local\Microsoft\Windows\Temporary Internet Files\Content.IE5\EHG2VUB9\MC900355063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6206033"/>
            <a:ext cx="3631997" cy="6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anet\AppData\Local\Microsoft\Windows\Temporary Internet Files\Content.IE5\EHG2VUB9\MC900355063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1"/>
            <a:ext cx="4716015" cy="6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anet\AppData\Local\Microsoft\Windows\Temporary Internet Files\Content.IE5\EHG2VUB9\MC900355063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892403" y="4919015"/>
            <a:ext cx="2104030" cy="6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Janet\AppData\Local\Microsoft\Windows\Temporary Internet Files\Content.IE5\EHG2VUB9\MC900355063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49722" y="1391142"/>
            <a:ext cx="2579982" cy="6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Program Files (x86)\Microsoft Office\MEDIA\CAGCAT10\j0157763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046574"/>
            <a:ext cx="1794967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rogram Files (x86)\Microsoft Office\MEDIA\CAGCAT10\j0183290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046574"/>
            <a:ext cx="1723644" cy="18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Program Files (x86)\Microsoft Office\MEDIA\CAGCAT10\j0230876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900" y="327125"/>
            <a:ext cx="935034" cy="9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AppData\Local\Microsoft\Windows\Temporary Internet Files\Content.IE5\Q6FACDEG\MP90043909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9" y="-39406"/>
            <a:ext cx="9133731" cy="689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smtClean="0">
                <a:solidFill>
                  <a:srgbClr val="7030A0"/>
                </a:solidFill>
                <a:latin typeface="王漢宗酷儷海報"/>
                <a:ea typeface="王漢宗酷儷海報"/>
                <a:cs typeface="王漢宗酷儷海報"/>
              </a:rPr>
              <a:t>美麗的親水池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8169">
            <a:off x="409234" y="1793934"/>
            <a:ext cx="4316288" cy="4694509"/>
          </a:xfrm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7412" name="內容版面配置區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學校的親水池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雖然現在沒有再放水了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但仍是我們遊戲的好去處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雖然有點危險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有時也會被老師罵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但我們仍愛去這裡玩</a:t>
            </a:r>
            <a:r>
              <a:rPr lang="en-US" altLang="zh-TW" sz="36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!</a:t>
            </a:r>
            <a:endParaRPr lang="zh-TW" altLang="en-US" sz="3600" dirty="0" smtClean="0">
              <a:solidFill>
                <a:srgbClr val="002060"/>
              </a:solidFill>
              <a:latin typeface="王漢宗顏楷體繁" pitchFamily="2" charset="-120"/>
              <a:ea typeface="王漢宗顏楷體繁" pitchFamily="2" charset="-120"/>
              <a:cs typeface="王漢宗粗黑體一實陰"/>
            </a:endParaRPr>
          </a:p>
        </p:txBody>
      </p:sp>
      <p:pic>
        <p:nvPicPr>
          <p:cNvPr id="4099" name="Picture 3" descr="C:\Users\Janet\AppData\Local\Microsoft\Windows\Temporary Internet Files\Content.IE5\XKS2XTLS\MC90012354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9" y="0"/>
            <a:ext cx="2613137" cy="236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anet\AppData\Local\Microsoft\Windows\Temporary Internet Files\Content.IE5\XKS2XTLS\MC90012354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73630">
            <a:off x="6688723" y="192185"/>
            <a:ext cx="2452481" cy="22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anet\AppData\Local\Microsoft\Windows\Temporary Internet Files\Content.IE5\XKS2XTLS\MC90012354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26528">
            <a:off x="6152451" y="4203452"/>
            <a:ext cx="2849458" cy="25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anet\AppData\Local\Microsoft\Windows\Temporary Internet Files\Content.IE5\XKS2XTLS\MC90012354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32319" y="4262104"/>
            <a:ext cx="2770063" cy="25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anet\AppData\Local\Microsoft\Windows\Temporary Internet Files\Content.IE5\XKS2XTLS\MC900446342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79" y="5157192"/>
            <a:ext cx="1774850" cy="13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anet\AppData\Local\Microsoft\Windows\Temporary Internet Files\Content.IE5\RMZ04AF1\MC900446338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558" y="6090932"/>
            <a:ext cx="1704442" cy="7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AppData\Local\Microsoft\Windows\Temporary Internet Files\Content.IE5\TQ0CG02P\MP90043909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2282" y="332656"/>
            <a:ext cx="8229600" cy="1143000"/>
          </a:xfrm>
        </p:spPr>
        <p:txBody>
          <a:bodyPr/>
          <a:lstStyle/>
          <a:p>
            <a:r>
              <a:rPr lang="zh-TW" altLang="en-US" sz="9600" dirty="0" smtClean="0">
                <a:solidFill>
                  <a:srgbClr val="7030A0"/>
                </a:solidFill>
                <a:latin typeface="王漢宗酷正海報"/>
                <a:ea typeface="王漢宗酷正海報"/>
                <a:cs typeface="王漢宗酷正海報"/>
              </a:rPr>
              <a:t>奇特的藝術品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2512">
            <a:off x="815556" y="1515671"/>
            <a:ext cx="3394472" cy="4525963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4067944" y="1664804"/>
            <a:ext cx="4643121" cy="4968552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心之泉</a:t>
            </a:r>
            <a:endParaRPr lang="en-US" altLang="zh-TW" dirty="0">
              <a:solidFill>
                <a:schemeClr val="accent4">
                  <a:lumMod val="50000"/>
                </a:schemeClr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[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問心那得清如許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為有源泉活水來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]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[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心之泉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]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座落於整體校舍建築的圓心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心心相印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象徵新上如活泉般充滿活力和朝氣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創新思維泉源而出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源源不絕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王漢宗顏楷體繁" pitchFamily="2" charset="-120"/>
                <a:ea typeface="王漢宗顏楷體繁" pitchFamily="2" charset="-120"/>
              </a:rPr>
              <a:t>生生不息。</a:t>
            </a:r>
            <a:endParaRPr lang="en-US" altLang="zh-TW" sz="3600" dirty="0" smtClean="0">
              <a:solidFill>
                <a:schemeClr val="accent4">
                  <a:lumMod val="50000"/>
                </a:schemeClr>
              </a:solidFill>
              <a:latin typeface="王漢宗顏楷體繁" pitchFamily="2" charset="-120"/>
              <a:ea typeface="王漢宗顏楷體繁" pitchFamily="2" charset="-12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n-US" altLang="zh-TW" sz="1800" dirty="0"/>
          </a:p>
        </p:txBody>
      </p:sp>
      <p:pic>
        <p:nvPicPr>
          <p:cNvPr id="5124" name="Picture 4" descr="C:\Users\Janet\AppData\Local\Microsoft\Windows\Temporary Internet Files\Content.IE5\ZL02BN6A\MC900267224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868144" y="-171400"/>
            <a:ext cx="3431743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anet\AppData\Local\Microsoft\Windows\Temporary Internet Files\Content.IE5\ZL02BN6A\MC900267224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4149080"/>
            <a:ext cx="3431743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anet\AppData\Local\Microsoft\Windows\Temporary Internet Files\Content.IE5\RMZ04AF1\MC90043260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66583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anet\AppData\Local\Microsoft\Windows\Temporary Internet Files\Content.IE5\XKS2XTLS\MP900448712[1]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390716"/>
            <a:ext cx="1023472" cy="100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\Microsoft\Windows\Temporary Internet Files\Content.IE5\TJFLKHIK\MP90043919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anet\AppData\Local\Microsoft\Windows\Temporary Internet Files\Content.IE5\ZL02BN6A\MC900116578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718"/>
            <a:ext cx="9144000" cy="6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800" dirty="0" smtClean="0">
                <a:solidFill>
                  <a:srgbClr val="7030A0"/>
                </a:solidFill>
                <a:latin typeface="王漢宗酷正海報"/>
                <a:ea typeface="王漢宗酷正海報"/>
                <a:cs typeface="王漢宗酷正海報"/>
              </a:rPr>
              <a:t>空中花園</a:t>
            </a:r>
            <a:r>
              <a:rPr lang="en-US" altLang="zh-TW" sz="8800" dirty="0" smtClean="0">
                <a:solidFill>
                  <a:srgbClr val="7030A0"/>
                </a:solidFill>
                <a:latin typeface="王漢宗酷正海報"/>
                <a:ea typeface="王漢宗酷正海報"/>
                <a:cs typeface="王漢宗酷正海報"/>
              </a:rPr>
              <a:t>1</a:t>
            </a:r>
            <a:endParaRPr lang="zh-TW" altLang="en-US" sz="8800" dirty="0" smtClean="0">
              <a:solidFill>
                <a:srgbClr val="7030A0"/>
              </a:solidFill>
              <a:latin typeface="王漢宗酷正海報"/>
              <a:ea typeface="王漢宗酷正海報"/>
              <a:cs typeface="王漢宗酷正海報"/>
            </a:endParaRPr>
          </a:p>
        </p:txBody>
      </p:sp>
      <p:sp>
        <p:nvSpPr>
          <p:cNvPr id="19459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6565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在這美麗的空中花園內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有許多綠色的植物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讓我們覺得心曠神怡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看了會很舒服喔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~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旁邊的空地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,</a:t>
            </a:r>
            <a:r>
              <a:rPr lang="zh-TW" altLang="en-US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是我們高年級遊戲的好去處</a:t>
            </a:r>
            <a:r>
              <a:rPr lang="en-US" altLang="zh-TW" dirty="0" smtClean="0">
                <a:solidFill>
                  <a:srgbClr val="660066"/>
                </a:solidFill>
                <a:latin typeface="王漢宗顏楷體繁" pitchFamily="2" charset="-120"/>
                <a:ea typeface="王漢宗顏楷體繁" pitchFamily="2" charset="-120"/>
                <a:cs typeface="王漢宗粗黑體一實陰"/>
              </a:rPr>
              <a:t>!</a:t>
            </a:r>
          </a:p>
          <a:p>
            <a:endParaRPr lang="zh-TW" altLang="en-US" dirty="0" smtClean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15616" y="1628800"/>
            <a:ext cx="4038600" cy="4392488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18" name="Picture 2" descr="C:\Users\Janet\AppData\Local\Microsoft\Windows\Temporary Internet Files\Content.IE5\ZL02BN6A\MC900445640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770839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anet\AppData\Local\Microsoft\Windows\Temporary Internet Files\Content.IE5\XKS2XTLS\MC90043916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115774"/>
            <a:ext cx="2435897" cy="23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flip dir="r"/>
        <p:sndAc>
          <p:stSnd>
            <p:snd r:embed="rId2" name="breeze.wav"/>
          </p:stSnd>
        </p:sndAc>
      </p:transition>
    </mc:Choice>
    <mc:Fallback xmlns="">
      <p:transition spd="slow" advClick="0" advTm="10000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AppData\Local\Microsoft\Windows\Temporary Internet Files\Content.IE5\FD51DC9G\MP900439173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8719">
            <a:off x="405130" y="1691818"/>
            <a:ext cx="4755181" cy="4226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91264" cy="1162050"/>
          </a:xfrm>
        </p:spPr>
        <p:txBody>
          <a:bodyPr/>
          <a:lstStyle/>
          <a:p>
            <a:pPr algn="ctr"/>
            <a:r>
              <a:rPr lang="zh-TW" altLang="en-US" sz="96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空中花園</a:t>
            </a:r>
            <a:r>
              <a:rPr lang="en-US" altLang="zh-TW" sz="96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2</a:t>
            </a:r>
            <a:endParaRPr lang="zh-TW" altLang="en-US" sz="9600" dirty="0">
              <a:solidFill>
                <a:srgbClr val="7030A0"/>
              </a:solidFill>
              <a:latin typeface="王漢宗酷儷海報" pitchFamily="2" charset="-120"/>
              <a:ea typeface="王漢宗酷儷海報" pitchFamily="2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724128" y="1700808"/>
            <a:ext cx="3008313" cy="4824536"/>
          </a:xfrm>
        </p:spPr>
        <p:txBody>
          <a:bodyPr/>
          <a:lstStyle/>
          <a:p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5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樓的空中花園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種了很多花和菜夏天一到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就會長出許多辣椒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小妞門的班級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就有幾個搞笑的人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把辣椒拿下來吃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吃到滿嘴都紅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然後送到保健室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最後由於安全的考量問題，老師下達了命令：不准再吃了！這個恐怖的吃法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終於被禁止了</a:t>
            </a:r>
            <a:r>
              <a:rPr lang="en-US" altLang="zh-TW" sz="2500" dirty="0" smtClean="0">
                <a:solidFill>
                  <a:srgbClr val="CD434D"/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  <a:endParaRPr lang="zh-TW" altLang="en-US" sz="2500" dirty="0">
              <a:solidFill>
                <a:srgbClr val="CD434D"/>
              </a:solidFill>
              <a:latin typeface="王漢宗顏楷體繁" pitchFamily="2" charset="-120"/>
              <a:ea typeface="王漢宗顏楷體繁" pitchFamily="2" charset="-120"/>
            </a:endParaRPr>
          </a:p>
        </p:txBody>
      </p:sp>
      <p:pic>
        <p:nvPicPr>
          <p:cNvPr id="16386" name="Picture 2" descr="C:\Users\Janet\AppData\Local\Microsoft\Windows\Temporary Internet Files\Content.IE5\XKS2XTLS\MC900355113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111" y="16544"/>
            <a:ext cx="3657600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Janet\AppData\Local\Microsoft\Windows\Temporary Internet Files\Content.IE5\XKS2XTLS\MC900355113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30217"/>
            <a:ext cx="3657600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Janet\AppData\Local\Microsoft\Windows\Temporary Internet Files\Content.IE5\XKS2XTLS\MC900355113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79191" y="520495"/>
            <a:ext cx="1468760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Janet\AppData\Local\Microsoft\Windows\Temporary Internet Files\Content.IE5\XKS2XTLS\MC900355113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560921" y="5873731"/>
            <a:ext cx="1540768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anet\AppData\Local\Microsoft\Windows\Temporary Internet Files\Content.IE5\ZL02BN6A\MC900439161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412" y="-188988"/>
            <a:ext cx="1957307" cy="187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anet\AppData\Local\Microsoft\Windows\Temporary Internet Files\Content.IE5\ZL02BN6A\MC900439161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168" y="854659"/>
            <a:ext cx="1741283" cy="167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anet\AppData\Local\Microsoft\Windows\Temporary Internet Files\Content.IE5\ZL02BN6A\MC900439161[1]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107" y="1693745"/>
            <a:ext cx="1735222" cy="16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anet\AppData\Local\Microsoft\Windows\Temporary Internet Files\Content.IE5\RMZ04AF1\MC900246125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060" y="116038"/>
            <a:ext cx="1759730" cy="14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anet\AppData\Local\Microsoft\Windows\Temporary Internet Files\Content.IE5\RMZ04AF1\MC900246125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1966">
            <a:off x="7863985" y="739070"/>
            <a:ext cx="1419683" cy="11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AppData\Local\Microsoft\Windows\Temporary Internet Files\Content.IE5\9UVJEW39\MC90044159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486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位於一樓的開心農場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原本是我們的秘密基地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但因教學需求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而改成了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HAPPY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農場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本來覺得有點可惜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但後來看著那些小朋友們高興的樣子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還是值得吧</a:t>
            </a:r>
            <a:r>
              <a:rPr lang="en-US" altLang="zh-TW" sz="3200" dirty="0" smtClean="0">
                <a:solidFill>
                  <a:srgbClr val="002060"/>
                </a:solidFill>
                <a:latin typeface="王漢宗顏楷體繁" pitchFamily="2" charset="-120"/>
                <a:ea typeface="王漢宗顏楷體繁" pitchFamily="2" charset="-120"/>
              </a:rPr>
              <a:t>!</a:t>
            </a:r>
          </a:p>
        </p:txBody>
      </p:sp>
      <p:pic>
        <p:nvPicPr>
          <p:cNvPr id="20487" name="Picture 7" descr="DSC071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032250" cy="453707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84381" y="300037"/>
            <a:ext cx="7296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8000" dirty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種菜的開心農場</a:t>
            </a:r>
          </a:p>
        </p:txBody>
      </p:sp>
      <p:pic>
        <p:nvPicPr>
          <p:cNvPr id="7172" name="Picture 4" descr="C:\Users\Janet\AppData\Local\Microsoft\Windows\Temporary Internet Files\Content.IE5\EHG2VUB9\MC900104430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049" y="116632"/>
            <a:ext cx="523951" cy="44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Janet\AppData\Local\Microsoft\Windows\Temporary Internet Files\Content.IE5\EHG2VUB9\MC900104430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47" y="2310959"/>
            <a:ext cx="523951" cy="44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Janet\AppData\Local\Microsoft\Windows\Temporary Internet Files\Content.IE5\EHG2VUB9\MC900104430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23991" y="-992351"/>
            <a:ext cx="523951" cy="25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Janet\AppData\Local\Microsoft\Windows\Temporary Internet Files\Content.IE5\EHG2VUB9\MC900104430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19574" y="5119861"/>
            <a:ext cx="523951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AppData\Local\Microsoft\Windows\Temporary Internet Files\Content.IE5\TQ0CG02P\MC900331366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64" y="5515100"/>
            <a:ext cx="1374984" cy="1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Microsoft\Windows\Temporary Internet Files\Content.IE5\FD51DC9G\MC900361652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47" y="116632"/>
            <a:ext cx="1151442" cy="168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AppData\Local\Microsoft\Windows\Temporary Internet Files\Content.IE5\Q6FACDEG\MC900038651[1].wm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683" y="523951"/>
            <a:ext cx="1063469" cy="7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cov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User\AppData\Local\Microsoft\Windows\Temporary Internet Files\Content.IE5\TQ0CG02P\MP900439111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anet\AppData\Local\Microsoft\Windows\Temporary Internet Files\Content.IE5\ZL02BN6A\MC900104436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大川堂</a:t>
            </a:r>
            <a:r>
              <a:rPr lang="en-US" altLang="zh-TW" sz="80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-</a:t>
            </a:r>
            <a:r>
              <a:rPr lang="zh-TW" altLang="en-US" sz="8000" dirty="0" smtClean="0">
                <a:solidFill>
                  <a:srgbClr val="7030A0"/>
                </a:solidFill>
                <a:latin typeface="王漢宗酷儷海報" pitchFamily="2" charset="-120"/>
                <a:ea typeface="王漢宗酷儷海報" pitchFamily="2" charset="-120"/>
              </a:rPr>
              <a:t>同心樓</a:t>
            </a:r>
          </a:p>
        </p:txBody>
      </p:sp>
      <p:sp>
        <p:nvSpPr>
          <p:cNvPr id="22533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2534" name="Rectangle 6"/>
          <p:cNvSpPr>
            <a:spLocks noGrp="1"/>
          </p:cNvSpPr>
          <p:nvPr>
            <p:ph type="body" sz="half" idx="2"/>
          </p:nvPr>
        </p:nvSpPr>
        <p:spPr>
          <a:xfrm>
            <a:off x="4211960" y="1600895"/>
            <a:ext cx="4038600" cy="4525963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從我們的大門走進去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就會先看到這個川堂同心樓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我們在那裡嬉戲玩樂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小妞們曾在那裡打羽毛球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跳跳繩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,</a:t>
            </a:r>
            <a:r>
              <a:rPr lang="zh-TW" altLang="en-US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在那裡度過美好的時光</a:t>
            </a:r>
            <a:r>
              <a:rPr lang="en-US" altLang="zh-TW" sz="3200" dirty="0" smtClean="0">
                <a:solidFill>
                  <a:srgbClr val="0070C0"/>
                </a:solidFill>
                <a:latin typeface="王漢宗顏楷體繁" pitchFamily="2" charset="-120"/>
                <a:ea typeface="王漢宗顏楷體繁" pitchFamily="2" charset="-120"/>
              </a:rPr>
              <a:t>.</a:t>
            </a:r>
          </a:p>
          <a:p>
            <a:endParaRPr lang="zh-TW" altLang="en-US" dirty="0" smtClean="0"/>
          </a:p>
        </p:txBody>
      </p:sp>
      <p:pic>
        <p:nvPicPr>
          <p:cNvPr id="22535" name="Picture 7" descr="DSC071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13" y="1568004"/>
            <a:ext cx="4339087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5" name="Picture 9" descr="C:\Users\User\AppData\Local\Microsoft\Windows\Temporary Internet Files\Content.IE5\Q6FACDEG\MC900444883[1]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581128"/>
            <a:ext cx="1582678" cy="20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AppData\Local\Microsoft\Windows\Temporary Internet Files\Content.IE5\FD51DC9G\MC900445020[1]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467" y="5059927"/>
            <a:ext cx="1212939" cy="157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User\AppData\Local\Microsoft\Windows\Temporary Internet Files\Content.IE5\TQ0CG02P\MC900444824[1]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301" y="5407720"/>
            <a:ext cx="944366" cy="12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AppData\Local\Microsoft\Windows\Temporary Internet Files\Content.IE5\FD51DC9G\MC900444947[1]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069" y="5712823"/>
            <a:ext cx="698232" cy="9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  <p:sndAc>
          <p:stSnd>
            <p:snd r:embed="rId2" name="breeze.wav"/>
          </p:stSnd>
        </p:sndAc>
      </p:transition>
    </mc:Choice>
    <mc:Fallback xmlns="">
      <p:transition spd="slow" advClick="0" advTm="10000">
        <p:checker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TC102455596[[fn=春天]]</Template>
  <TotalTime>823</TotalTime>
  <Words>956</Words>
  <Application>Microsoft Office PowerPoint</Application>
  <PresentationFormat>如螢幕大小 (4:3)</PresentationFormat>
  <Paragraphs>77</Paragraphs>
  <Slides>21</Slides>
  <Notes>2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新 上  趴 趴 GO</vt:lpstr>
      <vt:lpstr>PowerPoint 簡報</vt:lpstr>
      <vt:lpstr>校長與小妞們</vt:lpstr>
      <vt:lpstr>美麗的親水池</vt:lpstr>
      <vt:lpstr>奇特的藝術品</vt:lpstr>
      <vt:lpstr>空中花園1</vt:lpstr>
      <vt:lpstr>空中花園2</vt:lpstr>
      <vt:lpstr>PowerPoint 簡報</vt:lpstr>
      <vt:lpstr>大川堂-同心樓</vt:lpstr>
      <vt:lpstr>SUPER足球場</vt:lpstr>
      <vt:lpstr>本校的司令台</vt:lpstr>
      <vt:lpstr>跑步操場</vt:lpstr>
      <vt:lpstr>咱們的心心相印</vt:lpstr>
      <vt:lpstr>蝴蝶花園</vt:lpstr>
      <vt:lpstr> 起飛吧!孩子</vt:lpstr>
      <vt:lpstr>揮灑汗水的籃球場</vt:lpstr>
      <vt:lpstr>2013.5.1本校科學園遊會</vt:lpstr>
      <vt:lpstr>連心走廊  心連心</vt:lpstr>
      <vt:lpstr>作者簡介</vt:lpstr>
      <vt:lpstr>資料來源</vt:lpstr>
      <vt:lpstr>THE   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新上小妞的學校----新上國校</dc:title>
  <dc:creator>User</dc:creator>
  <cp:lastModifiedBy>User</cp:lastModifiedBy>
  <cp:revision>176</cp:revision>
  <dcterms:created xsi:type="dcterms:W3CDTF">2013-04-23T00:17:48Z</dcterms:created>
  <dcterms:modified xsi:type="dcterms:W3CDTF">2013-05-14T05:11:58Z</dcterms:modified>
</cp:coreProperties>
</file>