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3"/>
  </p:notesMasterIdLst>
  <p:sldIdLst>
    <p:sldId id="256" r:id="rId2"/>
    <p:sldId id="257" r:id="rId3"/>
    <p:sldId id="258" r:id="rId4"/>
    <p:sldId id="306" r:id="rId5"/>
    <p:sldId id="259" r:id="rId6"/>
    <p:sldId id="260" r:id="rId7"/>
    <p:sldId id="261" r:id="rId8"/>
    <p:sldId id="262" r:id="rId9"/>
    <p:sldId id="310" r:id="rId10"/>
    <p:sldId id="309" r:id="rId11"/>
    <p:sldId id="311" r:id="rId12"/>
    <p:sldId id="263" r:id="rId13"/>
    <p:sldId id="312" r:id="rId14"/>
    <p:sldId id="313" r:id="rId15"/>
    <p:sldId id="314" r:id="rId16"/>
    <p:sldId id="315" r:id="rId17"/>
    <p:sldId id="316" r:id="rId18"/>
    <p:sldId id="264" r:id="rId19"/>
    <p:sldId id="265" r:id="rId20"/>
    <p:sldId id="266" r:id="rId21"/>
    <p:sldId id="308" r:id="rId22"/>
    <p:sldId id="267" r:id="rId23"/>
    <p:sldId id="307" r:id="rId24"/>
    <p:sldId id="269" r:id="rId25"/>
    <p:sldId id="270" r:id="rId26"/>
    <p:sldId id="271" r:id="rId27"/>
    <p:sldId id="272" r:id="rId28"/>
    <p:sldId id="274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18" r:id="rId40"/>
    <p:sldId id="319" r:id="rId41"/>
    <p:sldId id="320" r:id="rId42"/>
    <p:sldId id="302" r:id="rId43"/>
    <p:sldId id="305" r:id="rId44"/>
    <p:sldId id="321" r:id="rId45"/>
    <p:sldId id="325" r:id="rId46"/>
    <p:sldId id="326" r:id="rId47"/>
    <p:sldId id="324" r:id="rId48"/>
    <p:sldId id="322" r:id="rId49"/>
    <p:sldId id="303" r:id="rId50"/>
    <p:sldId id="323" r:id="rId51"/>
    <p:sldId id="327" r:id="rId5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07" autoAdjust="0"/>
    <p:restoredTop sz="94424" autoAdjust="0"/>
  </p:normalViewPr>
  <p:slideViewPr>
    <p:cSldViewPr>
      <p:cViewPr varScale="1">
        <p:scale>
          <a:sx n="68" d="100"/>
          <a:sy n="68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219A0-F924-42F3-B9A5-81BC33D31D73}" type="datetimeFigureOut">
              <a:rPr lang="zh-TW" altLang="en-US" smtClean="0"/>
              <a:t>2013/5/16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97C4E-A1EF-4E44-915B-25146F601AF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600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33FD5-1CB2-4C52-8AB7-DDEBC0AB5421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601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3311D44-A8DA-40BF-B13B-C403A5370769}" type="datetimeFigureOut">
              <a:rPr lang="zh-TW" altLang="en-US" smtClean="0"/>
              <a:pPr/>
              <a:t>2013/5/16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F1F18CC-31F4-4A72-BC5B-36731C194E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0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1835" y="343901"/>
            <a:ext cx="7704856" cy="6583659"/>
          </a:xfrm>
          <a:prstGeom prst="rect">
            <a:avLst/>
          </a:prstGeom>
        </p:spPr>
      </p:pic>
      <p:pic>
        <p:nvPicPr>
          <p:cNvPr id="1026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0" y="3861048"/>
            <a:ext cx="2304256" cy="2304256"/>
          </a:xfrm>
          <a:prstGeom prst="rect">
            <a:avLst/>
          </a:prstGeom>
        </p:spPr>
      </p:pic>
      <p:pic>
        <p:nvPicPr>
          <p:cNvPr id="4" name="圖片 3" descr="0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7" name="CA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2120" y="39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5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vortex dir="r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65 0.01042 L 0.60503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34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1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48680"/>
            <a:ext cx="4176464" cy="5753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1403648" y="836712"/>
            <a:ext cx="3312368" cy="2448272"/>
          </a:xfrm>
          <a:prstGeom prst="wedgeEllipseCallout">
            <a:avLst>
              <a:gd name="adj1" fmla="val 57609"/>
              <a:gd name="adj2" fmla="val 97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如果你們也是個有身心障礙的人，如果別人也是這樣嘲笑你，你的心理會怎樣？</a:t>
            </a:r>
            <a:endParaRPr lang="zh-TW" altLang="en-US" dirty="0"/>
          </a:p>
        </p:txBody>
      </p:sp>
      <p:pic>
        <p:nvPicPr>
          <p:cNvPr id="4" name="圖片 3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5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509120"/>
            <a:ext cx="3024336" cy="179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1" y="908720"/>
            <a:ext cx="7696393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4427984" y="1525960"/>
            <a:ext cx="2664296" cy="1584176"/>
          </a:xfrm>
          <a:prstGeom prst="wedgeEllipseCallout">
            <a:avLst>
              <a:gd name="adj1" fmla="val -2272"/>
              <a:gd name="adj2" fmla="val 700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悲傷</a:t>
            </a:r>
            <a:endParaRPr lang="zh-TW" altLang="en-US" sz="3200" dirty="0"/>
          </a:p>
        </p:txBody>
      </p:sp>
      <p:sp>
        <p:nvSpPr>
          <p:cNvPr id="3" name="橢圓形圖說文字 2"/>
          <p:cNvSpPr/>
          <p:nvPr/>
        </p:nvSpPr>
        <p:spPr>
          <a:xfrm>
            <a:off x="2051720" y="764704"/>
            <a:ext cx="2376264" cy="1584176"/>
          </a:xfrm>
          <a:prstGeom prst="wedgeEllipseCallout">
            <a:avLst>
              <a:gd name="adj1" fmla="val -19655"/>
              <a:gd name="adj2" fmla="val 759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生氣</a:t>
            </a:r>
            <a:endParaRPr lang="zh-TW" altLang="en-US" sz="3200" dirty="0"/>
          </a:p>
        </p:txBody>
      </p:sp>
      <p:pic>
        <p:nvPicPr>
          <p:cNvPr id="5" name="圖片 4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6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5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36712"/>
            <a:ext cx="4104455" cy="5388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827584" y="764704"/>
            <a:ext cx="4608512" cy="1656184"/>
          </a:xfrm>
          <a:prstGeom prst="wedgeEllipseCallout">
            <a:avLst>
              <a:gd name="adj1" fmla="val 55555"/>
              <a:gd name="adj2" fmla="val 4459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chemeClr val="tx1"/>
                </a:solidFill>
              </a:rPr>
              <a:t>所以囉，他們想要這樣也不是他們自己願意的，如果你們可以幫助他，那他們也會很開心，至少可以紓解心裡的難過。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8" name="圖片 7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6" y="4620792"/>
            <a:ext cx="2041959" cy="1633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2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3384376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00607"/>
            <a:ext cx="4176464" cy="5753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2915816" y="4021840"/>
            <a:ext cx="2088232" cy="2143464"/>
          </a:xfrm>
          <a:prstGeom prst="wedgeEllipseCallout">
            <a:avLst>
              <a:gd name="adj1" fmla="val -43697"/>
              <a:gd name="adj2" fmla="val -702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/>
              <a:t>愛心媽媽，請問您說這個幹嘛？</a:t>
            </a:r>
            <a:endParaRPr lang="zh-TW" altLang="en-US" sz="2000" dirty="0"/>
          </a:p>
        </p:txBody>
      </p:sp>
      <p:sp>
        <p:nvSpPr>
          <p:cNvPr id="3" name="橢圓形圖說文字 2"/>
          <p:cNvSpPr/>
          <p:nvPr/>
        </p:nvSpPr>
        <p:spPr>
          <a:xfrm>
            <a:off x="3491880" y="634075"/>
            <a:ext cx="2088232" cy="1570789"/>
          </a:xfrm>
          <a:prstGeom prst="wedgeEllipseCallout">
            <a:avLst>
              <a:gd name="adj1" fmla="val 43062"/>
              <a:gd name="adj2" fmla="val 417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讓你們了解他們的感受。</a:t>
            </a:r>
            <a:endParaRPr lang="zh-TW" altLang="en-US" sz="2400" dirty="0"/>
          </a:p>
        </p:txBody>
      </p:sp>
      <p:pic>
        <p:nvPicPr>
          <p:cNvPr id="6" name="圖片 5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8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2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55906"/>
            <a:ext cx="4104455" cy="5388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1979712" y="692696"/>
            <a:ext cx="2880320" cy="1872208"/>
          </a:xfrm>
          <a:prstGeom prst="wedgeEllipseCallout">
            <a:avLst>
              <a:gd name="adj1" fmla="val 76417"/>
              <a:gd name="adj2" fmla="val 353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校園內也有許許多為殘障人士建設的設施。</a:t>
            </a:r>
            <a:endParaRPr lang="en-US" altLang="zh-TW" dirty="0" smtClean="0"/>
          </a:p>
          <a:p>
            <a:pPr algn="ctr"/>
            <a:r>
              <a:rPr lang="zh-TW" altLang="en-US" dirty="0"/>
              <a:t>讓我們來看看</a:t>
            </a:r>
            <a:r>
              <a:rPr lang="zh-TW" altLang="en-US" dirty="0" smtClean="0"/>
              <a:t>吧！</a:t>
            </a:r>
            <a:endParaRPr lang="zh-TW" altLang="en-US" dirty="0"/>
          </a:p>
        </p:txBody>
      </p:sp>
      <p:pic>
        <p:nvPicPr>
          <p:cNvPr id="5" name="圖片 4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6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24" y="3431871"/>
            <a:ext cx="2775372" cy="252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6779031"/>
      </p:ext>
    </p:extLst>
  </p:cSld>
  <p:clrMapOvr>
    <a:masterClrMapping/>
  </p:clrMapOvr>
  <p:transition spd="slow" advClick="0" advTm="2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723112" cy="5292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流程圖: 循序存取儲存裝置 3"/>
          <p:cNvSpPr/>
          <p:nvPr/>
        </p:nvSpPr>
        <p:spPr>
          <a:xfrm>
            <a:off x="2623585" y="3212976"/>
            <a:ext cx="2448272" cy="1404156"/>
          </a:xfrm>
          <a:prstGeom prst="flowChartMagnetic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perspectiveHeroicExtremeRightFacing"/>
              <a:lightRig rig="threePt" dir="t"/>
            </a:scene3d>
          </a:bodyPr>
          <a:lstStyle/>
          <a:p>
            <a:pPr algn="ctr"/>
            <a:r>
              <a:rPr lang="zh-TW" altLang="en-US" dirty="0"/>
              <a:t>圖書館的外面就有為殘障人士建設的斜坡。</a:t>
            </a:r>
          </a:p>
          <a:p>
            <a:pPr algn="ctr"/>
            <a:endParaRPr lang="zh-TW" altLang="en-US" dirty="0"/>
          </a:p>
        </p:txBody>
      </p:sp>
      <p:pic>
        <p:nvPicPr>
          <p:cNvPr id="5" name="圖片 4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6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21823"/>
      </p:ext>
    </p:extLst>
  </p:cSld>
  <p:clrMapOvr>
    <a:masterClrMapping/>
  </p:clrMapOvr>
  <p:transition spd="slow" advClick="0" advTm="15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776864" cy="5568280"/>
          </a:xfrm>
          <a:prstGeom prst="rect">
            <a:avLst/>
          </a:prstGeom>
        </p:spPr>
      </p:pic>
      <p:sp>
        <p:nvSpPr>
          <p:cNvPr id="4" name="笑臉 3"/>
          <p:cNvSpPr/>
          <p:nvPr/>
        </p:nvSpPr>
        <p:spPr>
          <a:xfrm>
            <a:off x="2267744" y="980728"/>
            <a:ext cx="1944216" cy="1872208"/>
          </a:xfrm>
          <a:prstGeom prst="smileyFac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zh-TW" altLang="en-US" dirty="0"/>
              <a:t>也要讓殘障人士玩玩遊戲器材，爺波也可以下樓梯喔。</a:t>
            </a:r>
            <a:endParaRPr lang="en-US" altLang="zh-TW" dirty="0"/>
          </a:p>
          <a:p>
            <a:pPr algn="ctr"/>
            <a:endParaRPr lang="zh-TW" altLang="en-US" dirty="0"/>
          </a:p>
        </p:txBody>
      </p:sp>
      <p:pic>
        <p:nvPicPr>
          <p:cNvPr id="5" name="圖片 4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6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22685"/>
      </p:ext>
    </p:extLst>
  </p:cSld>
  <p:clrMapOvr>
    <a:masterClrMapping/>
  </p:clrMapOvr>
  <p:transition spd="slow" advClick="0" advTm="15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668344" cy="5373216"/>
          </a:xfrm>
          <a:prstGeom prst="rect">
            <a:avLst/>
          </a:prstGeom>
        </p:spPr>
      </p:pic>
      <p:sp>
        <p:nvSpPr>
          <p:cNvPr id="4" name="爆炸 1 3"/>
          <p:cNvSpPr/>
          <p:nvPr/>
        </p:nvSpPr>
        <p:spPr>
          <a:xfrm>
            <a:off x="5724128" y="764704"/>
            <a:ext cx="2376264" cy="2016224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連廁所都有專門為殘障人士所設的設備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圖片 4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6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21018"/>
      </p:ext>
    </p:extLst>
  </p:cSld>
  <p:clrMapOvr>
    <a:masterClrMapping/>
  </p:clrMapOvr>
  <p:transition spd="slow" advClick="0" advTm="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00607"/>
            <a:ext cx="4464496" cy="5753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6" name="橢圓形圖說文字 5"/>
          <p:cNvSpPr/>
          <p:nvPr/>
        </p:nvSpPr>
        <p:spPr>
          <a:xfrm>
            <a:off x="1449350" y="620688"/>
            <a:ext cx="3482690" cy="2016224"/>
          </a:xfrm>
          <a:prstGeom prst="wedgeEllipseCallout">
            <a:avLst>
              <a:gd name="adj1" fmla="val 68369"/>
              <a:gd name="adj2" fmla="val 2267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/>
              <a:t>既然了解了，那現在就讓我們來體驗看看他們的感受吧。</a:t>
            </a:r>
            <a:endParaRPr lang="zh-TW" altLang="en-US" sz="2400" dirty="0"/>
          </a:p>
        </p:txBody>
      </p:sp>
    </p:spTree>
  </p:cSld>
  <p:clrMapOvr>
    <a:masterClrMapping/>
  </p:clrMapOvr>
  <p:transition spd="slow" advClick="0" advTm="1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683568" y="548680"/>
            <a:ext cx="7776864" cy="57606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908720"/>
            <a:ext cx="6840760" cy="530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683568" y="548680"/>
            <a:ext cx="7776864" cy="57606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79512" y="548680"/>
            <a:ext cx="7747452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zh-TW" altLang="en-US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ea"/>
              </a:rPr>
              <a:t>你們能了解一個</a:t>
            </a:r>
            <a:r>
              <a:rPr lang="en-US" altLang="zh-TW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ea"/>
              </a:rPr>
              <a:t>..</a:t>
            </a:r>
          </a:p>
          <a:p>
            <a:pPr algn="ctr"/>
            <a:r>
              <a:rPr lang="zh-TW" altLang="en-US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ea"/>
              </a:rPr>
              <a:t>有身心障礙的人的感受嗎</a:t>
            </a:r>
            <a:r>
              <a:rPr lang="en-US" altLang="zh-TW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ea"/>
              </a:rPr>
              <a:t>..?</a:t>
            </a:r>
          </a:p>
          <a:p>
            <a:pPr algn="ctr"/>
            <a:r>
              <a:rPr lang="zh-TW" altLang="en-US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ea"/>
              </a:rPr>
              <a:t>現在就讓我們</a:t>
            </a:r>
            <a:r>
              <a:rPr lang="zh-TW" altLang="en-US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999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+mn-ea"/>
              </a:rPr>
              <a:t>了解</a:t>
            </a:r>
            <a:endParaRPr lang="en-US" altLang="zh-TW" sz="7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9999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+mn-ea"/>
            </a:endParaRPr>
          </a:p>
          <a:p>
            <a:pPr algn="ctr"/>
            <a:endParaRPr lang="en-US" altLang="zh-TW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圖片 5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500">
        <p14:glitter pattern="hexagon"/>
      </p:transition>
    </mc:Choice>
    <mc:Fallback xmlns="">
      <p:transition spd="slow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4" name="圖片 3" descr="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7" y="764704"/>
            <a:ext cx="7776865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4427984" y="5661248"/>
            <a:ext cx="3967754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zh-TW" altLang="en-U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竹風體W4" pitchFamily="65" charset="-120"/>
                <a:ea typeface="華康竹風體W4" pitchFamily="65" charset="-120"/>
              </a:rPr>
              <a:t>愛心媽媽們正在講解，</a:t>
            </a:r>
            <a:endParaRPr lang="en-US" altLang="zh-TW" sz="28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華康竹風體W4" pitchFamily="65" charset="-120"/>
              <a:ea typeface="華康竹風體W4" pitchFamily="65" charset="-120"/>
            </a:endParaRPr>
          </a:p>
          <a:p>
            <a:pPr algn="ctr"/>
            <a:r>
              <a:rPr lang="zh-TW" altLang="en-US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華康竹風體W4" pitchFamily="65" charset="-120"/>
                <a:ea typeface="華康竹風體W4" pitchFamily="65" charset="-120"/>
              </a:rPr>
              <a:t>如何使用這些器材。</a:t>
            </a:r>
            <a:endParaRPr lang="zh-TW" altLang="en-US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華康竹風體W4" pitchFamily="65" charset="-120"/>
              <a:ea typeface="華康竹風體W4" pitchFamily="65" charset="-120"/>
            </a:endParaRPr>
          </a:p>
        </p:txBody>
      </p:sp>
    </p:spTree>
  </p:cSld>
  <p:clrMapOvr>
    <a:masterClrMapping/>
  </p:clrMapOvr>
  <p:transition spd="slow" advClick="0" advTm="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776864" cy="54546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851920" y="5829653"/>
            <a:ext cx="42851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預備</a:t>
            </a:r>
            <a:r>
              <a:rPr lang="en-US" altLang="zh-TW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~</a:t>
            </a:r>
            <a:r>
              <a:rPr lang="zh-TW" altLang="en-U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出發！</a:t>
            </a:r>
            <a:endParaRPr lang="en-US" altLang="zh-TW" sz="5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" name="圖片 3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5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836712"/>
            <a:ext cx="7776864" cy="54568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08111" y="4869160"/>
            <a:ext cx="73298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既然看不到，那就要相信別人能當你的眼睛</a:t>
            </a:r>
            <a:endParaRPr lang="zh-TW" alt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1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704856" cy="54006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99592" y="5157192"/>
            <a:ext cx="7109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zh-TW" alt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老師們帶領著他們嘗試</a:t>
            </a:r>
            <a:endParaRPr lang="zh-TW" alt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圖片 3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5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4" name="圖片 3" descr="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910" y="764704"/>
            <a:ext cx="7632848" cy="540060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23262" y="4869160"/>
            <a:ext cx="47207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Inverted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接著要學會用輪椅，</a:t>
            </a:r>
            <a:endParaRPr lang="en-US" altLang="zh-TW" sz="4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zh-TW" altLang="en-US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以免未來發生的事</a:t>
            </a:r>
            <a:endParaRPr lang="zh-TW" altLang="en-US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 advClick="0" advTm="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4" name="圖片 3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764704"/>
            <a:ext cx="6408712" cy="44151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8515" y="5108991"/>
            <a:ext cx="77619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zh-TW" altLang="en-US" sz="36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各個老師、愛心媽媽</a:t>
            </a:r>
            <a:endParaRPr lang="en-US" altLang="zh-TW" sz="3600" b="1" cap="none" spc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zh-TW" altLang="en-US" sz="36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講解這輪椅</a:t>
            </a:r>
            <a:r>
              <a:rPr lang="zh-TW" altLang="en-US" sz="36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的由來，並教學。</a:t>
            </a:r>
            <a:endParaRPr lang="zh-TW" altLang="en-US" sz="36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4" name="圖片 3" descr="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836712"/>
            <a:ext cx="7632848" cy="54006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3568" y="6196280"/>
            <a:ext cx="58272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大家都嘗試的有說有笑，</a:t>
            </a:r>
            <a:endParaRPr lang="en-US" altLang="zh-TW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TW" alt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甚至還哭</a:t>
            </a:r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了</a:t>
            </a:r>
            <a:r>
              <a:rPr lang="en-US" altLang="zh-TW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  <a:endParaRPr lang="zh-TW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5" name="圖片 4" descr="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836712"/>
            <a:ext cx="7776864" cy="54546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61442" y="5085184"/>
            <a:ext cx="81804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zh-TW" alt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現在是在教大家如果手殘障了</a:t>
            </a:r>
            <a:r>
              <a:rPr lang="en-US" altLang="zh-TW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r>
              <a:rPr lang="zh-TW" alt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隻，</a:t>
            </a:r>
            <a:endParaRPr lang="en-US" altLang="zh-TW" sz="4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zh-TW" altLang="en-US" sz="40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要如何與別人做做美</a:t>
            </a:r>
            <a:r>
              <a:rPr lang="zh-TW" altLang="en-US" sz="40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勞。</a:t>
            </a:r>
            <a:endParaRPr lang="zh-TW" altLang="en-US" sz="40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4" name="圖片 3" descr="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571" y="840363"/>
            <a:ext cx="7740859" cy="43888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35696" y="5229200"/>
            <a:ext cx="58693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zh-TW" alt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男生</a:t>
            </a:r>
            <a:r>
              <a:rPr lang="zh-TW" alt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也都很玩高興。</a:t>
            </a:r>
            <a:endParaRPr lang="zh-TW" alt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1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683568" y="548680"/>
            <a:ext cx="7776864" cy="57606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764704"/>
            <a:ext cx="700396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683568" y="548680"/>
            <a:ext cx="7776864" cy="576064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620688"/>
            <a:ext cx="6337644" cy="563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5-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4320480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48064" y="836712"/>
            <a:ext cx="3096344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 我</a:t>
            </a:r>
            <a:r>
              <a:rPr lang="zh-TW" alt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覺得自從聽到愛心媽媽跟我們說的那些話，我的想法改變了。</a:t>
            </a:r>
            <a:endParaRPr lang="en-US" altLang="zh-TW" sz="3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just"/>
            <a:r>
              <a:rPr lang="zh-TW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     我</a:t>
            </a:r>
            <a:r>
              <a:rPr lang="zh-TW" altLang="en-US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也不再像從前一樣的亂罵那些人了。</a:t>
            </a:r>
            <a:endParaRPr lang="en-US" altLang="zh-TW" sz="3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zh-TW" altLang="en-US" sz="2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2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424847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92080" y="548680"/>
            <a:ext cx="30243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zh-TW" altLang="en-US" sz="3200" b="1" cap="none" spc="50" dirty="0">
              <a:ln w="11430"/>
              <a:solidFill>
                <a:srgbClr val="00B0F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76056" y="1120501"/>
            <a:ext cx="2880320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just"/>
            <a:r>
              <a:rPr lang="zh-TW" altLang="en-US" sz="3600" b="1" dirty="0" smtClean="0">
                <a:ln/>
                <a:solidFill>
                  <a:srgbClr val="00B0F0"/>
                </a:solidFill>
              </a:rPr>
              <a:t>愛心媽媽讓我了解到我們不該歧視他們</a:t>
            </a:r>
            <a:r>
              <a:rPr lang="zh-TW" altLang="en-US" sz="3600" b="1" dirty="0" smtClean="0">
                <a:ln/>
                <a:solidFill>
                  <a:srgbClr val="00B0F0"/>
                </a:solidFill>
              </a:rPr>
              <a:t>，應</a:t>
            </a:r>
            <a:r>
              <a:rPr lang="zh-TW" altLang="en-US" sz="3600" b="1" cap="none" spc="0" dirty="0" smtClean="0">
                <a:ln/>
                <a:solidFill>
                  <a:srgbClr val="00B0F0"/>
                </a:solidFill>
                <a:effectLst/>
              </a:rPr>
              <a:t>該</a:t>
            </a:r>
            <a:r>
              <a:rPr lang="zh-TW" altLang="en-US" sz="3600" b="1" cap="none" spc="0" dirty="0" smtClean="0">
                <a:ln/>
                <a:solidFill>
                  <a:srgbClr val="00B0F0"/>
                </a:solidFill>
                <a:effectLst/>
              </a:rPr>
              <a:t>要保護、尊重他們。</a:t>
            </a:r>
            <a:endParaRPr lang="en-US" altLang="zh-TW" sz="3600" b="1" cap="none" spc="0" dirty="0" smtClean="0">
              <a:ln/>
              <a:solidFill>
                <a:srgbClr val="00B0F0"/>
              </a:solidFill>
              <a:effectLst/>
            </a:endParaRPr>
          </a:p>
          <a:p>
            <a:pPr algn="ctr"/>
            <a:endParaRPr lang="en-US" altLang="zh-TW" sz="3200" b="1" dirty="0" smtClean="0">
              <a:ln/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 advTm="1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4599764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36096" y="1772816"/>
            <a:ext cx="259228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just"/>
            <a:r>
              <a:rPr lang="zh-TW" altLang="en-US" sz="3600" b="1" cap="none" spc="0" dirty="0" smtClean="0">
                <a:ln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我本來都不想管他們，到現在才了解到他們的重要。</a:t>
            </a:r>
            <a:endParaRPr lang="zh-TW" altLang="en-US" sz="3600" b="1" cap="none" spc="0" dirty="0">
              <a:ln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432048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48064" y="1556792"/>
            <a:ext cx="324036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我一直以為他們只是有身心障礙兒以，沒想到他們會有這種感覺。</a:t>
            </a:r>
            <a:endParaRPr lang="zh-TW" altLang="en-US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4283968" cy="5527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92080" y="1556792"/>
            <a:ext cx="302433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我以前完全不想理會這些人，我很感謝愛心媽媽教導我的一切。</a:t>
            </a:r>
            <a:endParaRPr lang="zh-TW" alt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 advClick="0" advTm="15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764704"/>
            <a:ext cx="444649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4078" y="1100467"/>
            <a:ext cx="2952328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以前我很想幫助有身心障礙的人，但是又怕會遭到排擠，多虧愛心媽媽，</a:t>
            </a:r>
            <a:endParaRPr lang="en-US" altLang="zh-TW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zh-TW" altLang="en-US" sz="3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讓我能幫助他們。</a:t>
            </a:r>
            <a:endParaRPr lang="zh-TW" alt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 advTm="15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4353949" cy="580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81532" y="1412776"/>
            <a:ext cx="306287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6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我剛開始以為愛心媽媽要搞怪，但現在不這麼認為了。</a:t>
            </a:r>
            <a:endParaRPr lang="zh-TW" altLang="en-US" sz="36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Click="0" advTm="15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3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4824536" cy="558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08104" y="1196752"/>
            <a:ext cx="2736304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6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我對愛心媽媽所做的事感到很感動，希望愛心媽媽可以告訴更多的人他們的想法。</a:t>
            </a:r>
            <a:endParaRPr lang="zh-TW" altLang="en-US" sz="3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4556030" cy="5805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508104" y="1844824"/>
            <a:ext cx="273630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6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我相信只要多多幫助他們，他們一定也會感到快樂。</a:t>
            </a:r>
            <a:endParaRPr lang="zh-TW" altLang="en-US" sz="36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 advClick="0" advTm="1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cherr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4211960" cy="556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220072" y="1412776"/>
            <a:ext cx="288032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zh-TW" altLang="en-US" sz="3600" b="1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我相信只要大家能多多與他們當朋友，他們一定也會覺得很感動吧！</a:t>
            </a:r>
            <a:endParaRPr lang="zh-TW" altLang="en-US" sz="3600" b="1" cap="none" spc="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683568" y="548680"/>
            <a:ext cx="7776864" cy="57606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08720"/>
            <a:ext cx="662473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">
        <p14:shred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l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5184576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868144" y="1268760"/>
            <a:ext cx="216024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9999"/>
                </a:solidFill>
              </a:rPr>
              <a:t>我認為大家一定要幫忙宣導！我相信老天爺一定會看到的！</a:t>
            </a:r>
            <a:endParaRPr lang="zh-TW" altLang="en-US" sz="36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9999"/>
              </a:solidFill>
              <a:effectLst/>
            </a:endParaRPr>
          </a:p>
        </p:txBody>
      </p:sp>
    </p:spTree>
  </p:cSld>
  <p:clrMapOvr>
    <a:masterClrMapping/>
  </p:clrMapOvr>
  <p:transition spd="slow" advClick="0" advTm="15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v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4752528" cy="567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573216" y="1334360"/>
            <a:ext cx="259228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just"/>
            <a:r>
              <a:rPr lang="zh-TW" altLang="en-US" sz="36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我想對他們說：</a:t>
            </a:r>
            <a:endParaRPr lang="en-US" altLang="zh-TW" sz="3600" b="1" spc="150" dirty="0" smtClean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zh-TW" altLang="en-US" sz="60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加油！</a:t>
            </a:r>
            <a:endParaRPr lang="zh-TW" altLang="en-US" sz="60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大家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548680"/>
            <a:ext cx="5400600" cy="5760640"/>
          </a:xfrm>
          <a:prstGeom prst="rect">
            <a:avLst/>
          </a:prstGeom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934670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大家異口同聲的為他們加油！</a:t>
            </a:r>
            <a:endParaRPr lang="zh-TW" altLang="en-U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5" name="圖片 4" descr="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60648"/>
            <a:ext cx="2808312" cy="1440160"/>
          </a:xfrm>
          <a:prstGeom prst="rect">
            <a:avLst/>
          </a:prstGeom>
        </p:spPr>
      </p:pic>
      <p:pic>
        <p:nvPicPr>
          <p:cNvPr id="6" name="圖片 5" descr="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620688"/>
            <a:ext cx="280831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矩形 10"/>
          <p:cNvSpPr/>
          <p:nvPr/>
        </p:nvSpPr>
        <p:spPr>
          <a:xfrm>
            <a:off x="755576" y="1628800"/>
            <a:ext cx="5314275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zh-TW" altLang="en-US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大家好，我是謝宛靜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。</a:t>
            </a:r>
            <a:endParaRPr lang="en-US" altLang="zh-TW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星座：摩羯座</a:t>
            </a:r>
            <a:endParaRPr lang="en-US" altLang="zh-TW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生日：</a:t>
            </a:r>
            <a:r>
              <a:rPr lang="en-US" altLang="zh-TW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12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月</a:t>
            </a:r>
            <a:r>
              <a:rPr lang="en-US" altLang="zh-TW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25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日</a:t>
            </a:r>
            <a:endParaRPr lang="en-US" altLang="zh-TW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興趣：跳舞、電腦</a:t>
            </a:r>
            <a:endParaRPr lang="en-US" altLang="zh-TW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喜歡的運動：跑步</a:t>
            </a:r>
            <a:endParaRPr lang="en-US" altLang="zh-TW" sz="4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09996" y="562646"/>
            <a:ext cx="7416824" cy="590931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perspectiveLef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zh-TW" altLang="en-U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作者感想：</a:t>
            </a:r>
            <a:endParaRPr lang="en-US" altLang="zh-TW" sz="5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just"/>
            <a:r>
              <a:rPr lang="zh-TW" altLang="en-US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我認為做這個簡報</a:t>
            </a:r>
            <a:r>
              <a:rPr lang="zh-TW" alt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，是</a:t>
            </a:r>
            <a:r>
              <a:rPr lang="zh-TW" altLang="en-US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在做</a:t>
            </a:r>
            <a:r>
              <a:rPr lang="zh-TW" alt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善事，就像是在宣導身心障礙，幫助大家，也幫助自己，雖然做的過程有許多障礙，但我很快樂。</a:t>
            </a:r>
            <a:endParaRPr lang="en-US" altLang="zh-TW" sz="540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60648"/>
            <a:ext cx="2808312" cy="1440160"/>
          </a:xfrm>
          <a:prstGeom prst="rect">
            <a:avLst/>
          </a:prstGeom>
        </p:spPr>
      </p:pic>
      <p:pic>
        <p:nvPicPr>
          <p:cNvPr id="5" name="圖片 4" descr="ppt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43897" y="620687"/>
            <a:ext cx="2800511" cy="381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/>
          <p:cNvSpPr/>
          <p:nvPr/>
        </p:nvSpPr>
        <p:spPr>
          <a:xfrm>
            <a:off x="906751" y="1700808"/>
            <a:ext cx="4961394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大家好，我是谷怡萱。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星座：天蠍座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生日：</a:t>
            </a:r>
            <a:r>
              <a:rPr lang="en-US" altLang="zh-TW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11</a:t>
            </a:r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月</a:t>
            </a:r>
            <a:r>
              <a:rPr lang="en-US" altLang="zh-TW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7</a:t>
            </a:r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日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興趣：看小說、跳舞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喜歡的運動：跑步</a:t>
            </a:r>
          </a:p>
        </p:txBody>
      </p:sp>
    </p:spTree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71600" y="908720"/>
            <a:ext cx="7056784" cy="4247317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perspectiveLef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zh-TW" altLang="en-U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作者感想：</a:t>
            </a:r>
            <a:endParaRPr lang="en-US" altLang="zh-TW" sz="5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just"/>
            <a:r>
              <a:rPr lang="zh-TW" altLang="en-U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雖然做簡報的過程有許多難題，但是我覺得很快樂，因為可以幫助他們。</a:t>
            </a:r>
            <a:endParaRPr lang="en-US" altLang="zh-TW" sz="5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77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 descr="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60648"/>
            <a:ext cx="2808312" cy="1440160"/>
          </a:xfrm>
          <a:prstGeom prst="rect">
            <a:avLst/>
          </a:prstGeom>
        </p:spPr>
      </p:pic>
      <p:pic>
        <p:nvPicPr>
          <p:cNvPr id="5" name="圖片 4" descr="ppt0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611471"/>
            <a:ext cx="2824957" cy="3825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矩形 6"/>
          <p:cNvSpPr/>
          <p:nvPr/>
        </p:nvSpPr>
        <p:spPr>
          <a:xfrm>
            <a:off x="755576" y="1628800"/>
            <a:ext cx="531427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大家好，我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是羅迎綺。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星座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：水瓶座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生日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：</a:t>
            </a:r>
            <a:r>
              <a:rPr lang="en-US" altLang="zh-TW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月</a:t>
            </a:r>
            <a:r>
              <a:rPr lang="en-US" altLang="zh-TW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13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日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興趣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：</a:t>
            </a:r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聽歌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、</a:t>
            </a:r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跳舞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喜歡的運動：跑步</a:t>
            </a:r>
          </a:p>
        </p:txBody>
      </p:sp>
    </p:spTree>
  </p:cSld>
  <p:clrMapOvr>
    <a:masterClrMapping/>
  </p:clrMapOvr>
  <p:transition spd="slow" advClick="0" advTm="3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781952" y="385788"/>
            <a:ext cx="6670368" cy="507831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perspectiveLef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just"/>
            <a:r>
              <a:rPr lang="zh-TW" altLang="en-U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作者感想：</a:t>
            </a:r>
            <a:endParaRPr lang="en-US" altLang="zh-TW" sz="5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just"/>
            <a:r>
              <a:rPr lang="zh-TW" altLang="en-US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我的感想有</a:t>
            </a:r>
            <a:r>
              <a:rPr lang="zh-TW" alt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很多，不足以用簡短的字講出，如果只要一句話，那就是，我很快樂能幫助他們。</a:t>
            </a:r>
            <a:endParaRPr lang="en-US" altLang="zh-TW" sz="5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4" name="圖片 3" descr="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260648"/>
            <a:ext cx="2808312" cy="1440160"/>
          </a:xfrm>
          <a:prstGeom prst="rect">
            <a:avLst/>
          </a:prstGeom>
        </p:spPr>
      </p:pic>
      <p:pic>
        <p:nvPicPr>
          <p:cNvPr id="5" name="圖片 4" descr="ppt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620688"/>
            <a:ext cx="2959150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687618" y="1697756"/>
            <a:ext cx="531427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大家好，我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是黃渝喬。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星座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：</a:t>
            </a:r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天蠍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座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生日：</a:t>
            </a:r>
            <a:r>
              <a:rPr lang="en-US" altLang="zh-TW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10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月</a:t>
            </a:r>
            <a:r>
              <a:rPr lang="en-US" altLang="zh-TW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25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日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興趣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：</a:t>
            </a:r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畫畫</a:t>
            </a:r>
            <a:r>
              <a:rPr lang="zh-TW" altLang="en-US" sz="4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、</a:t>
            </a:r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跳舞</a:t>
            </a:r>
            <a:endParaRPr lang="en-US" altLang="zh-TW" sz="4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just"/>
            <a:r>
              <a:rPr lang="zh-TW" altLang="en-US" sz="4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喜歡的運動：跑步</a:t>
            </a:r>
          </a:p>
        </p:txBody>
      </p:sp>
    </p:spTree>
  </p:cSld>
  <p:clrMapOvr>
    <a:masterClrMapping/>
  </p:clrMapOvr>
  <p:transition spd="slow" advClick="0" advTm="3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27381"/>
            <a:ext cx="7740352" cy="5481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3500194" y="980728"/>
            <a:ext cx="3114803" cy="1944216"/>
          </a:xfrm>
          <a:prstGeom prst="wedgeEllipseCallout">
            <a:avLst>
              <a:gd name="adj1" fmla="val 55738"/>
              <a:gd name="adj2" fmla="val 361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小朋友們，你們知道什麼是</a:t>
            </a:r>
            <a:r>
              <a:rPr lang="zh-TW" altLang="en-US" dirty="0">
                <a:solidFill>
                  <a:srgbClr val="FF0000"/>
                </a:solidFill>
              </a:rPr>
              <a:t>身心障礙</a:t>
            </a:r>
            <a:r>
              <a:rPr lang="zh-TW" altLang="en-US" dirty="0" smtClean="0"/>
              <a:t>嗎？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你們又知道有</a:t>
            </a:r>
            <a:r>
              <a:rPr lang="zh-TW" altLang="en-US" dirty="0" smtClean="0">
                <a:solidFill>
                  <a:srgbClr val="FF0000"/>
                </a:solidFill>
              </a:rPr>
              <a:t>身心障礙的人什麼感受</a:t>
            </a:r>
            <a:r>
              <a:rPr lang="zh-TW" altLang="en-US" dirty="0" smtClean="0"/>
              <a:t>嗎？</a:t>
            </a:r>
            <a:endParaRPr lang="zh-TW" altLang="en-US" dirty="0"/>
          </a:p>
        </p:txBody>
      </p:sp>
      <p:pic>
        <p:nvPicPr>
          <p:cNvPr id="4" name="圖片 3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0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3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27584" y="764704"/>
            <a:ext cx="7200800" cy="5078313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  <a:scene3d>
              <a:camera prst="perspectiveLef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just"/>
            <a:r>
              <a:rPr lang="zh-TW" altLang="en-U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作者感想：</a:t>
            </a:r>
            <a:endParaRPr lang="en-US" altLang="zh-TW" sz="5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just"/>
            <a:r>
              <a:rPr lang="zh-TW" altLang="en-US" sz="5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我做簡報</a:t>
            </a:r>
            <a:r>
              <a:rPr lang="zh-TW" alt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時，哭了</a:t>
            </a:r>
            <a:r>
              <a:rPr lang="en-US" altLang="zh-TW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..</a:t>
            </a:r>
            <a:r>
              <a:rPr lang="zh-TW" alt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也笑了</a:t>
            </a:r>
            <a:r>
              <a:rPr lang="en-US" altLang="zh-TW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..</a:t>
            </a:r>
            <a:r>
              <a:rPr lang="zh-TW" altLang="en-U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9999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我能幫助他們就很感動了，做簡報的過程也很艱辛，但是我很開心。</a:t>
            </a:r>
            <a:endParaRPr lang="en-US" altLang="zh-TW" sz="5400" b="0" cap="none" spc="0" dirty="0" smtClean="0">
              <a:ln w="10160">
                <a:solidFill>
                  <a:schemeClr val="accent1"/>
                </a:solidFill>
                <a:prstDash val="solid"/>
              </a:ln>
              <a:solidFill>
                <a:srgbClr val="FF9999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13114" y="1196752"/>
            <a:ext cx="46987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800" b="1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謝謝觀賞</a:t>
            </a:r>
            <a:endParaRPr lang="zh-TW" altLang="en-US" sz="8800" b="1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72893" y="2492896"/>
            <a:ext cx="4993675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謝謝各位</a:t>
            </a:r>
            <a:endParaRPr lang="en-US" altLang="zh-TW" sz="7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7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評審、</a:t>
            </a:r>
            <a:r>
              <a:rPr lang="zh-TW" altLang="en-US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老師</a:t>
            </a:r>
            <a:endParaRPr lang="en-US" altLang="zh-TW" sz="7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7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微軟正黑體" pitchFamily="34" charset="-120"/>
                <a:ea typeface="微軟正黑體" pitchFamily="34" charset="-120"/>
              </a:rPr>
              <a:t>！！</a:t>
            </a:r>
            <a:endParaRPr lang="en-US" altLang="zh-TW" sz="7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endParaRPr lang="zh-TW" altLang="en-US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97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0">
        <p14:ripple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740352" cy="548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橢圓形圖說文字 2"/>
          <p:cNvSpPr/>
          <p:nvPr/>
        </p:nvSpPr>
        <p:spPr>
          <a:xfrm>
            <a:off x="6300192" y="548680"/>
            <a:ext cx="2520280" cy="1498476"/>
          </a:xfrm>
          <a:prstGeom prst="wedgeEllipseCallout">
            <a:avLst>
              <a:gd name="adj1" fmla="val -57115"/>
              <a:gd name="adj2" fmla="val 706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/>
              <a:t>不知道</a:t>
            </a:r>
            <a:endParaRPr lang="zh-TW" altLang="en-US" sz="4000" dirty="0"/>
          </a:p>
        </p:txBody>
      </p:sp>
      <p:sp>
        <p:nvSpPr>
          <p:cNvPr id="4" name="雲朵形圖說文字 3"/>
          <p:cNvSpPr/>
          <p:nvPr/>
        </p:nvSpPr>
        <p:spPr>
          <a:xfrm>
            <a:off x="2369121" y="1088740"/>
            <a:ext cx="1728192" cy="1368152"/>
          </a:xfrm>
          <a:prstGeom prst="cloudCallout">
            <a:avLst>
              <a:gd name="adj1" fmla="val -35804"/>
              <a:gd name="adj2" fmla="val 6098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不就是一群有身心障礙的人？</a:t>
            </a:r>
            <a:endParaRPr lang="zh-TW" altLang="en-US" dirty="0"/>
          </a:p>
        </p:txBody>
      </p:sp>
      <p:sp>
        <p:nvSpPr>
          <p:cNvPr id="5" name="雲朵形圖說文字 4"/>
          <p:cNvSpPr/>
          <p:nvPr/>
        </p:nvSpPr>
        <p:spPr>
          <a:xfrm>
            <a:off x="5508104" y="2893926"/>
            <a:ext cx="2160240" cy="1224136"/>
          </a:xfrm>
          <a:prstGeom prst="cloudCallout">
            <a:avLst>
              <a:gd name="adj1" fmla="val -71539"/>
              <a:gd name="adj2" fmla="val 430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愛心媽媽又在搞什麼歪念頭？</a:t>
            </a:r>
            <a:endParaRPr lang="zh-TW" altLang="en-US" dirty="0"/>
          </a:p>
        </p:txBody>
      </p:sp>
      <p:pic>
        <p:nvPicPr>
          <p:cNvPr id="6" name="圖片 5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692347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雲朵形圖說文字 3"/>
          <p:cNvSpPr/>
          <p:nvPr/>
        </p:nvSpPr>
        <p:spPr>
          <a:xfrm>
            <a:off x="3491880" y="620688"/>
            <a:ext cx="2952328" cy="1944216"/>
          </a:xfrm>
          <a:prstGeom prst="cloudCallout">
            <a:avLst>
              <a:gd name="adj1" fmla="val 61280"/>
              <a:gd name="adj2" fmla="val 212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這下可要仔細想想，怎麼教這些小朋友了。</a:t>
            </a:r>
            <a:endParaRPr lang="zh-TW" altLang="en-US" dirty="0"/>
          </a:p>
        </p:txBody>
      </p:sp>
      <p:pic>
        <p:nvPicPr>
          <p:cNvPr id="5" name="圖片 4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85788"/>
            <a:ext cx="5112568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雲朵形圖說文字 2"/>
          <p:cNvSpPr/>
          <p:nvPr/>
        </p:nvSpPr>
        <p:spPr>
          <a:xfrm>
            <a:off x="5508104" y="702432"/>
            <a:ext cx="2592288" cy="1440160"/>
          </a:xfrm>
          <a:prstGeom prst="cloudCallout">
            <a:avLst>
              <a:gd name="adj1" fmla="val -71879"/>
              <a:gd name="adj2" fmla="val 495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有了！</a:t>
            </a:r>
            <a:endParaRPr lang="zh-TW" altLang="en-US" dirty="0"/>
          </a:p>
        </p:txBody>
      </p:sp>
      <p:pic>
        <p:nvPicPr>
          <p:cNvPr id="5" name="圖片 4" descr="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931940"/>
            <a:ext cx="2232248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圓角矩形圖說文字 6"/>
          <p:cNvSpPr/>
          <p:nvPr/>
        </p:nvSpPr>
        <p:spPr>
          <a:xfrm>
            <a:off x="1187624" y="702432"/>
            <a:ext cx="2448272" cy="1440160"/>
          </a:xfrm>
          <a:prstGeom prst="wedgeRoundRectCallout">
            <a:avLst>
              <a:gd name="adj1" fmla="val 42373"/>
              <a:gd name="adj2" fmla="val 731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ysClr val="windowText" lastClr="000000"/>
                </a:solidFill>
              </a:rPr>
              <a:t>小朋友們，你們知道有身心障礙的人，總被許多人取笑，心理多難過嗎？</a:t>
            </a:r>
            <a:endParaRPr lang="zh-TW" altLang="en-US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slow" advClick="0" advTm="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60" y="576262"/>
            <a:ext cx="7562850" cy="5705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橢圓形圖說文字 1"/>
          <p:cNvSpPr/>
          <p:nvPr/>
        </p:nvSpPr>
        <p:spPr>
          <a:xfrm>
            <a:off x="5207589" y="560850"/>
            <a:ext cx="3096344" cy="2376264"/>
          </a:xfrm>
          <a:prstGeom prst="wedgeEllipseCallout">
            <a:avLst>
              <a:gd name="adj1" fmla="val -47083"/>
              <a:gd name="adj2" fmla="val 5272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不知道</a:t>
            </a:r>
            <a:r>
              <a:rPr lang="en-US" altLang="zh-TW" sz="3600" dirty="0" smtClean="0"/>
              <a:t>~</a:t>
            </a:r>
            <a:endParaRPr lang="zh-TW" altLang="en-US" sz="3600" dirty="0"/>
          </a:p>
        </p:txBody>
      </p:sp>
      <p:pic>
        <p:nvPicPr>
          <p:cNvPr id="4" name="圖片 3" descr="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-459432"/>
            <a:ext cx="3096344" cy="1548172"/>
          </a:xfrm>
          <a:prstGeom prst="rect">
            <a:avLst/>
          </a:prstGeom>
        </p:spPr>
      </p:pic>
      <p:pic>
        <p:nvPicPr>
          <p:cNvPr id="5" name="Picture 2" descr="C:\Program Files\Microsoft Office\MEDIA\CAGCAT10\j0293238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864096" cy="54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圖釘">
  <a:themeElements>
    <a:clrScheme name="科技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圖釘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圖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675</TotalTime>
  <Words>845</Words>
  <Application>Microsoft Office PowerPoint</Application>
  <PresentationFormat>如螢幕大小 (4:3)</PresentationFormat>
  <Paragraphs>87</Paragraphs>
  <Slides>51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52" baseType="lpstr">
      <vt:lpstr>圖釘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owner</dc:creator>
  <cp:lastModifiedBy>User</cp:lastModifiedBy>
  <cp:revision>83</cp:revision>
  <dcterms:created xsi:type="dcterms:W3CDTF">2013-05-06T04:31:58Z</dcterms:created>
  <dcterms:modified xsi:type="dcterms:W3CDTF">2013-05-16T09:05:51Z</dcterms:modified>
</cp:coreProperties>
</file>