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62" r:id="rId5"/>
    <p:sldId id="265" r:id="rId6"/>
    <p:sldId id="263" r:id="rId7"/>
    <p:sldId id="266" r:id="rId8"/>
    <p:sldId id="264" r:id="rId9"/>
    <p:sldId id="268" r:id="rId10"/>
    <p:sldId id="275" r:id="rId11"/>
    <p:sldId id="269" r:id="rId12"/>
    <p:sldId id="271" r:id="rId13"/>
    <p:sldId id="274" r:id="rId14"/>
    <p:sldId id="276" r:id="rId15"/>
    <p:sldId id="277" r:id="rId16"/>
    <p:sldId id="278" r:id="rId1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6896"/>
    <a:srgbClr val="FF99CC"/>
    <a:srgbClr val="F168FA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32" autoAdjust="0"/>
  </p:normalViewPr>
  <p:slideViewPr>
    <p:cSldViewPr>
      <p:cViewPr varScale="1">
        <p:scale>
          <a:sx n="71" d="100"/>
          <a:sy n="71" d="100"/>
        </p:scale>
        <p:origin x="-11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7100C8-2995-462F-B31F-943374D97057}" type="datetimeFigureOut">
              <a:rPr lang="fr-FR" altLang="zh-TW"/>
              <a:pPr/>
              <a:t>16/05/2013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6E98E-C300-473C-B278-60C538F285DD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420828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E24A39-1033-4CDC-A724-679BE7A1E275}" type="datetimeFigureOut">
              <a:rPr lang="fr-FR" altLang="zh-TW"/>
              <a:pPr/>
              <a:t>16/05/2013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3E091-5196-4A60-BD89-D494405B447B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052666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7FAE6A-586B-4C27-8D79-A8D8E27D151D}" type="datetimeFigureOut">
              <a:rPr lang="fr-FR" altLang="zh-TW"/>
              <a:pPr/>
              <a:t>16/05/2013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95A5E-E43C-4BCB-90C4-F57A59BCD43B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44307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056EBB-4908-47D2-B485-C3B9293536BD}" type="datetimeFigureOut">
              <a:rPr lang="fr-FR" altLang="zh-TW"/>
              <a:pPr/>
              <a:t>16/05/2013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55356-6F63-4C5D-985D-6E233C8011BC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953913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C86E5C-5660-4052-811A-B64BD87CEC1D}" type="datetimeFigureOut">
              <a:rPr lang="fr-FR" altLang="zh-TW"/>
              <a:pPr/>
              <a:t>16/05/2013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F6C42-4882-44E0-B369-965D41A9D50F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4284016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BA32FF-3CD8-4A3C-B420-E49F2AF429F8}" type="datetimeFigureOut">
              <a:rPr lang="fr-FR" altLang="zh-TW"/>
              <a:pPr/>
              <a:t>16/05/2013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95085-69E7-465F-BFBC-09426BC6343E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64025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26BAE7-96FA-4900-BDC4-8BD4652E82E4}" type="datetimeFigureOut">
              <a:rPr lang="fr-FR" altLang="zh-TW"/>
              <a:pPr/>
              <a:t>16/05/2013</a:t>
            </a:fld>
            <a:endParaRPr lang="fr-FR" altLang="zh-TW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ADF21-E4FF-44B5-968F-15041882FE26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82014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879B39-A08B-46B6-9293-9DAD78353212}" type="datetimeFigureOut">
              <a:rPr lang="fr-FR" altLang="zh-TW"/>
              <a:pPr/>
              <a:t>16/05/2013</a:t>
            </a:fld>
            <a:endParaRPr lang="fr-FR" altLang="zh-TW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C126D-01A8-4436-9672-FDD545C3C0DB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051852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8A5146-1C34-472A-81EA-9A8DF902EA05}" type="datetimeFigureOut">
              <a:rPr lang="fr-FR" altLang="zh-TW"/>
              <a:pPr/>
              <a:t>16/05/2013</a:t>
            </a:fld>
            <a:endParaRPr lang="fr-FR" altLang="zh-TW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F1B35-A579-4598-91BD-1504683B5138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622277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8B43AA-7072-424B-85FA-99D50696132B}" type="datetimeFigureOut">
              <a:rPr lang="fr-FR" altLang="zh-TW"/>
              <a:pPr/>
              <a:t>16/05/2013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38526-761B-46B8-853B-B4C04F65F21F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219193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6BA442-0E03-4150-9DDA-53BC4A4B94FB}" type="datetimeFigureOut">
              <a:rPr lang="fr-FR" altLang="zh-TW"/>
              <a:pPr/>
              <a:t>16/05/2013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F556B-16FD-4C10-97B7-30C466F6C117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43168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les styles du texte du masque</a:t>
            </a:r>
          </a:p>
          <a:p>
            <a:pPr lvl="1"/>
            <a:r>
              <a:rPr lang="fr-FR" altLang="zh-TW" smtClean="0"/>
              <a:t>Deuxième niveau</a:t>
            </a:r>
          </a:p>
          <a:p>
            <a:pPr lvl="2"/>
            <a:r>
              <a:rPr lang="fr-FR" altLang="zh-TW" smtClean="0"/>
              <a:t>Troisième niveau</a:t>
            </a:r>
          </a:p>
          <a:p>
            <a:pPr lvl="3"/>
            <a:r>
              <a:rPr lang="fr-FR" altLang="zh-TW" smtClean="0"/>
              <a:t>Quatrième niveau</a:t>
            </a:r>
          </a:p>
          <a:p>
            <a:pPr lvl="4"/>
            <a:r>
              <a:rPr lang="fr-FR" altLang="zh-TW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2448694-180B-4D55-8BD5-80B173B3361D}" type="datetimeFigureOut">
              <a:rPr lang="fr-FR" altLang="zh-TW"/>
              <a:pPr/>
              <a:t>16/05/2013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7502A91-9019-461C-AC53-224F914D9B1C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27765" y="3068960"/>
            <a:ext cx="88569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zh-TW" altLang="en-US" sz="9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華康海報體W9" pitchFamily="81" charset="-120"/>
                <a:ea typeface="華康海報體W9" pitchFamily="81" charset="-120"/>
              </a:rPr>
              <a:t>我們都是一家人</a:t>
            </a:r>
            <a:endParaRPr lang="zh-TW" altLang="en-US" sz="9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326" y="4062336"/>
            <a:ext cx="3611893" cy="2708920"/>
          </a:xfrm>
          <a:prstGeom prst="rect">
            <a:avLst/>
          </a:prstGeom>
          <a:effectLst>
            <a:glow rad="63500">
              <a:srgbClr val="FF99CC">
                <a:alpha val="60000"/>
              </a:srgbClr>
            </a:glow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5292080" y="476672"/>
            <a:ext cx="3738215" cy="5904656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F16896"/>
                </a:solidFill>
                <a:latin typeface="標楷體" pitchFamily="65" charset="-120"/>
                <a:ea typeface="標楷體" pitchFamily="65" charset="-120"/>
              </a:rPr>
              <a:t>成人教育班也協助教學活動。</a:t>
            </a:r>
            <a:endParaRPr lang="fr-FR" altLang="zh-TW" dirty="0" smtClean="0">
              <a:solidFill>
                <a:srgbClr val="F16896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607" y="2852936"/>
            <a:ext cx="4855145" cy="364135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15" y="303175"/>
            <a:ext cx="4855145" cy="364135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5041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61" y="116632"/>
            <a:ext cx="4968552" cy="344817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996952"/>
            <a:ext cx="4855145" cy="364135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807" y="116632"/>
            <a:ext cx="4855144" cy="364135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7707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6632"/>
            <a:ext cx="4703945" cy="364135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3368" y="2629377"/>
            <a:ext cx="4597566" cy="344817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14445"/>
            <a:ext cx="4855144" cy="323780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21901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5008856" y="652865"/>
            <a:ext cx="3888431" cy="609954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F16896"/>
                </a:solidFill>
                <a:latin typeface="標楷體" pitchFamily="65" charset="-120"/>
                <a:ea typeface="標楷體" pitchFamily="65" charset="-120"/>
              </a:rPr>
              <a:t>團長媽媽說：「我很喜歡看小朋友健健康康、平平安安的長大。雖然我的孩子都已經年國、高中了，但我還是很喜歡來學校幫忙，站站導護、幫忙整理校園、甚至有來賓時也會幫忙煮些小點心給客人享用。」</a:t>
            </a:r>
            <a:endParaRPr lang="fr-FR" altLang="zh-TW" dirty="0">
              <a:solidFill>
                <a:srgbClr val="F16896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12" y="404664"/>
            <a:ext cx="4397296" cy="329797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04152"/>
            <a:ext cx="4397296" cy="329797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13470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555776" y="188640"/>
            <a:ext cx="5256583" cy="609954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F16896"/>
                </a:solidFill>
                <a:latin typeface="標楷體" pitchFamily="65" charset="-120"/>
                <a:ea typeface="標楷體" pitchFamily="65" charset="-120"/>
              </a:rPr>
              <a:t>除了這些外，這次訪問也知道團長媽媽除了在學校做那麼多年的志工外，在社會上也致力於慈善公益。</a:t>
            </a:r>
            <a:r>
              <a:rPr lang="zh-TW" altLang="en-US" dirty="0">
                <a:solidFill>
                  <a:srgbClr val="F16896"/>
                </a:solidFill>
                <a:latin typeface="標楷體" pitchFamily="65" charset="-120"/>
                <a:ea typeface="標楷體" pitchFamily="65" charset="-120"/>
              </a:rPr>
              <a:t>團長媽媽</a:t>
            </a:r>
            <a:r>
              <a:rPr lang="zh-TW" altLang="en-US" dirty="0" smtClean="0">
                <a:solidFill>
                  <a:srgbClr val="F16896"/>
                </a:solidFill>
                <a:latin typeface="標楷體" pitchFamily="65" charset="-120"/>
                <a:ea typeface="標楷體" pitchFamily="65" charset="-120"/>
              </a:rPr>
              <a:t>做了那麼多事，不但不覺得累，反而還很開心。</a:t>
            </a:r>
            <a:endParaRPr lang="fr-FR" altLang="zh-TW" dirty="0">
              <a:solidFill>
                <a:srgbClr val="F16896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56991"/>
            <a:ext cx="5832648" cy="328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6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611560" y="260648"/>
            <a:ext cx="8280919" cy="609954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F16896"/>
                </a:solidFill>
                <a:latin typeface="標楷體" pitchFamily="65" charset="-120"/>
                <a:ea typeface="標楷體" pitchFamily="65" charset="-120"/>
              </a:rPr>
              <a:t>因為團長媽媽覺得可以為別人付出是一件很棒的事情，雖然我們都不是團長媽媽的孩子，但她卻把我們看成自己的孩子一樣，這種精神是非常值得我們學習的。</a:t>
            </a:r>
            <a:endParaRPr lang="fr-FR" altLang="zh-TW" dirty="0">
              <a:solidFill>
                <a:srgbClr val="F16896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81770"/>
            <a:ext cx="4536504" cy="2551784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792" y="2348880"/>
            <a:ext cx="4780023" cy="268876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8271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123728" y="1628800"/>
            <a:ext cx="5832647" cy="3723277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dirty="0" smtClean="0">
                <a:solidFill>
                  <a:srgbClr val="F16896"/>
                </a:solidFill>
                <a:latin typeface="標楷體" pitchFamily="65" charset="-120"/>
                <a:ea typeface="標楷體" pitchFamily="65" charset="-120"/>
              </a:rPr>
              <a:t>感謝辛苦的團長媽媽，這麼用心的為學校付出，若是沒有這次的訪問，相信我們也不會知道這麼多事情。</a:t>
            </a:r>
            <a:endParaRPr lang="en-US" altLang="zh-TW" dirty="0" smtClean="0">
              <a:solidFill>
                <a:srgbClr val="F16896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F16896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buNone/>
            </a:pPr>
            <a:r>
              <a:rPr lang="zh-TW" altLang="en-US" dirty="0" smtClean="0">
                <a:solidFill>
                  <a:srgbClr val="F16896"/>
                </a:solidFill>
                <a:latin typeface="標楷體" pitchFamily="65" charset="-120"/>
                <a:ea typeface="標楷體" pitchFamily="65" charset="-120"/>
              </a:rPr>
              <a:t>最後，再次致上衷心的感謝。</a:t>
            </a:r>
            <a:endParaRPr lang="fr-FR" altLang="zh-TW" dirty="0">
              <a:solidFill>
                <a:srgbClr val="F16896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107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843808" y="4815154"/>
            <a:ext cx="6186487" cy="1545035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F16896"/>
                </a:solidFill>
                <a:latin typeface="標楷體" pitchFamily="65" charset="-120"/>
                <a:ea typeface="標楷體" pitchFamily="65" charset="-120"/>
              </a:rPr>
              <a:t>在我們學校裡，有好多位愛每位學生如自己孩子的志工媽媽。其中，我們最敬佩的就是這位麗玲</a:t>
            </a:r>
            <a:r>
              <a:rPr lang="zh-TW" altLang="en-US" dirty="0">
                <a:solidFill>
                  <a:srgbClr val="F16896"/>
                </a:solidFill>
                <a:latin typeface="標楷體" pitchFamily="65" charset="-120"/>
                <a:ea typeface="標楷體" pitchFamily="65" charset="-120"/>
              </a:rPr>
              <a:t>團長</a:t>
            </a:r>
            <a:r>
              <a:rPr lang="zh-TW" altLang="en-US" dirty="0" smtClean="0">
                <a:solidFill>
                  <a:srgbClr val="F16896"/>
                </a:solidFill>
                <a:latin typeface="標楷體" pitchFamily="65" charset="-120"/>
                <a:ea typeface="標楷體" pitchFamily="65" charset="-120"/>
              </a:rPr>
              <a:t>媽媽了。</a:t>
            </a:r>
            <a:endParaRPr lang="fr-FR" altLang="zh-TW" dirty="0" smtClean="0">
              <a:solidFill>
                <a:srgbClr val="F16896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6632"/>
            <a:ext cx="4392488" cy="329436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4392488" cy="3294366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391" y="305715"/>
            <a:ext cx="4392488" cy="292665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7" y="3498149"/>
            <a:ext cx="4392488" cy="2926652"/>
          </a:xfrm>
          <a:prstGeom prst="rect">
            <a:avLst/>
          </a:prstGeom>
          <a:effectLst>
            <a:softEdge rad="63500"/>
          </a:effectLst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392" y="3520688"/>
            <a:ext cx="4392487" cy="292665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8" y="332156"/>
            <a:ext cx="4392487" cy="292665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84153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843808" y="4815154"/>
            <a:ext cx="6186487" cy="1545035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F16896"/>
                </a:solidFill>
                <a:latin typeface="標楷體" pitchFamily="65" charset="-120"/>
                <a:ea typeface="標楷體" pitchFamily="65" charset="-120"/>
              </a:rPr>
              <a:t>為什麼</a:t>
            </a:r>
            <a:r>
              <a:rPr lang="zh-TW" altLang="en-US" dirty="0">
                <a:solidFill>
                  <a:srgbClr val="F16896"/>
                </a:solidFill>
                <a:latin typeface="標楷體" pitchFamily="65" charset="-120"/>
                <a:ea typeface="標楷體" pitchFamily="65" charset="-120"/>
              </a:rPr>
              <a:t>最敬佩麗玲團長</a:t>
            </a:r>
            <a:r>
              <a:rPr lang="zh-TW" altLang="en-US" dirty="0" smtClean="0">
                <a:solidFill>
                  <a:srgbClr val="F16896"/>
                </a:solidFill>
                <a:latin typeface="標楷體" pitchFamily="65" charset="-120"/>
                <a:ea typeface="標楷體" pitchFamily="65" charset="-120"/>
              </a:rPr>
              <a:t>媽媽呢？因為</a:t>
            </a:r>
            <a:r>
              <a:rPr lang="zh-TW" altLang="en-US" dirty="0">
                <a:solidFill>
                  <a:srgbClr val="F16896"/>
                </a:solidFill>
                <a:latin typeface="標楷體" pitchFamily="65" charset="-120"/>
                <a:ea typeface="標楷體" pitchFamily="65" charset="-120"/>
              </a:rPr>
              <a:t>麗玲團長</a:t>
            </a:r>
            <a:r>
              <a:rPr lang="zh-TW" altLang="en-US" dirty="0" smtClean="0">
                <a:solidFill>
                  <a:srgbClr val="F16896"/>
                </a:solidFill>
                <a:latin typeface="標楷體" pitchFamily="65" charset="-120"/>
                <a:ea typeface="標楷體" pitchFamily="65" charset="-120"/>
              </a:rPr>
              <a:t>媽媽幫我們做了很多事情</a:t>
            </a:r>
            <a:r>
              <a:rPr lang="en-US" altLang="zh-TW" dirty="0" smtClean="0">
                <a:solidFill>
                  <a:srgbClr val="F16896"/>
                </a:solidFill>
                <a:latin typeface="標楷體" pitchFamily="65" charset="-120"/>
                <a:ea typeface="標楷體" pitchFamily="65" charset="-120"/>
              </a:rPr>
              <a:t>……</a:t>
            </a:r>
            <a:endParaRPr lang="fr-FR" altLang="zh-TW" dirty="0" smtClean="0">
              <a:solidFill>
                <a:srgbClr val="F16896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8640"/>
            <a:ext cx="6264696" cy="469852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81637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445720" cy="333429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84984"/>
            <a:ext cx="4560507" cy="342038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788024" y="548679"/>
            <a:ext cx="4032448" cy="2724109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F16896"/>
                </a:solidFill>
                <a:latin typeface="標楷體" pitchFamily="65" charset="-120"/>
                <a:ea typeface="標楷體" pitchFamily="65" charset="-120"/>
              </a:rPr>
              <a:t>像我們花鼓隊每次要出去比賽的時候，團長媽媽都會來幫我們化妝</a:t>
            </a:r>
            <a:r>
              <a:rPr lang="en-US" altLang="zh-TW" dirty="0" smtClean="0">
                <a:solidFill>
                  <a:srgbClr val="F16896"/>
                </a:solidFill>
                <a:latin typeface="標楷體" pitchFamily="65" charset="-120"/>
                <a:ea typeface="標楷體" pitchFamily="65" charset="-120"/>
              </a:rPr>
              <a:t>……</a:t>
            </a:r>
            <a:endParaRPr lang="fr-FR" altLang="zh-TW" dirty="0" smtClean="0">
              <a:solidFill>
                <a:srgbClr val="F16896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83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788024" y="260648"/>
            <a:ext cx="4242271" cy="609954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F16896"/>
                </a:solidFill>
                <a:latin typeface="標楷體" pitchFamily="65" charset="-120"/>
                <a:ea typeface="標楷體" pitchFamily="65" charset="-120"/>
              </a:rPr>
              <a:t>團長媽媽說：「因為當初女兒在學校讀書時，也是花鼓隊的成員，那時候沒人會化妝，所以要請化妝師幫忙化妝，花費非常大，又不見得會有自己想要的效果，因此就自己試著學學看，沒想到越畫越有興趣，小朋友也很喜歡，所以就這樣一直畫下去了。」</a:t>
            </a:r>
            <a:endParaRPr lang="fr-FR" altLang="zh-TW" dirty="0" smtClean="0">
              <a:solidFill>
                <a:srgbClr val="F16896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4512502" cy="338437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94479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5868144" y="260648"/>
            <a:ext cx="3162151" cy="6099541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solidFill>
                  <a:srgbClr val="F16896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F16896">
                    <a:alpha val="25000"/>
                  </a:srgbClr>
                </a:solidFill>
                <a:latin typeface="標楷體" pitchFamily="65" charset="-120"/>
                <a:ea typeface="標楷體" pitchFamily="65" charset="-120"/>
              </a:rPr>
              <a:t>雖然團長媽媽有時候會很兇。</a:t>
            </a:r>
            <a:r>
              <a:rPr lang="en-US" altLang="zh-TW" dirty="0" smtClean="0">
                <a:solidFill>
                  <a:srgbClr val="F16896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solidFill>
                  <a:srgbClr val="F16896"/>
                </a:solidFill>
                <a:latin typeface="標楷體" pitchFamily="65" charset="-120"/>
                <a:ea typeface="標楷體" pitchFamily="65" charset="-120"/>
              </a:rPr>
              <a:t>可是這次訪問過後我們才知道，其實團長媽媽是為了我們好才會對我們兇的。因為要平時練習夠確實，正式比賽才不會容易出錯！</a:t>
            </a:r>
            <a:endParaRPr lang="fr-FR" altLang="zh-TW" dirty="0" smtClean="0">
              <a:solidFill>
                <a:srgbClr val="F16896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72" y="116632"/>
            <a:ext cx="4512501" cy="338437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207786"/>
            <a:ext cx="4512501" cy="338437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41944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5292080" y="1196753"/>
            <a:ext cx="3738215" cy="432048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rgbClr val="F16896"/>
                </a:solidFill>
                <a:latin typeface="標楷體" pitchFamily="65" charset="-120"/>
                <a:ea typeface="標楷體" pitchFamily="65" charset="-120"/>
              </a:rPr>
              <a:t>除了花鼓</a:t>
            </a:r>
            <a:r>
              <a:rPr lang="zh-TW" altLang="en-US" dirty="0" smtClean="0">
                <a:solidFill>
                  <a:srgbClr val="F16896"/>
                </a:solidFill>
                <a:latin typeface="標楷體" pitchFamily="65" charset="-120"/>
                <a:ea typeface="標楷體" pitchFamily="65" charset="-120"/>
              </a:rPr>
              <a:t>的社團練習外，團長媽媽也幫忙學校做了很多的事情，如：協助帶即將畢業的學生去參訪未來即將就讀的國中。</a:t>
            </a:r>
            <a:endParaRPr lang="en-US" altLang="zh-TW" dirty="0" smtClean="0">
              <a:solidFill>
                <a:srgbClr val="F16896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F16896"/>
                </a:solidFill>
                <a:latin typeface="標楷體" pitchFamily="65" charset="-120"/>
                <a:ea typeface="標楷體" pitchFamily="65" charset="-120"/>
              </a:rPr>
              <a:t>還有</a:t>
            </a:r>
            <a:r>
              <a:rPr lang="en-US" altLang="zh-TW" dirty="0" smtClean="0">
                <a:solidFill>
                  <a:srgbClr val="F16896"/>
                </a:solidFill>
                <a:latin typeface="標楷體" pitchFamily="65" charset="-120"/>
                <a:ea typeface="標楷體" pitchFamily="65" charset="-120"/>
              </a:rPr>
              <a:t>……</a:t>
            </a:r>
            <a:endParaRPr lang="fr-FR" altLang="zh-TW" dirty="0" smtClean="0">
              <a:solidFill>
                <a:srgbClr val="F16896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4968552" cy="372641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66097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5292080" y="476672"/>
            <a:ext cx="3738215" cy="5904656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F16896"/>
                </a:solidFill>
                <a:latin typeface="標楷體" pitchFamily="65" charset="-120"/>
                <a:ea typeface="標楷體" pitchFamily="65" charset="-120"/>
              </a:rPr>
              <a:t>組織學校的志工社團，協助處理學校大大小小的活動。</a:t>
            </a:r>
            <a:endParaRPr lang="fr-FR" altLang="zh-TW" dirty="0" smtClean="0">
              <a:solidFill>
                <a:srgbClr val="F16896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3175"/>
            <a:ext cx="4968552" cy="364135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607" y="2852936"/>
            <a:ext cx="4855145" cy="364135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16358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theme/theme1.xml><?xml version="1.0" encoding="utf-8"?>
<a:theme xmlns:a="http://schemas.openxmlformats.org/drawingml/2006/main" name="1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115</Template>
  <TotalTime>297</TotalTime>
  <Words>449</Words>
  <Application>Microsoft Office PowerPoint</Application>
  <PresentationFormat>如螢幕大小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115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tears</dc:creator>
  <cp:lastModifiedBy>tears</cp:lastModifiedBy>
  <cp:revision>16</cp:revision>
  <dcterms:created xsi:type="dcterms:W3CDTF">2013-05-16T02:54:24Z</dcterms:created>
  <dcterms:modified xsi:type="dcterms:W3CDTF">2013-05-16T07:52:46Z</dcterms:modified>
</cp:coreProperties>
</file>