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2"/>
  </p:handoutMasterIdLst>
  <p:sldIdLst>
    <p:sldId id="299" r:id="rId2"/>
    <p:sldId id="301" r:id="rId3"/>
    <p:sldId id="302" r:id="rId4"/>
    <p:sldId id="275" r:id="rId5"/>
    <p:sldId id="279" r:id="rId6"/>
    <p:sldId id="272" r:id="rId7"/>
    <p:sldId id="290" r:id="rId8"/>
    <p:sldId id="258" r:id="rId9"/>
    <p:sldId id="265" r:id="rId10"/>
    <p:sldId id="289" r:id="rId11"/>
    <p:sldId id="274" r:id="rId12"/>
    <p:sldId id="261" r:id="rId13"/>
    <p:sldId id="282" r:id="rId14"/>
    <p:sldId id="288" r:id="rId15"/>
    <p:sldId id="291" r:id="rId16"/>
    <p:sldId id="285" r:id="rId17"/>
    <p:sldId id="286" r:id="rId18"/>
    <p:sldId id="298" r:id="rId19"/>
    <p:sldId id="263" r:id="rId20"/>
    <p:sldId id="300" r:id="rId2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預設章節" id="{B9A45F4A-ADD2-4B49-9F11-984A398B4E0B}">
          <p14:sldIdLst>
            <p14:sldId id="299"/>
            <p14:sldId id="301"/>
            <p14:sldId id="302"/>
            <p14:sldId id="275"/>
          </p14:sldIdLst>
        </p14:section>
        <p14:section name="未命名的章節" id="{88B6FA1F-908C-4A01-A3A6-D13BD8470DF0}">
          <p14:sldIdLst>
            <p14:sldId id="279"/>
            <p14:sldId id="272"/>
            <p14:sldId id="290"/>
            <p14:sldId id="258"/>
            <p14:sldId id="265"/>
            <p14:sldId id="289"/>
            <p14:sldId id="274"/>
            <p14:sldId id="261"/>
            <p14:sldId id="282"/>
            <p14:sldId id="288"/>
            <p14:sldId id="291"/>
            <p14:sldId id="285"/>
            <p14:sldId id="286"/>
            <p14:sldId id="298"/>
            <p14:sldId id="263"/>
            <p14:sldId id="30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9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C922C-7BF5-45A7-87E8-208E05874A48}" type="datetimeFigureOut">
              <a:rPr lang="zh-TW" altLang="en-US" smtClean="0"/>
              <a:t>2013/5/15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D7841-1502-466C-9CE7-6A7A6D0297D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5CBC-F654-4CAC-A546-FB17C33D93B1}" type="datetimeFigureOut">
              <a:rPr lang="zh-TW" altLang="en-US" smtClean="0"/>
              <a:pPr/>
              <a:t>2013/5/15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C7BA5-9943-485F-B9B5-025CFE33181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193723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5CBC-F654-4CAC-A546-FB17C33D93B1}" type="datetimeFigureOut">
              <a:rPr lang="zh-TW" altLang="en-US" smtClean="0"/>
              <a:pPr/>
              <a:t>2013/5/15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C7BA5-9943-485F-B9B5-025CFE33181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967270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5CBC-F654-4CAC-A546-FB17C33D93B1}" type="datetimeFigureOut">
              <a:rPr lang="zh-TW" altLang="en-US" smtClean="0"/>
              <a:pPr/>
              <a:t>2013/5/15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C7BA5-9943-485F-B9B5-025CFE33181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96911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5CBC-F654-4CAC-A546-FB17C33D93B1}" type="datetimeFigureOut">
              <a:rPr lang="zh-TW" altLang="en-US" smtClean="0"/>
              <a:pPr/>
              <a:t>2013/5/15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C7BA5-9943-485F-B9B5-025CFE33181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02514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5CBC-F654-4CAC-A546-FB17C33D93B1}" type="datetimeFigureOut">
              <a:rPr lang="zh-TW" altLang="en-US" smtClean="0"/>
              <a:pPr/>
              <a:t>2013/5/15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C7BA5-9943-485F-B9B5-025CFE33181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22535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5CBC-F654-4CAC-A546-FB17C33D93B1}" type="datetimeFigureOut">
              <a:rPr lang="zh-TW" altLang="en-US" smtClean="0"/>
              <a:pPr/>
              <a:t>2013/5/15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C7BA5-9943-485F-B9B5-025CFE33181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369001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5CBC-F654-4CAC-A546-FB17C33D93B1}" type="datetimeFigureOut">
              <a:rPr lang="zh-TW" altLang="en-US" smtClean="0"/>
              <a:pPr/>
              <a:t>2013/5/15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C7BA5-9943-485F-B9B5-025CFE33181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7496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5CBC-F654-4CAC-A546-FB17C33D93B1}" type="datetimeFigureOut">
              <a:rPr lang="zh-TW" altLang="en-US" smtClean="0"/>
              <a:pPr/>
              <a:t>2013/5/15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C7BA5-9943-485F-B9B5-025CFE33181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142490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5CBC-F654-4CAC-A546-FB17C33D93B1}" type="datetimeFigureOut">
              <a:rPr lang="zh-TW" altLang="en-US" smtClean="0"/>
              <a:pPr/>
              <a:t>2013/5/15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C7BA5-9943-485F-B9B5-025CFE33181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02849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5CBC-F654-4CAC-A546-FB17C33D93B1}" type="datetimeFigureOut">
              <a:rPr lang="zh-TW" altLang="en-US" smtClean="0"/>
              <a:pPr/>
              <a:t>2013/5/15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C7BA5-9943-485F-B9B5-025CFE33181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498301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5CBC-F654-4CAC-A546-FB17C33D93B1}" type="datetimeFigureOut">
              <a:rPr lang="zh-TW" altLang="en-US" smtClean="0"/>
              <a:pPr/>
              <a:t>2013/5/15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C7BA5-9943-485F-B9B5-025CFE33181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432851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F5CBC-F654-4CAC-A546-FB17C33D93B1}" type="datetimeFigureOut">
              <a:rPr lang="zh-TW" altLang="en-US" smtClean="0"/>
              <a:pPr/>
              <a:t>2013/5/15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C7BA5-9943-485F-B9B5-025CFE33181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69162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2051720" y="3717032"/>
            <a:ext cx="6048672" cy="3024336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800"/>
              </a:lnSpc>
              <a:buNone/>
            </a:pP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rPr>
              <a:t>作品主題 </a:t>
            </a:r>
            <a:r>
              <a:rPr lang="en-US" altLang="zh-TW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rPr>
              <a:t>: 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rPr>
              <a:t>知福惜福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rPr>
              <a:t>幸福</a:t>
            </a:r>
            <a:endParaRPr lang="en-US" altLang="zh-TW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標楷體" pitchFamily="65" charset="-120"/>
              <a:cs typeface="Arial" pitchFamily="34" charset="0"/>
            </a:endParaRPr>
          </a:p>
          <a:p>
            <a:pPr marL="0" indent="0">
              <a:lnSpc>
                <a:spcPts val="3800"/>
              </a:lnSpc>
              <a:buNone/>
            </a:pPr>
            <a:r>
              <a:rPr lang="zh-TW" alt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rPr>
              <a:t>創作者 </a:t>
            </a:r>
            <a:r>
              <a:rPr lang="en-US" altLang="zh-TW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rPr>
              <a:t>: </a:t>
            </a:r>
            <a:r>
              <a:rPr lang="zh-TW" alt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rPr>
              <a:t>劉子暄、</a:t>
            </a:r>
            <a:r>
              <a:rPr lang="zh-TW" alt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rPr>
              <a:t>葉芳綺</a:t>
            </a:r>
            <a:endParaRPr lang="en-US" altLang="zh-TW" sz="28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標楷體" pitchFamily="65" charset="-120"/>
              <a:cs typeface="Arial" pitchFamily="34" charset="0"/>
            </a:endParaRPr>
          </a:p>
          <a:p>
            <a:pPr marL="0" indent="0">
              <a:lnSpc>
                <a:spcPts val="3800"/>
              </a:lnSpc>
              <a:buNone/>
            </a:pPr>
            <a:r>
              <a:rPr lang="zh-TW" alt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rPr>
              <a:t>指導老師</a:t>
            </a:r>
            <a:r>
              <a:rPr lang="zh-TW" alt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rPr>
              <a:t>：林根偉老師</a:t>
            </a:r>
            <a:endParaRPr lang="zh-TW" altLang="en-US" sz="28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標楷體" pitchFamily="65" charset="-120"/>
              <a:cs typeface="Arial" pitchFamily="34" charset="0"/>
            </a:endParaRPr>
          </a:p>
          <a:p>
            <a:pPr marL="0" indent="0">
              <a:lnSpc>
                <a:spcPts val="3800"/>
              </a:lnSpc>
              <a:buNone/>
            </a:pP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rPr>
              <a:t>製作日期 </a:t>
            </a:r>
            <a:r>
              <a:rPr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rPr>
              <a:t>: 2013.05.04</a:t>
            </a:r>
          </a:p>
          <a:p>
            <a:pPr marL="0" indent="0">
              <a:lnSpc>
                <a:spcPts val="3800"/>
              </a:lnSpc>
              <a:buNone/>
            </a:pP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rPr>
              <a:t>相片拍照地點 </a:t>
            </a:r>
            <a:r>
              <a:rPr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rPr>
              <a:t>: </a:t>
            </a: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rPr>
              <a:t>寄養家庭李媽媽家 </a:t>
            </a:r>
            <a:endPara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標楷體" pitchFamily="65" charset="-120"/>
              <a:cs typeface="Arial" pitchFamily="34" charset="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2051720" y="332656"/>
            <a:ext cx="4824536" cy="3175644"/>
            <a:chOff x="1835696" y="764703"/>
            <a:chExt cx="5220537" cy="3463677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764703"/>
              <a:ext cx="5220537" cy="3463677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橢圓 4"/>
            <p:cNvSpPr/>
            <p:nvPr/>
          </p:nvSpPr>
          <p:spPr>
            <a:xfrm rot="21130835">
              <a:off x="3240693" y="1389934"/>
              <a:ext cx="1214397" cy="1680268"/>
            </a:xfrm>
            <a:prstGeom prst="ellipse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標楷體" pitchFamily="65" charset="-120"/>
                </a:rPr>
                <a:t>幸</a:t>
              </a:r>
              <a:endParaRPr lang="en-US" altLang="zh-TW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endParaRPr>
            </a:p>
            <a:p>
              <a:pPr algn="ctr"/>
              <a:r>
                <a:rPr lang="zh-TW" alt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標楷體" pitchFamily="65" charset="-120"/>
                </a:rPr>
                <a:t>福</a:t>
              </a:r>
            </a:p>
          </p:txBody>
        </p:sp>
      </p:grpSp>
      <p:pic>
        <p:nvPicPr>
          <p:cNvPr id="7" name="有你的地方是天堂(春天后母心) 王羚柔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054673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5389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5496" y="260648"/>
            <a:ext cx="449353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在</a:t>
            </a:r>
            <a:r>
              <a:rPr lang="zh-TW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寄養</a:t>
            </a:r>
            <a:r>
              <a:rPr lang="zh-TW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媽媽的採訪過程中</a:t>
            </a:r>
          </a:p>
          <a:p>
            <a:pPr>
              <a:lnSpc>
                <a:spcPct val="150000"/>
              </a:lnSpc>
            </a:pPr>
            <a:r>
              <a:rPr lang="zh-TW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我們聽到令人感動小茹的故事</a:t>
            </a:r>
          </a:p>
          <a:p>
            <a:pPr>
              <a:lnSpc>
                <a:spcPct val="150000"/>
              </a:lnSpc>
            </a:pPr>
            <a:r>
              <a:rPr lang="zh-TW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也真正瞭解到自己是何其的幸福</a:t>
            </a:r>
          </a:p>
          <a:p>
            <a:pPr>
              <a:lnSpc>
                <a:spcPct val="150000"/>
              </a:lnSpc>
            </a:pPr>
            <a:r>
              <a:rPr lang="zh-TW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能夠生長在有父母關愛的家庭</a:t>
            </a: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生活在</a:t>
            </a:r>
            <a:r>
              <a:rPr lang="zh-TW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充裕的環境</a:t>
            </a:r>
            <a:endParaRPr lang="zh-TW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8640"/>
            <a:ext cx="4320480" cy="330463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2952328" cy="300279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4067944" y="3717032"/>
            <a:ext cx="341632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不管如何</a:t>
            </a:r>
          </a:p>
          <a:p>
            <a:pPr>
              <a:lnSpc>
                <a:spcPct val="150000"/>
              </a:lnSpc>
            </a:pPr>
            <a:r>
              <a:rPr lang="zh-TW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能和親人一起生活</a:t>
            </a:r>
          </a:p>
          <a:p>
            <a:pPr>
              <a:lnSpc>
                <a:spcPct val="150000"/>
              </a:lnSpc>
            </a:pPr>
            <a:r>
              <a:rPr lang="zh-TW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終究是一份「幸福」</a:t>
            </a:r>
          </a:p>
          <a:p>
            <a:pPr>
              <a:lnSpc>
                <a:spcPct val="150000"/>
              </a:lnSpc>
            </a:pPr>
            <a:r>
              <a:rPr lang="zh-TW" altLang="zh-TW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我們必須「惜福</a:t>
            </a:r>
            <a:r>
              <a:rPr lang="zh-TW" altLang="zh-TW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」</a:t>
            </a:r>
            <a:endParaRPr lang="zh-TW" altLang="zh-TW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3064" y="4041799"/>
            <a:ext cx="1295400" cy="25527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69307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9000"/>
    </mc:Choice>
    <mc:Fallback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72"/>
            <a:ext cx="9068661" cy="685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79512" y="-27384"/>
            <a:ext cx="712879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幸福從惜福開始</a:t>
            </a:r>
          </a:p>
          <a:p>
            <a:pPr>
              <a:lnSpc>
                <a:spcPct val="200000"/>
              </a:lnSpc>
            </a:pPr>
            <a:r>
              <a:rPr lang="zh-TW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太陽每天賜給我們光亮和溫暖</a:t>
            </a:r>
          </a:p>
          <a:p>
            <a:pPr>
              <a:lnSpc>
                <a:spcPct val="200000"/>
              </a:lnSpc>
            </a:pPr>
            <a:r>
              <a:rPr lang="zh-TW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大地每天供應我們豐富的食物</a:t>
            </a:r>
          </a:p>
          <a:p>
            <a:pPr>
              <a:lnSpc>
                <a:spcPct val="200000"/>
              </a:lnSpc>
            </a:pPr>
            <a:r>
              <a:rPr lang="zh-TW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老師每天孜孜不倦的教導</a:t>
            </a:r>
            <a:r>
              <a:rPr lang="zh-TW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我們</a:t>
            </a:r>
            <a:endParaRPr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200000"/>
              </a:lnSpc>
            </a:pPr>
            <a:r>
              <a:rPr lang="zh-TW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父母每天辛苦</a:t>
            </a:r>
            <a:r>
              <a:rPr lang="zh-TW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的撫養我們</a:t>
            </a:r>
          </a:p>
          <a:p>
            <a:pPr>
              <a:lnSpc>
                <a:spcPct val="200000"/>
              </a:lnSpc>
            </a:pPr>
            <a:r>
              <a:rPr lang="zh-TW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我們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週</a:t>
            </a:r>
            <a:r>
              <a:rPr lang="zh-TW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遭</a:t>
            </a:r>
            <a:r>
              <a:rPr lang="zh-TW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有太多值得感恩的</a:t>
            </a:r>
            <a:r>
              <a:rPr lang="zh-TW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事</a:t>
            </a:r>
            <a:endParaRPr lang="zh-TW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zh-TW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所以</a:t>
            </a:r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，從現在開始</a:t>
            </a:r>
            <a:endParaRPr lang="en-US" altLang="zh-TW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zh-TW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我們</a:t>
            </a:r>
            <a:r>
              <a:rPr lang="zh-TW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不</a:t>
            </a:r>
            <a:r>
              <a:rPr lang="zh-TW" altLang="zh-TW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可以</a:t>
            </a:r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再</a:t>
            </a:r>
            <a:r>
              <a:rPr lang="zh-TW" altLang="zh-TW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奢侈浪費</a:t>
            </a:r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，我們要惜福</a:t>
            </a:r>
            <a:endParaRPr lang="zh-TW" altLang="zh-TW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2197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7000"/>
    </mc:Choice>
    <mc:Fallback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43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50041">
            <a:off x="307225" y="418152"/>
            <a:ext cx="2340074" cy="178946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635896" y="476672"/>
            <a:ext cx="5211683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謝謝李</a:t>
            </a:r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媽媽一番勉勵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的話</a:t>
            </a:r>
          </a:p>
          <a:p>
            <a:pPr>
              <a:lnSpc>
                <a:spcPct val="150000"/>
              </a:lnSpc>
            </a:pP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讓我們</a:t>
            </a:r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深刻體會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到</a:t>
            </a:r>
            <a:endParaRPr lang="zh-TW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父母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的愛有多麼的偉大與珍貴</a:t>
            </a:r>
          </a:p>
          <a:p>
            <a:pPr>
              <a:lnSpc>
                <a:spcPct val="150000"/>
              </a:lnSpc>
            </a:pP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讓我們深深</a:t>
            </a:r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感受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到</a:t>
            </a:r>
            <a:endParaRPr lang="zh-TW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關懷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別人與珍惜親情的重要</a:t>
            </a:r>
          </a:p>
          <a:p>
            <a:pPr>
              <a:lnSpc>
                <a:spcPct val="150000"/>
              </a:lnSpc>
            </a:pP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讓我們深深</a:t>
            </a:r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瞭解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到</a:t>
            </a:r>
            <a:endParaRPr lang="zh-TW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自己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是多麼的幸福</a:t>
            </a:r>
          </a:p>
          <a:p>
            <a:pPr>
              <a:lnSpc>
                <a:spcPct val="150000"/>
              </a:lnSpc>
            </a:pPr>
            <a:r>
              <a:rPr lang="zh-TW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更要好好報答自己的父母</a:t>
            </a:r>
          </a:p>
          <a:p>
            <a:pPr>
              <a:lnSpc>
                <a:spcPct val="150000"/>
              </a:lnSpc>
            </a:pPr>
            <a:r>
              <a:rPr lang="zh-TW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並對別人付出關懷與學習愛</a:t>
            </a:r>
            <a:r>
              <a:rPr lang="zh-TW" altLang="zh-TW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別人</a:t>
            </a:r>
            <a:endParaRPr lang="zh-TW" altLang="zh-TW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1213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7000"/>
    </mc:Choice>
    <mc:Fallback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50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458596" y="936624"/>
            <a:ext cx="5929828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32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經由小茹的故事</a:t>
            </a:r>
            <a:endParaRPr lang="en-US" altLang="zh-TW" sz="32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32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我們學習到</a:t>
            </a:r>
            <a:r>
              <a:rPr lang="zh-TW" altLang="zh-TW" sz="32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要</a:t>
            </a:r>
            <a:r>
              <a:rPr lang="zh-TW" altLang="zh-TW" sz="32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懂得知福惜福</a:t>
            </a:r>
          </a:p>
          <a:p>
            <a:pPr>
              <a:lnSpc>
                <a:spcPct val="200000"/>
              </a:lnSpc>
            </a:pPr>
            <a:r>
              <a:rPr lang="zh-TW" altLang="zh-TW" sz="32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我們要做一個知福惜福的人</a:t>
            </a:r>
          </a:p>
          <a:p>
            <a:pPr>
              <a:lnSpc>
                <a:spcPct val="200000"/>
              </a:lnSpc>
            </a:pPr>
            <a:r>
              <a:rPr lang="zh-TW" altLang="en-US" sz="32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我們要</a:t>
            </a:r>
            <a:r>
              <a:rPr lang="zh-TW" altLang="zh-TW" sz="32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懂得</a:t>
            </a:r>
            <a:r>
              <a:rPr lang="zh-TW" altLang="zh-TW" sz="32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節儉後再去幫助別人</a:t>
            </a:r>
          </a:p>
          <a:p>
            <a:pPr>
              <a:lnSpc>
                <a:spcPct val="200000"/>
              </a:lnSpc>
            </a:pPr>
            <a:r>
              <a:rPr lang="zh-TW" altLang="zh-TW" sz="32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做一個能夠為別人創造幸福的</a:t>
            </a:r>
            <a:r>
              <a:rPr lang="zh-TW" altLang="zh-TW" sz="32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人</a:t>
            </a:r>
            <a:endParaRPr lang="zh-TW" altLang="zh-TW" sz="32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5019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2000"/>
    </mc:Choice>
    <mc:Fallback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7" y="5373216"/>
            <a:ext cx="333013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23528" y="692696"/>
            <a:ext cx="5724644" cy="378565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從現在起</a:t>
            </a:r>
            <a:endParaRPr lang="en-US" altLang="zh-TW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我每天都要對自己說</a:t>
            </a:r>
            <a:endParaRPr lang="en-US" altLang="zh-TW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我很</a:t>
            </a:r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幸福</a:t>
            </a:r>
            <a:endParaRPr lang="en-US" altLang="zh-TW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幸福就會慢慢</a:t>
            </a:r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發芽</a:t>
            </a:r>
            <a:endParaRPr lang="en-US" altLang="zh-TW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那我就真的會很幸福</a:t>
            </a:r>
            <a:r>
              <a:rPr lang="en-US" altLang="zh-TW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………*_*</a:t>
            </a:r>
            <a:endParaRPr lang="zh-TW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924944"/>
            <a:ext cx="2576677" cy="366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439242">
            <a:off x="5041948" y="463084"/>
            <a:ext cx="2552575" cy="2267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5021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115617" y="906042"/>
            <a:ext cx="741682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多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為別人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付出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少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為自己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爭奪</a:t>
            </a:r>
            <a:endPara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熱心助人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知足感恩</a:t>
            </a:r>
            <a:endPara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要孝順父母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尊敬師長、長輩</a:t>
            </a:r>
            <a:endPara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做朋友的貴人</a:t>
            </a:r>
            <a:endPara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為</a:t>
            </a:r>
            <a:r>
              <a:rPr lang="zh-TW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自己</a:t>
            </a:r>
            <a:r>
              <a:rPr lang="zh-TW" alt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造福</a:t>
            </a:r>
            <a:endParaRPr lang="en-US" altLang="zh-TW" sz="28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也</a:t>
            </a:r>
            <a:r>
              <a:rPr lang="zh-TW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造福人群，</a:t>
            </a:r>
            <a:r>
              <a:rPr lang="zh-TW" alt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造福社會</a:t>
            </a:r>
            <a:endParaRPr lang="zh-TW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8305" y="1920205"/>
            <a:ext cx="292417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090444" y="5229200"/>
            <a:ext cx="5929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帶給別人</a:t>
            </a:r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幸福，也帶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給自己幸福</a:t>
            </a:r>
            <a:endParaRPr lang="zh-TW" alt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83568" y="188640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對自己的期許</a:t>
            </a: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…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4283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597" y="4077072"/>
            <a:ext cx="8937263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1012" y="3280916"/>
            <a:ext cx="2927601" cy="199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95536" y="972592"/>
            <a:ext cx="5570756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每個人都需要一個溫暖的家庭</a:t>
            </a:r>
          </a:p>
          <a:p>
            <a:pPr>
              <a:lnSpc>
                <a:spcPct val="150000"/>
              </a:lnSpc>
            </a:pP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都需要家人的關懷</a:t>
            </a:r>
          </a:p>
          <a:p>
            <a:pPr>
              <a:lnSpc>
                <a:spcPct val="150000"/>
              </a:lnSpc>
            </a:pP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但並不是人人都可以擁有溫馨的</a:t>
            </a:r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家</a:t>
            </a:r>
            <a:endPara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我們</a:t>
            </a:r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要接納像小茹這樣的小朋友</a:t>
            </a:r>
            <a:endParaRPr lang="en-US" altLang="zh-TW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給予他們更多的關心與愛心</a:t>
            </a:r>
            <a:endParaRPr lang="en-US" altLang="zh-TW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endParaRPr lang="zh-TW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23528" y="332656"/>
            <a:ext cx="6340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寄養家庭李媽媽對我們的期許</a:t>
            </a:r>
            <a:r>
              <a:rPr lang="en-US" altLang="zh-TW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....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916832"/>
            <a:ext cx="241935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02322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http://www1.chihlee.edu.tw/club/citsa242/images/family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40968"/>
            <a:ext cx="78867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115616" y="537061"/>
            <a:ext cx="7366119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身</a:t>
            </a:r>
            <a:r>
              <a:rPr lang="zh-TW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在幸福家庭中的我們要懂得知福與惜福</a:t>
            </a:r>
          </a:p>
          <a:p>
            <a:pPr>
              <a:lnSpc>
                <a:spcPct val="150000"/>
              </a:lnSpc>
            </a:pPr>
            <a:r>
              <a:rPr lang="zh-TW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我們希望從自己做起</a:t>
            </a:r>
          </a:p>
          <a:p>
            <a:pPr>
              <a:lnSpc>
                <a:spcPct val="150000"/>
              </a:lnSpc>
            </a:pP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號召更多的人從事公益</a:t>
            </a:r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活動幫助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需要幫助</a:t>
            </a:r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人</a:t>
            </a:r>
            <a:endParaRPr lang="zh-TW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讓</a:t>
            </a:r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他們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都</a:t>
            </a:r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有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個圓滿的家庭，過著更好的</a:t>
            </a:r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生活</a:t>
            </a:r>
            <a:endParaRPr lang="zh-TW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7422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1000"/>
    </mc:Choice>
    <mc:Fallback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5968" y="1247294"/>
            <a:ext cx="2788920" cy="192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619672" y="2564904"/>
            <a:ext cx="557075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我們用</a:t>
            </a:r>
            <a:r>
              <a:rPr lang="zh-TW" altLang="zh-TW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時間、</a:t>
            </a:r>
            <a:r>
              <a:rPr lang="zh-TW" altLang="zh-TW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用</a:t>
            </a:r>
            <a:r>
              <a:rPr lang="zh-TW" altLang="zh-TW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愛心</a:t>
            </a:r>
            <a:endParaRPr lang="zh-TW" altLang="zh-TW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zh-TW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彼此分工合作完成了這個</a:t>
            </a:r>
            <a:r>
              <a:rPr lang="zh-TW" altLang="zh-TW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作品</a:t>
            </a:r>
            <a:endParaRPr lang="zh-TW" altLang="zh-TW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zh-TW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我們獲得了許多寶貴的經驗和學習</a:t>
            </a:r>
          </a:p>
          <a:p>
            <a:pPr>
              <a:lnSpc>
                <a:spcPct val="150000"/>
              </a:lnSpc>
            </a:pPr>
            <a:r>
              <a:rPr lang="zh-TW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不論成果如何</a:t>
            </a:r>
          </a:p>
          <a:p>
            <a:pPr>
              <a:lnSpc>
                <a:spcPct val="150000"/>
              </a:lnSpc>
            </a:pPr>
            <a:r>
              <a:rPr lang="zh-TW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我們都學習</a:t>
            </a:r>
            <a:r>
              <a:rPr lang="zh-TW" altLang="zh-TW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並感受</a:t>
            </a:r>
            <a:r>
              <a:rPr lang="zh-TW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到</a:t>
            </a:r>
          </a:p>
          <a:p>
            <a:pPr>
              <a:lnSpc>
                <a:spcPct val="150000"/>
              </a:lnSpc>
            </a:pPr>
            <a:r>
              <a:rPr lang="zh-TW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人要懂得知福、惜福才能再</a:t>
            </a:r>
            <a:r>
              <a:rPr lang="zh-TW" altLang="zh-TW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幸福</a:t>
            </a:r>
            <a:endParaRPr lang="zh-TW" altLang="zh-TW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179512" y="23312"/>
            <a:ext cx="4487808" cy="2405261"/>
            <a:chOff x="98948" y="6896"/>
            <a:chExt cx="4487808" cy="2405261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48" y="6896"/>
              <a:ext cx="4487808" cy="2405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文字方塊 5"/>
            <p:cNvSpPr txBox="1"/>
            <p:nvPr/>
          </p:nvSpPr>
          <p:spPr>
            <a:xfrm rot="21245138">
              <a:off x="2167122" y="980728"/>
              <a:ext cx="156966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5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標楷體" pitchFamily="65" charset="-120"/>
                </a:rPr>
                <a:t>幸福</a:t>
              </a:r>
              <a:endParaRPr lang="zh-TW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55365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4000"/>
    </mc:Choice>
    <mc:Fallback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1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81678"/>
            <a:ext cx="2520280" cy="674619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2843808" y="0"/>
            <a:ext cx="6109365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愛與關懷是需要在生活中學習的</a:t>
            </a:r>
          </a:p>
          <a:p>
            <a:pPr>
              <a:lnSpc>
                <a:spcPct val="150000"/>
              </a:lnSpc>
            </a:pP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此次訪問讓我們成長許多</a:t>
            </a:r>
          </a:p>
          <a:p>
            <a:pPr>
              <a:lnSpc>
                <a:spcPct val="150000"/>
              </a:lnSpc>
            </a:pP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我們學習到對</a:t>
            </a:r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別人</a:t>
            </a:r>
            <a:endPara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zh-TW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須</a:t>
            </a:r>
            <a:r>
              <a:rPr lang="zh-TW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能適時的付出愛與關懷</a:t>
            </a:r>
          </a:p>
          <a:p>
            <a:pPr>
              <a:lnSpc>
                <a:spcPct val="150000"/>
              </a:lnSpc>
            </a:pPr>
            <a:r>
              <a:rPr lang="zh-TW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更讓我們覺得自己很富有、很充實！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 </a:t>
            </a:r>
            <a:endParaRPr lang="zh-TW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56992"/>
            <a:ext cx="4389985" cy="306375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995936" y="6453336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2013.05.04</a:t>
            </a: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訪問後與李媽媽合影</a:t>
            </a:r>
            <a:endParaRPr lang="zh-TW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3603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9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4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34814">
            <a:off x="4067944" y="332656"/>
            <a:ext cx="4302615" cy="3570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9251" y="3205510"/>
            <a:ext cx="2376264" cy="328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683568" y="1114866"/>
            <a:ext cx="61206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在這個世界上</a:t>
            </a:r>
            <a:endPara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有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許多不幸的人</a:t>
            </a:r>
            <a:endPara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有的人不能聽</a:t>
            </a:r>
            <a:endPara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有的人不能看 </a:t>
            </a:r>
            <a:endPara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有的人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並沒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有個溫暖、舒適的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家</a:t>
            </a:r>
            <a:endPara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在我們身邊卻有著許多真實的例子</a:t>
            </a:r>
            <a:endPara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9365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/>
          <p:cNvGrpSpPr/>
          <p:nvPr/>
        </p:nvGrpSpPr>
        <p:grpSpPr>
          <a:xfrm>
            <a:off x="2848451" y="4279510"/>
            <a:ext cx="6188045" cy="2267884"/>
            <a:chOff x="2848451" y="4279510"/>
            <a:chExt cx="6188045" cy="2267884"/>
          </a:xfrm>
        </p:grpSpPr>
        <p:sp>
          <p:nvSpPr>
            <p:cNvPr id="3" name="文字方塊 2"/>
            <p:cNvSpPr txBox="1"/>
            <p:nvPr/>
          </p:nvSpPr>
          <p:spPr>
            <a:xfrm>
              <a:off x="2848451" y="4648450"/>
              <a:ext cx="172354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6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標楷體" pitchFamily="65" charset="-120"/>
                </a:rPr>
                <a:t>做個</a:t>
              </a:r>
              <a:endParaRPr lang="zh-TW" altLang="en-US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7312947" y="4905620"/>
              <a:ext cx="172354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6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標楷體" pitchFamily="65" charset="-120"/>
                </a:rPr>
                <a:t>的人</a:t>
              </a:r>
              <a:endParaRPr lang="zh-TW" altLang="en-US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endParaRP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1439242">
              <a:off x="4556247" y="4279510"/>
              <a:ext cx="2552575" cy="2267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群組 6"/>
          <p:cNvGrpSpPr/>
          <p:nvPr/>
        </p:nvGrpSpPr>
        <p:grpSpPr>
          <a:xfrm>
            <a:off x="788866" y="426535"/>
            <a:ext cx="2717839" cy="978138"/>
            <a:chOff x="246588" y="4094300"/>
            <a:chExt cx="2717839" cy="978138"/>
          </a:xfrm>
        </p:grpSpPr>
        <p:grpSp>
          <p:nvGrpSpPr>
            <p:cNvPr id="8" name="群組 7"/>
            <p:cNvGrpSpPr/>
            <p:nvPr/>
          </p:nvGrpSpPr>
          <p:grpSpPr>
            <a:xfrm rot="20883256">
              <a:off x="246588" y="4094300"/>
              <a:ext cx="2654088" cy="978138"/>
              <a:chOff x="2190750" y="2371725"/>
              <a:chExt cx="4762500" cy="2114550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59911">
                <a:off x="2190750" y="2371725"/>
                <a:ext cx="4762500" cy="2114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橢圓 10"/>
              <p:cNvSpPr/>
              <p:nvPr/>
            </p:nvSpPr>
            <p:spPr>
              <a:xfrm>
                <a:off x="6372200" y="2708920"/>
                <a:ext cx="504056" cy="5760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9" name="橢圓 8"/>
            <p:cNvSpPr/>
            <p:nvPr/>
          </p:nvSpPr>
          <p:spPr>
            <a:xfrm>
              <a:off x="2555776" y="4151116"/>
              <a:ext cx="408651" cy="4322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2951906" y="1432489"/>
            <a:ext cx="3619470" cy="2831601"/>
            <a:chOff x="2195841" y="1255584"/>
            <a:chExt cx="3619470" cy="2831601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8967" y="1255584"/>
              <a:ext cx="3096344" cy="2831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文字方塊 12"/>
            <p:cNvSpPr txBox="1"/>
            <p:nvPr/>
          </p:nvSpPr>
          <p:spPr>
            <a:xfrm>
              <a:off x="2195841" y="2689680"/>
              <a:ext cx="110959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7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標楷體" pitchFamily="65" charset="-120"/>
                </a:rPr>
                <a:t>惜</a:t>
              </a:r>
              <a:endParaRPr lang="zh-TW" altLang="en-US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440741">
            <a:off x="915086" y="3711983"/>
            <a:ext cx="1868327" cy="2852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4100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4000"/>
    </mc:Choice>
    <mc:Fallback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625475">
              <a:lnSpc>
                <a:spcPct val="150000"/>
              </a:lnSpc>
              <a:buNone/>
            </a:pP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多年</a:t>
            </a:r>
            <a:r>
              <a:rPr lang="zh-TW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來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，一直看到我的鄰居李姓夫婦時常帶著不同的孩子，原來他們是寄養家庭。</a:t>
            </a:r>
            <a:endParaRPr lang="en-US" altLang="zh-TW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0" indent="625475">
              <a:lnSpc>
                <a:spcPct val="150000"/>
              </a:lnSpc>
              <a:buNone/>
            </a:pPr>
            <a:r>
              <a:rPr lang="zh-TW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我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小時候時常和</a:t>
            </a:r>
            <a:r>
              <a:rPr lang="en-US" altLang="zh-TW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“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他們家</a:t>
            </a:r>
            <a:r>
              <a:rPr lang="en-US" altLang="zh-TW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”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的孩子玩在一塊。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五年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前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對面的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鄰居李</a:t>
            </a:r>
            <a:r>
              <a:rPr lang="zh-TW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太太接養了一個小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女孩，就是小茹。</a:t>
            </a:r>
            <a:endParaRPr lang="en-US" altLang="zh-TW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0" indent="625475">
              <a:lnSpc>
                <a:spcPct val="150000"/>
              </a:lnSpc>
              <a:buNone/>
            </a:pP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寄養父母李太太夫婦，</a:t>
            </a:r>
            <a:r>
              <a:rPr lang="zh-TW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是一對和藹可親的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夫妻</a:t>
            </a:r>
            <a:r>
              <a:rPr lang="en-US" altLang="zh-TW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……</a:t>
            </a:r>
            <a:endParaRPr lang="zh-TW" altLang="en-US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endParaRPr lang="zh-TW" alt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3528392" cy="6276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30727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7000"/>
    </mc:Choice>
    <mc:Fallback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27" y="476672"/>
            <a:ext cx="3869335" cy="616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984086" y="1700808"/>
            <a:ext cx="485261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小茹</a:t>
            </a:r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因家庭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發生重大</a:t>
            </a:r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變故</a:t>
            </a:r>
            <a:endPara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200000"/>
              </a:lnSpc>
            </a:pPr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在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家庭中無法得到適當的照顧</a:t>
            </a:r>
          </a:p>
          <a:p>
            <a:pPr>
              <a:lnSpc>
                <a:spcPct val="200000"/>
              </a:lnSpc>
            </a:pP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不得已需要</a:t>
            </a:r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離開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自己</a:t>
            </a:r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親生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家庭</a:t>
            </a:r>
          </a:p>
        </p:txBody>
      </p:sp>
      <p:sp>
        <p:nvSpPr>
          <p:cNvPr id="3" name="矩形 2"/>
          <p:cNvSpPr/>
          <p:nvPr/>
        </p:nvSpPr>
        <p:spPr>
          <a:xfrm>
            <a:off x="4098789" y="836712"/>
            <a:ext cx="41344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從小茹的故事說起</a:t>
            </a:r>
            <a:r>
              <a:rPr lang="en-US" altLang="zh-TW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..</a:t>
            </a:r>
            <a:endParaRPr lang="zh-TW" alt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336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2733636" y="1772816"/>
            <a:ext cx="5942820" cy="4536504"/>
            <a:chOff x="2195736" y="1340768"/>
            <a:chExt cx="5942820" cy="4536504"/>
          </a:xfrm>
        </p:grpSpPr>
        <p:pic>
          <p:nvPicPr>
            <p:cNvPr id="2457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1340768"/>
              <a:ext cx="5942820" cy="45365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2195736" y="4005064"/>
              <a:ext cx="3168352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" name="文字方塊 3"/>
          <p:cNvSpPr txBox="1"/>
          <p:nvPr/>
        </p:nvSpPr>
        <p:spPr>
          <a:xfrm>
            <a:off x="899592" y="972592"/>
            <a:ext cx="571767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小茹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她</a:t>
            </a:r>
            <a:endPara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天生發育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遲緩、是個過動兒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領有殘障手冊</a:t>
            </a:r>
            <a:endPara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生性天真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善良，喜歡玩伴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…</a:t>
            </a:r>
          </a:p>
          <a:p>
            <a:pPr>
              <a:lnSpc>
                <a:spcPct val="150000"/>
              </a:lnSpc>
            </a:pP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但常常因為動作慢受到小朋友排擠沒有玩伴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!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endParaRPr lang="zh-TW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2613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7864" y="243078"/>
            <a:ext cx="3838592" cy="4448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461" y="2646653"/>
            <a:ext cx="3800475" cy="40290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322272" y="4835971"/>
            <a:ext cx="3570208" cy="16893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李太太、李先生寄養</a:t>
            </a:r>
            <a:r>
              <a:rPr lang="zh-TW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父母</a:t>
            </a:r>
            <a:endParaRPr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給予</a:t>
            </a:r>
            <a:r>
              <a:rPr lang="zh-TW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小茹最完整的照顧</a:t>
            </a:r>
          </a:p>
          <a:p>
            <a:pPr>
              <a:lnSpc>
                <a:spcPct val="150000"/>
              </a:lnSpc>
            </a:pPr>
            <a:r>
              <a:rPr lang="zh-TW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讓小茹有家有愛的</a:t>
            </a:r>
            <a:r>
              <a:rPr lang="zh-TW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感覺</a:t>
            </a:r>
            <a:endParaRPr lang="zh-TW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23528" y="404664"/>
            <a:ext cx="418576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小茹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三</a:t>
            </a: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歲時</a:t>
            </a:r>
            <a:endParaRPr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來到</a:t>
            </a:r>
            <a:r>
              <a:rPr lang="zh-TW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有</a:t>
            </a:r>
            <a:r>
              <a:rPr lang="zh-TW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愛心且熱心的寄養</a:t>
            </a:r>
            <a:r>
              <a:rPr lang="zh-TW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家庭</a:t>
            </a:r>
            <a:endParaRPr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現在她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，已經</a:t>
            </a: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八歲了</a:t>
            </a:r>
            <a:endParaRPr lang="zh-TW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0421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1000"/>
    </mc:Choice>
    <mc:Fallback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5976664" cy="380847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5154116" y="116632"/>
            <a:ext cx="3162300" cy="1295400"/>
            <a:chOff x="5059660" y="189012"/>
            <a:chExt cx="3162300" cy="1295400"/>
          </a:xfrm>
        </p:grpSpPr>
        <p:pic>
          <p:nvPicPr>
            <p:cNvPr id="3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9660" y="189012"/>
              <a:ext cx="3162300" cy="1295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5169768" y="548680"/>
              <a:ext cx="1058416" cy="698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小茹</a:t>
              </a:r>
              <a:endParaRPr lang="zh-TW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  <p:sp>
        <p:nvSpPr>
          <p:cNvPr id="5" name="文字方塊 4"/>
          <p:cNvSpPr txBox="1"/>
          <p:nvPr/>
        </p:nvSpPr>
        <p:spPr>
          <a:xfrm>
            <a:off x="971600" y="4388911"/>
            <a:ext cx="57246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缺乏完整家庭</a:t>
            </a:r>
            <a:r>
              <a:rPr lang="zh-TW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孩子，愈</a:t>
            </a:r>
            <a:r>
              <a:rPr lang="zh-TW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需要關懷和愛心</a:t>
            </a:r>
            <a:endParaRPr lang="en-US" altLang="zh-TW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李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媽媽</a:t>
            </a:r>
            <a:r>
              <a:rPr lang="zh-TW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對於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小茹</a:t>
            </a:r>
            <a:r>
              <a:rPr lang="zh-TW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的付出是全年無</a:t>
            </a:r>
            <a:r>
              <a:rPr lang="zh-TW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休</a:t>
            </a:r>
            <a:endParaRPr lang="zh-TW" altLang="zh-TW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043608" y="5541039"/>
            <a:ext cx="60324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愛自己的孩子是人，愛別人的孩子是神」</a:t>
            </a:r>
          </a:p>
          <a:p>
            <a:pPr>
              <a:lnSpc>
                <a:spcPct val="150000"/>
              </a:lnSpc>
            </a:pP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用</a:t>
            </a:r>
            <a:r>
              <a:rPr lang="zh-TW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這</a:t>
            </a:r>
            <a:r>
              <a:rPr lang="zh-TW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句</a:t>
            </a:r>
            <a:r>
              <a:rPr lang="zh-TW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話來形容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李媽媽</a:t>
            </a:r>
            <a:r>
              <a:rPr lang="zh-TW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最貼切</a:t>
            </a:r>
            <a:endParaRPr lang="zh-TW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8226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5723" y="2701189"/>
            <a:ext cx="5840774" cy="404017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79512" y="202494"/>
            <a:ext cx="603242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小茹因為來到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李媽媽</a:t>
            </a: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寄養家庭而得到幸福</a:t>
            </a:r>
            <a:endParaRPr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他們給予小</a:t>
            </a: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茹滿滿的愛</a:t>
            </a:r>
            <a:endParaRPr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教她讀書、識字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扶養她、教導她、照顧她</a:t>
            </a:r>
            <a:endParaRPr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接送她上學、陪她到公園玩、帶她上教會</a:t>
            </a:r>
            <a:r>
              <a:rPr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…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她變得很幸福</a:t>
            </a:r>
            <a:endParaRPr lang="zh-TW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246588" y="4094300"/>
            <a:ext cx="2717839" cy="978138"/>
            <a:chOff x="246588" y="4094300"/>
            <a:chExt cx="2717839" cy="978138"/>
          </a:xfrm>
        </p:grpSpPr>
        <p:grpSp>
          <p:nvGrpSpPr>
            <p:cNvPr id="5" name="群組 4"/>
            <p:cNvGrpSpPr/>
            <p:nvPr/>
          </p:nvGrpSpPr>
          <p:grpSpPr>
            <a:xfrm rot="20883256">
              <a:off x="246588" y="4094300"/>
              <a:ext cx="2654088" cy="978138"/>
              <a:chOff x="2190750" y="2371725"/>
              <a:chExt cx="4762500" cy="2114550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59911">
                <a:off x="2190750" y="2371725"/>
                <a:ext cx="4762500" cy="2114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橢圓 6"/>
              <p:cNvSpPr/>
              <p:nvPr/>
            </p:nvSpPr>
            <p:spPr>
              <a:xfrm>
                <a:off x="6372200" y="2708920"/>
                <a:ext cx="504056" cy="5760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" name="橢圓 2"/>
            <p:cNvSpPr/>
            <p:nvPr/>
          </p:nvSpPr>
          <p:spPr>
            <a:xfrm>
              <a:off x="2555776" y="4151116"/>
              <a:ext cx="408651" cy="4322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474248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1000"/>
    </mc:Choice>
    <mc:Fallback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4125004" y="2016224"/>
            <a:ext cx="4824536" cy="4797152"/>
            <a:chOff x="5148064" y="116632"/>
            <a:chExt cx="3456384" cy="3456384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116632"/>
              <a:ext cx="3456384" cy="3456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5148064" y="1628800"/>
              <a:ext cx="1618496" cy="16325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" name="文字方塊 3"/>
          <p:cNvSpPr txBox="1"/>
          <p:nvPr/>
        </p:nvSpPr>
        <p:spPr>
          <a:xfrm>
            <a:off x="373266" y="332656"/>
            <a:ext cx="7007046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現在深深感覺自己</a:t>
            </a:r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身在福中不知福 </a:t>
            </a:r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』</a:t>
            </a:r>
            <a:endParaRPr lang="zh-TW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過去常常家裡有香噴噴白米飯不想吃</a:t>
            </a:r>
          </a:p>
          <a:p>
            <a:pPr>
              <a:lnSpc>
                <a:spcPct val="150000"/>
              </a:lnSpc>
            </a:pP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卻吵著要吃披薩，炸雞，薯條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…</a:t>
            </a:r>
            <a:endParaRPr lang="zh-TW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阿</a:t>
            </a:r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嬤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也</a:t>
            </a:r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常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說，不像以前的人，有什麼吃什麼</a:t>
            </a:r>
          </a:p>
          <a:p>
            <a:pPr>
              <a:lnSpc>
                <a:spcPct val="150000"/>
              </a:lnSpc>
            </a:pP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沒寫完的筆就擺在一邊，</a:t>
            </a:r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又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想</a:t>
            </a:r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買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新的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…</a:t>
            </a:r>
            <a:endParaRPr lang="zh-TW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現在覺得自己都沒有好好</a:t>
            </a:r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珍惜</a:t>
            </a:r>
            <a:endPara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父母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辛苦賺來的</a:t>
            </a:r>
            <a:r>
              <a:rPr lang="zh-TW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錢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給我們安定、溫暖的家</a:t>
            </a:r>
            <a:endParaRPr lang="zh-TW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zh-TW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惜福</a:t>
            </a:r>
            <a:r>
              <a:rPr lang="zh-TW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就</a:t>
            </a:r>
            <a:r>
              <a:rPr lang="zh-TW" altLang="zh-TW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從</a:t>
            </a:r>
            <a:r>
              <a:rPr lang="zh-TW" altLang="zh-TW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現在</a:t>
            </a:r>
            <a:r>
              <a:rPr lang="zh-TW" altLang="zh-TW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開始</a:t>
            </a:r>
            <a:endParaRPr lang="zh-TW" altLang="zh-TW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9778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4000"/>
    </mc:Choice>
    <mc:Fallback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1960</TotalTime>
  <Words>909</Words>
  <Application>Microsoft Office PowerPoint</Application>
  <PresentationFormat>如螢幕大小 (4:3)</PresentationFormat>
  <Paragraphs>119</Paragraphs>
  <Slides>20</Slides>
  <Notes>0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1" baseType="lpstr">
      <vt:lpstr>Office 佈景主題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李美慧</dc:creator>
  <cp:lastModifiedBy>user</cp:lastModifiedBy>
  <cp:revision>112</cp:revision>
  <dcterms:created xsi:type="dcterms:W3CDTF">2013-05-06T13:15:17Z</dcterms:created>
  <dcterms:modified xsi:type="dcterms:W3CDTF">2013-05-15T03:13:26Z</dcterms:modified>
</cp:coreProperties>
</file>