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9" r:id="rId4"/>
    <p:sldId id="258" r:id="rId5"/>
    <p:sldId id="288" r:id="rId6"/>
    <p:sldId id="263" r:id="rId7"/>
    <p:sldId id="261" r:id="rId8"/>
    <p:sldId id="262" r:id="rId9"/>
    <p:sldId id="264" r:id="rId10"/>
    <p:sldId id="265" r:id="rId11"/>
    <p:sldId id="267" r:id="rId12"/>
    <p:sldId id="268" r:id="rId13"/>
    <p:sldId id="269" r:id="rId14"/>
    <p:sldId id="289" r:id="rId15"/>
    <p:sldId id="271" r:id="rId16"/>
    <p:sldId id="272" r:id="rId17"/>
    <p:sldId id="274" r:id="rId18"/>
    <p:sldId id="275" r:id="rId19"/>
    <p:sldId id="276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91" r:id="rId31"/>
    <p:sldId id="293" r:id="rId32"/>
  </p:sldIdLst>
  <p:sldSz cx="9144000" cy="6858000" type="screen4x3"/>
  <p:notesSz cx="6888163" cy="10020300"/>
  <p:embeddedFontLst>
    <p:embeddedFont>
      <p:font typeface="華康正顏楷體W7(P)" pitchFamily="66" charset="-120"/>
      <p:regular r:id="rId35"/>
    </p:embeddedFont>
    <p:embeddedFont>
      <p:font typeface="華康隸書體W7" pitchFamily="65" charset="-120"/>
      <p:regular r:id="rId36"/>
    </p:embeddedFont>
    <p:embeddedFont>
      <p:font typeface="華康中特圓體" pitchFamily="49" charset="-120"/>
      <p:regular r:id="rId37"/>
    </p:embeddedFont>
    <p:embeddedFont>
      <p:font typeface="華康楷書體W7" pitchFamily="65" charset="-120"/>
      <p:regular r:id="rId38"/>
    </p:embeddedFont>
    <p:embeddedFont>
      <p:font typeface="華康宗楷體W7(P)" pitchFamily="66" charset="-120"/>
      <p:regular r:id="rId39"/>
    </p:embeddedFont>
    <p:embeddedFont>
      <p:font typeface="Calibri" pitchFamily="34" charset="0"/>
      <p:regular r:id="rId40"/>
      <p:bold r:id="rId41"/>
      <p:italic r:id="rId42"/>
      <p:boldItalic r:id="rId43"/>
    </p:embeddedFont>
    <p:embeddedFont>
      <p:font typeface="華康唐風隸W7(P)" pitchFamily="66" charset="-120"/>
      <p:regular r:id="rId44"/>
    </p:embeddedFont>
    <p:embeddedFont>
      <p:font typeface="華康隸書體W7(P)" pitchFamily="66" charset="-120"/>
      <p:regular r:id="rId45"/>
    </p:embeddedFont>
    <p:embeddedFont>
      <p:font typeface="Perpetua Titling MT" pitchFamily="18" charset="0"/>
      <p:regular r:id="rId46"/>
      <p:bold r:id="rId47"/>
    </p:embeddedFont>
    <p:embeddedFont>
      <p:font typeface="華康楷書體W7(P)" pitchFamily="66" charset="-120"/>
      <p:regular r:id="rId48"/>
    </p:embeddedFont>
    <p:embeddedFont>
      <p:font typeface="華康康楷體W5(P)" pitchFamily="66" charset="-120"/>
      <p:regular r:id="rId49"/>
    </p:embeddedFont>
    <p:embeddedFont>
      <p:font typeface="華康行楷體W5" pitchFamily="65" charset="-120"/>
      <p:regular r:id="rId50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F61B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4" autoAdjust="0"/>
  </p:normalViewPr>
  <p:slideViewPr>
    <p:cSldViewPr>
      <p:cViewPr varScale="1">
        <p:scale>
          <a:sx n="68" d="100"/>
          <a:sy n="68" d="100"/>
        </p:scale>
        <p:origin x="-88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6275C668-15BA-4FA1-B9D6-196871AD8B2D}" type="datetimeFigureOut">
              <a:rPr lang="zh-TW" altLang="en-US" smtClean="0"/>
              <a:pPr/>
              <a:t>2013/5/16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74F2EBBC-0974-42E8-8E7C-56012194A0D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8588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8AB8E2EC-2759-473C-B022-C213FEFCDD57}" type="datetimeFigureOut">
              <a:rPr lang="zh-TW" altLang="en-US" smtClean="0"/>
              <a:pPr/>
              <a:t>2013/5/16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A5CB9FAF-2B0E-49AF-A352-EFA42F34E80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5897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B9FAF-2B0E-49AF-A352-EFA42F34E80F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7925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B9FAF-2B0E-49AF-A352-EFA42F34E80F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0809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B9FAF-2B0E-49AF-A352-EFA42F34E80F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4216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B9FAF-2B0E-49AF-A352-EFA42F34E80F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5743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8D68-F164-4057-98D5-75A39BA669DA}" type="datetimeFigureOut">
              <a:rPr lang="zh-TW" altLang="en-US" smtClean="0"/>
              <a:pPr/>
              <a:t>2013/5/16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A5F3-5C4C-4164-8202-2D36AAF0ED5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00">
        <p14:warp dir="in"/>
      </p:transition>
    </mc:Choice>
    <mc:Fallback>
      <p:transition spd="slow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8D68-F164-4057-98D5-75A39BA669DA}" type="datetimeFigureOut">
              <a:rPr lang="zh-TW" altLang="en-US" smtClean="0"/>
              <a:pPr/>
              <a:t>2013/5/16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A5F3-5C4C-4164-8202-2D36AAF0ED5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00">
        <p14:warp dir="in"/>
      </p:transition>
    </mc:Choice>
    <mc:Fallback>
      <p:transition spd="slow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8D68-F164-4057-98D5-75A39BA669DA}" type="datetimeFigureOut">
              <a:rPr lang="zh-TW" altLang="en-US" smtClean="0"/>
              <a:pPr/>
              <a:t>2013/5/16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A5F3-5C4C-4164-8202-2D36AAF0ED5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00">
        <p14:warp dir="in"/>
      </p:transition>
    </mc:Choice>
    <mc:Fallback>
      <p:transition spd="slow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8D68-F164-4057-98D5-75A39BA669DA}" type="datetimeFigureOut">
              <a:rPr lang="zh-TW" altLang="en-US" smtClean="0"/>
              <a:pPr/>
              <a:t>2013/5/16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A5F3-5C4C-4164-8202-2D36AAF0ED5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00">
        <p14:warp dir="in"/>
      </p:transition>
    </mc:Choice>
    <mc:Fallback>
      <p:transition spd="slow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8D68-F164-4057-98D5-75A39BA669DA}" type="datetimeFigureOut">
              <a:rPr lang="zh-TW" altLang="en-US" smtClean="0"/>
              <a:pPr/>
              <a:t>2013/5/16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A5F3-5C4C-4164-8202-2D36AAF0ED5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00">
        <p14:warp dir="in"/>
      </p:transition>
    </mc:Choice>
    <mc:Fallback>
      <p:transition spd="slow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8D68-F164-4057-98D5-75A39BA669DA}" type="datetimeFigureOut">
              <a:rPr lang="zh-TW" altLang="en-US" smtClean="0"/>
              <a:pPr/>
              <a:t>2013/5/16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A5F3-5C4C-4164-8202-2D36AAF0ED5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00">
        <p14:warp dir="in"/>
      </p:transition>
    </mc:Choice>
    <mc:Fallback>
      <p:transition spd="slow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8D68-F164-4057-98D5-75A39BA669DA}" type="datetimeFigureOut">
              <a:rPr lang="zh-TW" altLang="en-US" smtClean="0"/>
              <a:pPr/>
              <a:t>2013/5/16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A5F3-5C4C-4164-8202-2D36AAF0ED5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00">
        <p14:warp dir="in"/>
      </p:transition>
    </mc:Choice>
    <mc:Fallback>
      <p:transition spd="slow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8D68-F164-4057-98D5-75A39BA669DA}" type="datetimeFigureOut">
              <a:rPr lang="zh-TW" altLang="en-US" smtClean="0"/>
              <a:pPr/>
              <a:t>2013/5/16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A5F3-5C4C-4164-8202-2D36AAF0ED5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00">
        <p14:warp dir="in"/>
      </p:transition>
    </mc:Choice>
    <mc:Fallback>
      <p:transition spd="slow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8D68-F164-4057-98D5-75A39BA669DA}" type="datetimeFigureOut">
              <a:rPr lang="zh-TW" altLang="en-US" smtClean="0"/>
              <a:pPr/>
              <a:t>2013/5/16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A5F3-5C4C-4164-8202-2D36AAF0ED5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00">
        <p14:warp dir="in"/>
      </p:transition>
    </mc:Choice>
    <mc:Fallback>
      <p:transition spd="slow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8D68-F164-4057-98D5-75A39BA669DA}" type="datetimeFigureOut">
              <a:rPr lang="zh-TW" altLang="en-US" smtClean="0"/>
              <a:pPr/>
              <a:t>2013/5/16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A5F3-5C4C-4164-8202-2D36AAF0ED5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00">
        <p14:warp dir="in"/>
      </p:transition>
    </mc:Choice>
    <mc:Fallback>
      <p:transition spd="slow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8D68-F164-4057-98D5-75A39BA669DA}" type="datetimeFigureOut">
              <a:rPr lang="zh-TW" altLang="en-US" smtClean="0"/>
              <a:pPr/>
              <a:t>2013/5/16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A5F3-5C4C-4164-8202-2D36AAF0ED5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00">
        <p14:warp dir="in"/>
      </p:transition>
    </mc:Choice>
    <mc:Fallback>
      <p:transition spd="slow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18D68-F164-4057-98D5-75A39BA669DA}" type="datetimeFigureOut">
              <a:rPr lang="zh-TW" altLang="en-US" smtClean="0"/>
              <a:pPr/>
              <a:t>2013/5/16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7A5F3-5C4C-4164-8202-2D36AAF0ED5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900" advTm="5000">
        <p14:warp dir="in"/>
      </p:transition>
    </mc:Choice>
    <mc:Fallback>
      <p:transition spd="slow" advTm="5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6.jpeg"/><Relationship Id="rId7" Type="http://schemas.openxmlformats.org/officeDocument/2006/relationships/hyperlink" Target="http://www.google.com.tw/imgres?q=%E9%AB%98%E9%9B%84%E9%83%BD%E6%9C%83%E5%85%AC%E5%9C%92&amp;start=363&amp;sa=X&amp;hl=zh-TW&amp;rlz=1T4ADBR_zh-TWTW282TW289&amp;biw=768&amp;bih=445&amp;tbm=isch&amp;tbnid=mmX1ikOgJoMLzM:&amp;imgrefurl=http://blog.xuite.net/gwish/gfood/23012954-%E3%80%90%E5%96%AE%E8%BB%8A%E7%92%B0%E5%B3%B6%E3%80%91day08%E9%AB%98%E9%9B%84%E5%88%B0%E5%8F%B0%E5%8D%97(65.8km)&amp;docid=Xo-Z0aLZQ0AnxM&amp;imgurl=http://f.blog.xuite.net/f/0/3/0/15328146/blog_548599/txt/23012954/5.jpg&amp;w=520&amp;h=410&amp;ei=K7aNUf_LF4XukgXdgoGQCg&amp;zoom=1&amp;iact=hc&amp;vpx=361&amp;vpy=109&amp;dur=1719&amp;hovh=199&amp;hovw=253&amp;tx=151&amp;ty=140&amp;page=31&amp;tbnh=150&amp;tbnw=200&amp;ndsp=13&amp;ved=1t:429,r:74,s:300,i:22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http://photo.network.com.tw/scenery/2B9734CE-2AC0-4642-99A3-06FDC08E73CD_e.jpg" TargetMode="External"/><Relationship Id="rId5" Type="http://schemas.openxmlformats.org/officeDocument/2006/relationships/image" Target="../media/image47.jpeg"/><Relationship Id="rId4" Type="http://schemas.openxmlformats.org/officeDocument/2006/relationships/image" Target="http://t2.gstatic.com/images?q=tbn:ANd9GcRyMghl-MCKokS5LpIcy3a0qrP0NFQcRboXVz7sudTNbS2RcuCbZg" TargetMode="External"/><Relationship Id="rId9" Type="http://schemas.openxmlformats.org/officeDocument/2006/relationships/image" Target="http://t1.gstatic.com/images?q=tbn:ANd9GcSnCNYmIVwY4YUbVdyMxv4bfGq1YsNh3eIPrz1jbeFILupc5SWQBA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50.jpeg"/><Relationship Id="rId7" Type="http://schemas.openxmlformats.org/officeDocument/2006/relationships/hyperlink" Target="http://www.google.com.tw/imgres?q=%E6%A8%B9%E8%91%A1%E8%90%84&amp;sa=X&amp;hl=zh-TW&amp;rlz=1T4ADBR_zh-TWTW282TW289&amp;biw=768&amp;bih=445&amp;tbm=isch&amp;tbnid=YCKYG2BJLzO2QM:&amp;imgrefurl=http://blog.xuite.net/e2202778/boaboa/36466088-%E5%98%89%E5%AF%B6%E6%9E%9C(%E6%A8%B9%E8%91%A1%E8%90%84)&amp;docid=bRZN5tNaflaM_M&amp;imgurl=http://7.blog.xuite.net/7/4/e/4/11253733/blog_227360/txt/36466088/4.jpg&amp;w=1382&amp;h=1062&amp;ei=rLiNUZ6wJYykkQWWvoGIAQ&amp;zoom=1&amp;iact=rc&amp;page=2&amp;tbnh=150&amp;tbnw=219&amp;start=8&amp;ndsp=12&amp;ved=1t:429,r:13,s:0,i:118&amp;tx=113&amp;ty=93" TargetMode="Externa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Relationship Id="rId6" Type="http://schemas.openxmlformats.org/officeDocument/2006/relationships/image" Target="http://t1.gstatic.com/images?q=tbn:ANd9GcRMCZknpb3dU-0E5uHxOgeTQOT72QfmHg95Q4toOlz_9OrLMuB47g" TargetMode="External"/><Relationship Id="rId5" Type="http://schemas.openxmlformats.org/officeDocument/2006/relationships/image" Target="../media/image51.jpeg"/><Relationship Id="rId4" Type="http://schemas.openxmlformats.org/officeDocument/2006/relationships/hyperlink" Target="http://www.google.com.tw/imgres?q=%E6%A8%B9%E8%91%A1%E8%90%84&amp;start=235&amp;sa=X&amp;hl=zh-TW&amp;rlz=1T4ADBR_zh-TWTW282TW289&amp;biw=768&amp;bih=445&amp;tbm=isch&amp;tbnid=dwlFn3B3POZ_BM:&amp;imgrefurl=http://mypaper.pchome.com.tw/vick7656&amp;docid=olzrCf8r5RdSaM&amp;imgurl=http://mypaper.pchome.com.tw/show/article/vick7656/A1322489919&amp;w=400&amp;h=300&amp;ei=p7yNUfijNMGzkgWs74DIBw&amp;zoom=1&amp;iact=hc&amp;vpx=163&amp;vpy=114&amp;dur=562&amp;hovh=194&amp;hovw=259&amp;tx=160&amp;ty=138&amp;page=20&amp;tbnh=143&amp;tbnw=185&amp;ndsp=14&amp;ved=1t:429,r:36,s:200,i:112" TargetMode="External"/><Relationship Id="rId9" Type="http://schemas.openxmlformats.org/officeDocument/2006/relationships/image" Target="http://t0.gstatic.com/images?q=tbn:ANd9GcTYIJw5oVZuz8tH0xyUrSrCxtrV2l-TMfn-SUx7ElBiNWdNobuz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5.wmf"/><Relationship Id="rId4" Type="http://schemas.openxmlformats.org/officeDocument/2006/relationships/image" Target="../media/image5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wmf"/><Relationship Id="rId5" Type="http://schemas.openxmlformats.org/officeDocument/2006/relationships/image" Target="../media/image59.wmf"/><Relationship Id="rId4" Type="http://schemas.openxmlformats.org/officeDocument/2006/relationships/image" Target="../media/image5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http://www.dharmazen.org/X1Chinese/D32Health/H603.files/01.JPG" TargetMode="Externa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5.wmf"/><Relationship Id="rId4" Type="http://schemas.openxmlformats.org/officeDocument/2006/relationships/image" Target="../media/image5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http://collectpic.sharewa.com/public/upload/share/000/000/466/05/774b552ec857a8e47d66ce426ba02891qY1b3B.jpe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http://collectpic.sharewa.com/public/upload/share/000/000/466/05/774b552ec857a8e47d66ce426ba02891qY1b3B.jpeg" TargetMode="External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64.jpeg"/><Relationship Id="rId7" Type="http://schemas.openxmlformats.org/officeDocument/2006/relationships/image" Target="../media/image76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Relationship Id="rId9" Type="http://schemas.openxmlformats.org/officeDocument/2006/relationships/image" Target="../media/image7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2.jpeg"/><Relationship Id="rId4" Type="http://schemas.openxmlformats.org/officeDocument/2006/relationships/image" Target="../media/image5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7" Type="http://schemas.openxmlformats.org/officeDocument/2006/relationships/image" Target="../media/image88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9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4.wmf"/><Relationship Id="rId4" Type="http://schemas.openxmlformats.org/officeDocument/2006/relationships/image" Target="../media/image9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13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4" Type="http://schemas.openxmlformats.org/officeDocument/2006/relationships/image" Target="../media/image84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7" Type="http://schemas.openxmlformats.org/officeDocument/2006/relationships/image" Target="../media/image100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jpeg"/><Relationship Id="rId5" Type="http://schemas.openxmlformats.org/officeDocument/2006/relationships/image" Target="../media/image84.wmf"/><Relationship Id="rId4" Type="http://schemas.openxmlformats.org/officeDocument/2006/relationships/image" Target="../media/image98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jpeg"/><Relationship Id="rId3" Type="http://schemas.openxmlformats.org/officeDocument/2006/relationships/image" Target="http://3.bp.blogspot.com/-CpbC_E77mbk/TZjzFw4G8FI/AAAAAAAAACg/pEN6b8kiUig/s1600/5111585577066557511.jpg" TargetMode="External"/><Relationship Id="rId7" Type="http://schemas.openxmlformats.org/officeDocument/2006/relationships/image" Target="../media/image104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3.jpeg"/><Relationship Id="rId5" Type="http://schemas.openxmlformats.org/officeDocument/2006/relationships/image" Target="../media/image102.jpeg"/><Relationship Id="rId4" Type="http://schemas.openxmlformats.org/officeDocument/2006/relationships/image" Target="../media/image84.wmf"/><Relationship Id="rId9" Type="http://schemas.openxmlformats.org/officeDocument/2006/relationships/image" Target="../media/image10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zh.wikipedia.org/wiki/File:Kaohsiung_Metropolitan_Park3.jpg" TargetMode="External"/><Relationship Id="rId3" Type="http://schemas.openxmlformats.org/officeDocument/2006/relationships/image" Target="http://t1.gstatic.com/images?q=tbn:ANd9GcQg1ZD02KGT6bNFzWHMvB71BtWJJLgEONWB6RpcTFmKhtSzbb_QoQ" TargetMode="External"/><Relationship Id="rId7" Type="http://schemas.openxmlformats.org/officeDocument/2006/relationships/image" Target="http://upload.wikimedia.org/wikipedia/commons/thumb/d/dd/Kaohsiung_Metropolitan_Park2.jpg/300px-Kaohsiung_Metropolitan_Park2.jpg" TargetMode="External"/><Relationship Id="rId12" Type="http://schemas.openxmlformats.org/officeDocument/2006/relationships/image" Target="../media/image84.wm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9.jpeg"/><Relationship Id="rId11" Type="http://schemas.openxmlformats.org/officeDocument/2006/relationships/image" Target="../media/image111.jpeg"/><Relationship Id="rId5" Type="http://schemas.openxmlformats.org/officeDocument/2006/relationships/hyperlink" Target="http://zh.wikipedia.org/wiki/File:Kaohsiung_Metropolitan_Park2.jpg" TargetMode="External"/><Relationship Id="rId10" Type="http://schemas.openxmlformats.org/officeDocument/2006/relationships/image" Target="http://upload.wikimedia.org/wikipedia/commons/thumb/d/d9/Kaohsiung_Metropolitan_Park3.jpg/300px-Kaohsiung_Metropolitan_Park3.jpg" TargetMode="External"/><Relationship Id="rId4" Type="http://schemas.openxmlformats.org/officeDocument/2006/relationships/image" Target="../media/image32.jpeg"/><Relationship Id="rId9" Type="http://schemas.openxmlformats.org/officeDocument/2006/relationships/image" Target="../media/image11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zh.wikipedia.org/wiki/File:Kaohsiung_Metropolitan_Park2.jpg" TargetMode="External"/><Relationship Id="rId7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http://upload.wikimedia.org/wikipedia/commons/thumb/d/dd/Kaohsiung_Metropolitan_Park2.jpg/300px-Kaohsiung_Metropolitan_Park2.jpg" TargetMode="External"/><Relationship Id="rId4" Type="http://schemas.openxmlformats.org/officeDocument/2006/relationships/image" Target="../media/image10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jpeg"/><Relationship Id="rId7" Type="http://schemas.openxmlformats.org/officeDocument/2006/relationships/hyperlink" Target="http://www.google.com.tw/imgres?q=%E5%85%92%E7%BE%8E%E9%A4%A8&amp;start=227&amp;sa=X&amp;hl=zh-TW&amp;rlz=1T4ADBR_zh-TWTW282TW289&amp;biw=768&amp;bih=445&amp;tbm=isch&amp;tbnid=-ddcUgIgYP7GWM:&amp;imgrefurl=http://www.parenting.com.tw/article/article.action?id=5046201&amp;page=2&amp;docid=PFiMc1csVyWxIM&amp;imgurl=http://cw1.tw/CW/images/fck/F1357268797637.jpg&amp;w=333&amp;h=244&amp;ei=r7aNUdq5DYXDkgXk2IHYAw&amp;zoom=1&amp;iact=hc&amp;vpx=448&amp;vpy=2&amp;dur=4313&amp;hovh=192&amp;hovw=262&amp;tx=90&amp;ty=104&amp;page=18&amp;tbnh=157&amp;tbnw=210&amp;ndsp=14&amp;ved=1t:429,r:34,s:200,i:106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http://t0.gstatic.com/images?q=tbn:ANd9GcRPAvEURHUO8TikQVGk-B2seDgnoQfKw6DuUIBQRcst2VWIdrylFw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http://w3.cpami.gov.tw/khmp/pic/grassland-ani.gif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gif"/><Relationship Id="rId5" Type="http://schemas.openxmlformats.org/officeDocument/2006/relationships/image" Target="../media/image32.jpeg"/><Relationship Id="rId4" Type="http://schemas.openxmlformats.org/officeDocument/2006/relationships/image" Target="http://t1.gstatic.com/images?q=tbn:ANd9GcQg1ZD02KGT6bNFzWHMvB71BtWJJLgEONWB6RpcTFmKhtSzbb_QoQ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5.jpeg"/><Relationship Id="rId7" Type="http://schemas.openxmlformats.org/officeDocument/2006/relationships/image" Target="http://photo.network.com.tw/scenery/14C4AFDC-D29F-4930-877E-26CEA128A06E_e.jpg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http://w3.cpami.gov.tw/khmp/natural-observation/9910-moth1.jpg" TargetMode="External"/><Relationship Id="rId4" Type="http://schemas.openxmlformats.org/officeDocument/2006/relationships/image" Target="../media/image36.jpeg"/><Relationship Id="rId9" Type="http://schemas.openxmlformats.org/officeDocument/2006/relationships/image" Target="http://w3.cpami.gov.tw/khmp/natural-observation/9411b-c720.jpg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4.jpeg"/><Relationship Id="rId3" Type="http://schemas.openxmlformats.org/officeDocument/2006/relationships/image" Target="http://w3.cpami.gov.tw/khmp/newsletter/30-3-1.jpg" TargetMode="External"/><Relationship Id="rId7" Type="http://schemas.openxmlformats.org/officeDocument/2006/relationships/image" Target="http://w3.cpami.gov.tw/khmp/natural-observation/winter-bird-2004/2004ba12.jpg" TargetMode="External"/><Relationship Id="rId12" Type="http://schemas.openxmlformats.org/officeDocument/2006/relationships/hyperlink" Target="http://www.google.com.tw/imgres?q=%E9%AB%98%E9%9B%84%E9%83%BD%E6%9C%83%E5%85%AC%E5%9C%92&amp;start=225&amp;sa=X&amp;hl=zh-TW&amp;rlz=1T4ADBR_zh-TWTW282TW289&amp;biw=768&amp;bih=445&amp;tbm=isch&amp;tbnid=8y1SynFgdjensM:&amp;imgrefurl=http://blog.xuite.net/setn/319/19289494-2008-09-07%E7%A5%9D%E6%88%91%E5%93%A5%E7%94%9F%E6%97%A5%E5%BF%AB%E6%A8%82%E4%B9%8B%E9%AB%98%E9%9B%84%E6%8D%B7%E9%81%8B%E7%99%BE%E8%B2%A8%E5%85%AC%E5%8F%B8%E4%B9%8B%E6%97%85&amp;docid=_R2K4DquloTa1M&amp;imgurl=http://f.share.photo.xuite.net/setn/1f63828/2736282/102938254_m.jpg&amp;w=500&amp;h=375&amp;ei=3bWNUbysB8W7kgXC0IFg&amp;zoom=1&amp;iact=rc&amp;dur=422&amp;page=20&amp;tbnh=142&amp;tbnw=204&amp;ndsp=13&amp;ved=1t:429,r:34,s:200,i:106&amp;tx=124&amp;ty=84" TargetMode="External"/><Relationship Id="rId17" Type="http://schemas.openxmlformats.org/officeDocument/2006/relationships/image" Target="http://t3.gstatic.com/images?q=tbn:ANd9GcSOV1bImSW50v4RfQeUHUI6syKWclOkDxRXpting-30FRWDr5kHJg" TargetMode="External"/><Relationship Id="rId2" Type="http://schemas.openxmlformats.org/officeDocument/2006/relationships/image" Target="../media/image39.jpeg"/><Relationship Id="rId16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11" Type="http://schemas.openxmlformats.org/officeDocument/2006/relationships/image" Target="http://w3.cpami.gov.tw/khmp/natural-observation/winter-bird-2004/2004bb01.jpg" TargetMode="External"/><Relationship Id="rId5" Type="http://schemas.openxmlformats.org/officeDocument/2006/relationships/image" Target="http://w3.cpami.gov.tw/khmp/natural-observation/9310moth2.jpg" TargetMode="External"/><Relationship Id="rId15" Type="http://schemas.openxmlformats.org/officeDocument/2006/relationships/hyperlink" Target="http://www.google.com.tw/imgres?q=%E9%AB%98%E9%9B%84%E9%83%BD%E6%9C%83%E5%85%AC%E5%9C%92+%E6%A4%8D%E7%89%A9&amp;sa=X&amp;hl=zh-TW&amp;rlz=1T4ADBR_zh-TWTW282TW289&amp;biw=768&amp;bih=445&amp;tbm=isch&amp;tbnid=GQeX-hTYA4qYrM:&amp;imgrefurl=http://www.facebook.com/pages/%E9%AB%98%E9%9B%84%E9%83%BD%E6%9C%83%E5%85%AC%E5%9C%92%E7%AE%A1%E7%90%86%E7%AB%99/209739485705970&amp;docid=yQYxxf9oH1AZ-M&amp;itg=1&amp;imgurl=http://sphotos-a.xx.fbcdn.net/hphotos-ash3/p480x480/528193_534486936564555_2007220451_n.jpg&amp;w=720&amp;h=480&amp;ei=r7SNUdqBDYWokQXV8YHQDw&amp;zoom=1&amp;iact=hc&amp;vpx=2&amp;vpy=42&amp;dur=3110&amp;hovh=183&amp;hovw=275&amp;tx=181&amp;ty=125&amp;page=5&amp;tbnh=136&amp;tbnw=189&amp;start=53&amp;ndsp=13&amp;ved=1t:429,r:57,s:0,i:255" TargetMode="External"/><Relationship Id="rId10" Type="http://schemas.openxmlformats.org/officeDocument/2006/relationships/image" Target="../media/image43.jpeg"/><Relationship Id="rId4" Type="http://schemas.openxmlformats.org/officeDocument/2006/relationships/image" Target="../media/image40.jpeg"/><Relationship Id="rId9" Type="http://schemas.openxmlformats.org/officeDocument/2006/relationships/image" Target="http://w3.cpami.gov.tw/khmp/natural-observation/red-leaf/redleaf09.jpg" TargetMode="External"/><Relationship Id="rId14" Type="http://schemas.openxmlformats.org/officeDocument/2006/relationships/image" Target="http://t2.gstatic.com/images?q=tbn:ANd9GcRMEfQ3ffTca63q1LZjsK16-Bsf87GcWdjZJIU-L8jJAMbEQKpmk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9552" y="0"/>
            <a:ext cx="7772400" cy="1470025"/>
          </a:xfrm>
        </p:spPr>
        <p:txBody>
          <a:bodyPr>
            <a:noAutofit/>
          </a:bodyPr>
          <a:lstStyle/>
          <a:p>
            <a:pPr lvl="0"/>
            <a:r>
              <a:rPr kumimoji="1" lang="en-US" altLang="zh-TW" sz="3600" dirty="0" smtClean="0">
                <a:solidFill>
                  <a:srgbClr val="FF0000"/>
                </a:solidFill>
                <a:latin typeface="Calibri" pitchFamily="34" charset="0"/>
                <a:ea typeface="華康隸書體W7(P)" pitchFamily="66" charset="-120"/>
                <a:cs typeface="Times New Roman" pitchFamily="18" charset="0"/>
              </a:rPr>
              <a:t/>
            </a:r>
            <a:br>
              <a:rPr kumimoji="1" lang="en-US" altLang="zh-TW" sz="3600" dirty="0" smtClean="0">
                <a:solidFill>
                  <a:srgbClr val="FF0000"/>
                </a:solidFill>
                <a:latin typeface="Calibri" pitchFamily="34" charset="0"/>
                <a:ea typeface="華康隸書體W7(P)" pitchFamily="66" charset="-120"/>
                <a:cs typeface="Times New Roman" pitchFamily="18" charset="0"/>
              </a:rPr>
            </a:br>
            <a:r>
              <a:rPr kumimoji="1" lang="en-US" altLang="zh-TW" sz="3600" dirty="0" smtClean="0">
                <a:solidFill>
                  <a:srgbClr val="FF0000"/>
                </a:solidFill>
                <a:latin typeface="Calibri" pitchFamily="34" charset="0"/>
                <a:ea typeface="華康隸書體W7(P)" pitchFamily="66" charset="-120"/>
                <a:cs typeface="Times New Roman" pitchFamily="18" charset="0"/>
              </a:rPr>
              <a:t> </a:t>
            </a:r>
            <a:r>
              <a:rPr kumimoji="1" lang="zh-TW" altLang="zh-TW" sz="5400" dirty="0" smtClean="0">
                <a:solidFill>
                  <a:srgbClr val="16F61B"/>
                </a:solidFill>
                <a:latin typeface="Calibri" pitchFamily="34" charset="0"/>
                <a:ea typeface="華康隸書體W7(P)" pitchFamily="66" charset="-120"/>
                <a:cs typeface="Times New Roman" pitchFamily="18" charset="0"/>
              </a:rPr>
              <a:t>幸 福 祖 孫 情</a:t>
            </a:r>
            <a:r>
              <a:rPr lang="zh-TW" altLang="zh-TW" sz="4800" dirty="0">
                <a:solidFill>
                  <a:srgbClr val="16F61B"/>
                </a:solidFill>
                <a:latin typeface="Adobe 楷体 Std R" pitchFamily="18" charset="-128"/>
                <a:ea typeface="Adobe 楷体 Std R" pitchFamily="18" charset="-128"/>
              </a:rPr>
              <a:t/>
            </a:r>
            <a:br>
              <a:rPr lang="zh-TW" altLang="zh-TW" sz="4800" dirty="0">
                <a:solidFill>
                  <a:srgbClr val="16F61B"/>
                </a:solidFill>
                <a:latin typeface="Adobe 楷体 Std R" pitchFamily="18" charset="-128"/>
                <a:ea typeface="Adobe 楷体 Std R" pitchFamily="18" charset="-128"/>
              </a:rPr>
            </a:br>
            <a:r>
              <a:rPr lang="en-US" altLang="zh-TW" sz="3600" dirty="0">
                <a:solidFill>
                  <a:srgbClr val="00FFFF"/>
                </a:solidFill>
                <a:latin typeface="Adobe 楷体 Std R" pitchFamily="18" charset="-128"/>
                <a:ea typeface="Adobe 楷体 Std R" pitchFamily="18" charset="-128"/>
              </a:rPr>
              <a:t>  </a:t>
            </a:r>
            <a:r>
              <a:rPr lang="en-US" altLang="zh-TW" sz="3600" dirty="0" smtClean="0">
                <a:solidFill>
                  <a:srgbClr val="00FFFF"/>
                </a:solidFill>
                <a:latin typeface="Adobe 楷体 Std R" pitchFamily="18" charset="-128"/>
                <a:ea typeface="Adobe 楷体 Std R" pitchFamily="18" charset="-128"/>
              </a:rPr>
              <a:t> </a:t>
            </a:r>
            <a:r>
              <a:rPr lang="zh-TW" altLang="zh-TW" sz="2800" b="1" dirty="0" smtClean="0">
                <a:solidFill>
                  <a:srgbClr val="7030A0"/>
                </a:solidFill>
                <a:latin typeface="華康中特圓體" pitchFamily="49" charset="-120"/>
                <a:ea typeface="華康中特圓體" pitchFamily="49" charset="-120"/>
              </a:rPr>
              <a:t>加油</a:t>
            </a:r>
            <a:r>
              <a:rPr lang="zh-TW" altLang="zh-TW" sz="2800" b="1" dirty="0">
                <a:solidFill>
                  <a:srgbClr val="7030A0"/>
                </a:solidFill>
                <a:latin typeface="華康中特圓體" pitchFamily="49" charset="-120"/>
                <a:ea typeface="華康中特圓體" pitchFamily="49" charset="-120"/>
              </a:rPr>
              <a:t>！外公</a:t>
            </a:r>
            <a:r>
              <a:rPr lang="zh-TW" altLang="zh-TW" sz="2800" b="1" dirty="0" smtClean="0">
                <a:solidFill>
                  <a:srgbClr val="7030A0"/>
                </a:solidFill>
                <a:latin typeface="華康中特圓體" pitchFamily="49" charset="-120"/>
                <a:ea typeface="華康中特圓體" pitchFamily="49" charset="-120"/>
              </a:rPr>
              <a:t>！</a:t>
            </a:r>
            <a:r>
              <a:rPr lang="en-US" altLang="zh-TW" sz="3600" dirty="0" smtClean="0">
                <a:latin typeface="華康中特圓體" pitchFamily="49" charset="-120"/>
                <a:ea typeface="華康中特圓體" pitchFamily="49" charset="-120"/>
              </a:rPr>
              <a:t/>
            </a:r>
            <a:br>
              <a:rPr lang="en-US" altLang="zh-TW" sz="3600" dirty="0" smtClean="0">
                <a:latin typeface="華康中特圓體" pitchFamily="49" charset="-120"/>
                <a:ea typeface="華康中特圓體" pitchFamily="49" charset="-120"/>
              </a:rPr>
            </a:br>
            <a:r>
              <a:rPr lang="en-US" altLang="zh-TW" sz="3600" dirty="0" smtClean="0">
                <a:latin typeface="華康中特圓體" pitchFamily="49" charset="-120"/>
                <a:ea typeface="華康中特圓體" pitchFamily="49" charset="-120"/>
              </a:rPr>
              <a:t> </a:t>
            </a:r>
            <a:r>
              <a:rPr lang="zh-TW" altLang="en-US" sz="1800" dirty="0" smtClean="0">
                <a:latin typeface="Perpetua Titling MT" pitchFamily="18" charset="0"/>
                <a:ea typeface="華康中特圓體" pitchFamily="49" charset="-120"/>
              </a:rPr>
              <a:t>作者   林昕緯  李睿棠</a:t>
            </a:r>
            <a:endParaRPr lang="zh-TW" altLang="zh-TW" sz="1800" dirty="0">
              <a:latin typeface="Perpetua Titling MT" pitchFamily="18" charset="0"/>
              <a:ea typeface="華康中特圓體" pitchFamily="49" charset="-120"/>
            </a:endParaRPr>
          </a:p>
        </p:txBody>
      </p:sp>
      <p:pic>
        <p:nvPicPr>
          <p:cNvPr id="1026" name="Picture 2" descr="DSC001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132856"/>
            <a:ext cx="4313398" cy="45365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9" name="Picture 5" descr="DSC0025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452320" y="1916832"/>
            <a:ext cx="1282245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30" name="Picture 6" descr="DSC0026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272938" y="2111438"/>
            <a:ext cx="1872210" cy="119496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1" name="Picture 7" descr="DSC0028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10632" y="4437112"/>
            <a:ext cx="1337832" cy="169458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Picture 2" descr="DSC00365"/>
          <p:cNvPicPr>
            <a:picLocks noChangeAspect="1" noChangeArrowheads="1"/>
          </p:cNvPicPr>
          <p:nvPr/>
        </p:nvPicPr>
        <p:blipFill>
          <a:blip r:embed="rId7" cstate="print"/>
          <a:srcRect r="37985"/>
          <a:stretch>
            <a:fillRect/>
          </a:stretch>
        </p:blipFill>
        <p:spPr bwMode="auto">
          <a:xfrm>
            <a:off x="519706" y="4293095"/>
            <a:ext cx="1365522" cy="180020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00">
        <p14:warp dir="in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 smtClean="0">
                <a:solidFill>
                  <a:srgbClr val="16F61B"/>
                </a:solidFill>
                <a:latin typeface="華康隸書體W7(P)" pitchFamily="66" charset="-120"/>
                <a:ea typeface="華康隸書體W7(P)" pitchFamily="66" charset="-120"/>
              </a:rPr>
              <a:t>祖孫倆的  </a:t>
            </a:r>
            <a:r>
              <a:rPr lang="zh-TW" altLang="en-US" sz="5000" dirty="0" smtClean="0">
                <a:solidFill>
                  <a:srgbClr val="FFFF00"/>
                </a:solidFill>
                <a:latin typeface="華康隸書體W7(P)" pitchFamily="66" charset="-120"/>
                <a:ea typeface="華康隸書體W7(P)" pitchFamily="66" charset="-120"/>
              </a:rPr>
              <a:t>桃花源</a:t>
            </a:r>
            <a:endParaRPr lang="zh-TW" altLang="en-US" sz="5000" dirty="0">
              <a:solidFill>
                <a:srgbClr val="FFFF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altLang="zh-TW" sz="1800" dirty="0" smtClean="0">
              <a:latin typeface="Adobe 楷体 Std R" pitchFamily="18" charset="-128"/>
              <a:ea typeface="Adobe 楷体 Std R" pitchFamily="18" charset="-128"/>
            </a:endParaRPr>
          </a:p>
          <a:p>
            <a:pPr algn="just">
              <a:buNone/>
            </a:pPr>
            <a:r>
              <a:rPr lang="en-US" altLang="zh-TW" sz="1800" dirty="0" smtClean="0">
                <a:latin typeface="Adobe 楷体 Std R" pitchFamily="18" charset="-128"/>
                <a:ea typeface="Adobe 楷体 Std R" pitchFamily="18" charset="-128"/>
              </a:rPr>
              <a:t>       </a:t>
            </a:r>
            <a:r>
              <a:rPr lang="zh-TW" altLang="zh-TW" sz="2000" b="1" dirty="0" smtClean="0">
                <a:latin typeface="Adobe 楷体 Std R" pitchFamily="18" charset="-128"/>
                <a:ea typeface="Adobe 楷体 Std R" pitchFamily="18" charset="-128"/>
              </a:rPr>
              <a:t>博學的外公會告訴我都會公園</a:t>
            </a:r>
            <a:endParaRPr lang="en-US" altLang="zh-TW" sz="2000" b="1" dirty="0" smtClean="0">
              <a:latin typeface="Adobe 楷体 Std R" pitchFamily="18" charset="-128"/>
              <a:ea typeface="Adobe 楷体 Std R" pitchFamily="18" charset="-128"/>
            </a:endParaRPr>
          </a:p>
          <a:p>
            <a:pPr algn="just">
              <a:buNone/>
            </a:pPr>
            <a:r>
              <a:rPr lang="zh-TW" altLang="zh-TW" sz="2000" b="1" dirty="0" smtClean="0">
                <a:latin typeface="Adobe 楷体 Std R" pitchFamily="18" charset="-128"/>
                <a:ea typeface="Adobe 楷体 Std R" pitchFamily="18" charset="-128"/>
              </a:rPr>
              <a:t>的歷史，原來它的前身是</a:t>
            </a:r>
            <a:endParaRPr lang="en-US" altLang="zh-TW" sz="2000" b="1" dirty="0" smtClean="0">
              <a:latin typeface="Adobe 楷体 Std R" pitchFamily="18" charset="-128"/>
              <a:ea typeface="Adobe 楷体 Std R" pitchFamily="18" charset="-128"/>
            </a:endParaRPr>
          </a:p>
          <a:p>
            <a:pPr algn="just">
              <a:buNone/>
            </a:pPr>
            <a:r>
              <a:rPr lang="zh-TW" altLang="zh-TW" sz="2000" b="1" dirty="0" smtClean="0">
                <a:latin typeface="Adobe 楷体 Std R" pitchFamily="18" charset="-128"/>
                <a:ea typeface="Adobe 楷体 Std R" pitchFamily="18" charset="-128"/>
              </a:rPr>
              <a:t>垃圾掩埋場……，有趣的故事</a:t>
            </a:r>
            <a:endParaRPr lang="en-US" altLang="zh-TW" sz="2000" b="1" dirty="0" smtClean="0">
              <a:latin typeface="Adobe 楷体 Std R" pitchFamily="18" charset="-128"/>
              <a:ea typeface="Adobe 楷体 Std R" pitchFamily="18" charset="-128"/>
            </a:endParaRPr>
          </a:p>
          <a:p>
            <a:pPr algn="just">
              <a:buNone/>
            </a:pPr>
            <a:r>
              <a:rPr lang="zh-TW" altLang="zh-TW" sz="2000" b="1" dirty="0" smtClean="0">
                <a:latin typeface="Adobe 楷体 Std R" pitchFamily="18" charset="-128"/>
                <a:ea typeface="Adobe 楷体 Std R" pitchFamily="18" charset="-128"/>
              </a:rPr>
              <a:t>總令我百聽不厭！</a:t>
            </a:r>
            <a:endParaRPr lang="en-US" altLang="zh-TW" sz="2000" b="1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endParaRPr lang="en-US" altLang="zh-TW" sz="1800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endParaRPr lang="en-US" altLang="zh-TW" sz="1800" dirty="0" smtClean="0">
              <a:latin typeface="Adobe 楷体 Std R" pitchFamily="18" charset="-128"/>
              <a:ea typeface="Adobe 楷体 Std R" pitchFamily="18" charset="-128"/>
            </a:endParaRPr>
          </a:p>
          <a:p>
            <a:pPr algn="just">
              <a:buNone/>
            </a:pPr>
            <a:r>
              <a:rPr lang="en-US" altLang="zh-TW" sz="1800" dirty="0" smtClean="0">
                <a:latin typeface="Adobe 楷体 Std R" pitchFamily="18" charset="-128"/>
                <a:ea typeface="Adobe 楷体 Std R" pitchFamily="18" charset="-128"/>
              </a:rPr>
              <a:t>         </a:t>
            </a:r>
            <a:r>
              <a:rPr lang="zh-TW" altLang="zh-TW" sz="2000" b="1" dirty="0" smtClean="0">
                <a:latin typeface="Adobe 楷体 Std R" pitchFamily="18" charset="-128"/>
                <a:ea typeface="Adobe 楷体 Std R" pitchFamily="18" charset="-128"/>
              </a:rPr>
              <a:t>踏上歸途時</a:t>
            </a:r>
            <a:r>
              <a:rPr lang="en-US" altLang="zh-TW" sz="2000" b="1" dirty="0" smtClean="0">
                <a:latin typeface="Adobe 楷体 Std R" pitchFamily="18" charset="-128"/>
                <a:ea typeface="Adobe 楷体 Std R" pitchFamily="18" charset="-128"/>
              </a:rPr>
              <a:t>                                           </a:t>
            </a:r>
          </a:p>
          <a:p>
            <a:pPr algn="just">
              <a:buNone/>
            </a:pPr>
            <a:r>
              <a:rPr lang="zh-TW" altLang="zh-TW" sz="2000" b="1" dirty="0" smtClean="0">
                <a:latin typeface="Adobe 楷体 Std R" pitchFamily="18" charset="-128"/>
                <a:ea typeface="Adobe 楷体 Std R" pitchFamily="18" charset="-128"/>
              </a:rPr>
              <a:t>我會滿心期待外公買熱騰騰的</a:t>
            </a:r>
            <a:r>
              <a:rPr lang="en-US" altLang="zh-TW" sz="2000" b="1" dirty="0" smtClean="0">
                <a:latin typeface="Adobe 楷体 Std R" pitchFamily="18" charset="-128"/>
                <a:ea typeface="Adobe 楷体 Std R" pitchFamily="18" charset="-128"/>
              </a:rPr>
              <a:t>                                                         </a:t>
            </a:r>
          </a:p>
          <a:p>
            <a:pPr algn="just">
              <a:buNone/>
            </a:pPr>
            <a:r>
              <a:rPr lang="zh-TW" altLang="zh-TW" sz="2000" b="1" dirty="0" smtClean="0">
                <a:latin typeface="Adobe 楷体 Std R" pitchFamily="18" charset="-128"/>
                <a:ea typeface="Adobe 楷体 Std R" pitchFamily="18" charset="-128"/>
              </a:rPr>
              <a:t>紅豆餅讓我解饞，</a:t>
            </a:r>
            <a:r>
              <a:rPr lang="zh-TW" altLang="zh-TW" sz="2000" b="1" dirty="0" smtClean="0">
                <a:solidFill>
                  <a:srgbClr val="7030A0"/>
                </a:solidFill>
                <a:latin typeface="Adobe 楷体 Std R" pitchFamily="18" charset="-128"/>
                <a:ea typeface="Adobe 楷体 Std R" pitchFamily="18" charset="-128"/>
              </a:rPr>
              <a:t>當紅豆饀流出的</a:t>
            </a:r>
            <a:endParaRPr lang="en-US" altLang="zh-TW" sz="2000" b="1" dirty="0" smtClean="0">
              <a:solidFill>
                <a:srgbClr val="0070C0"/>
              </a:solidFill>
              <a:latin typeface="華康隸書體W7" pitchFamily="65" charset="-120"/>
              <a:ea typeface="華康隸書體W7" pitchFamily="65" charset="-120"/>
            </a:endParaRPr>
          </a:p>
          <a:p>
            <a:pPr algn="just">
              <a:buNone/>
            </a:pPr>
            <a:r>
              <a:rPr lang="zh-TW" altLang="zh-TW" sz="2000" b="1" dirty="0" smtClean="0">
                <a:solidFill>
                  <a:srgbClr val="7030A0"/>
                </a:solidFill>
                <a:latin typeface="Adobe 楷体 Std R" pitchFamily="18" charset="-128"/>
                <a:ea typeface="Adobe 楷体 Std R" pitchFamily="18" charset="-128"/>
              </a:rPr>
              <a:t>瞬間，一股溫暖湧上心頭，</a:t>
            </a:r>
            <a:endParaRPr lang="en-US" altLang="zh-TW" sz="2000" b="1" dirty="0" smtClean="0">
              <a:solidFill>
                <a:srgbClr val="7030A0"/>
              </a:solidFill>
              <a:latin typeface="Adobe 楷体 Std R" pitchFamily="18" charset="-128"/>
              <a:ea typeface="Adobe 楷体 Std R" pitchFamily="18" charset="-128"/>
            </a:endParaRPr>
          </a:p>
          <a:p>
            <a:pPr algn="just">
              <a:buNone/>
            </a:pPr>
            <a:r>
              <a:rPr lang="zh-TW" altLang="zh-TW" sz="2000" b="1" dirty="0" smtClean="0">
                <a:solidFill>
                  <a:srgbClr val="7030A0"/>
                </a:solidFill>
                <a:latin typeface="Adobe 楷体 Std R" pitchFamily="18" charset="-128"/>
                <a:ea typeface="Adobe 楷体 Std R" pitchFamily="18" charset="-128"/>
              </a:rPr>
              <a:t>就是我</a:t>
            </a:r>
            <a:r>
              <a:rPr lang="zh-TW" altLang="zh-TW" sz="2000" b="1" dirty="0" smtClean="0">
                <a:solidFill>
                  <a:srgbClr val="FF0000"/>
                </a:solidFill>
                <a:latin typeface="Adobe 楷体 Std R" pitchFamily="18" charset="-128"/>
                <a:ea typeface="Adobe 楷体 Std R" pitchFamily="18" charset="-128"/>
              </a:rPr>
              <a:t>最幸福的時刻！</a:t>
            </a:r>
            <a:endParaRPr lang="en-US" altLang="zh-TW" sz="2000" b="1" dirty="0" smtClean="0">
              <a:solidFill>
                <a:srgbClr val="FF0000"/>
              </a:solidFill>
              <a:latin typeface="Adobe 楷体 Std R" pitchFamily="18" charset="-128"/>
              <a:ea typeface="Adobe 楷体 Std R" pitchFamily="18" charset="-128"/>
            </a:endParaRPr>
          </a:p>
          <a:p>
            <a:pPr algn="just">
              <a:buNone/>
            </a:pPr>
            <a:r>
              <a:rPr lang="en-US" altLang="zh-TW" sz="2000" dirty="0" smtClean="0">
                <a:latin typeface="Adobe 楷体 Std R" pitchFamily="18" charset="-128"/>
                <a:ea typeface="Adobe 楷体 Std R" pitchFamily="18" charset="-128"/>
              </a:rPr>
              <a:t>                                                                                             </a:t>
            </a:r>
            <a:endParaRPr lang="zh-TW" altLang="zh-TW" sz="2000" dirty="0" smtClean="0">
              <a:latin typeface="Adobe 楷体 Std R" pitchFamily="18" charset="-128"/>
              <a:ea typeface="Adobe 楷体 Std R" pitchFamily="18" charset="-128"/>
            </a:endParaRPr>
          </a:p>
          <a:p>
            <a:endParaRPr lang="zh-TW" altLang="en-US" dirty="0"/>
          </a:p>
        </p:txBody>
      </p:sp>
      <p:pic>
        <p:nvPicPr>
          <p:cNvPr id="7170" name="rg_hi" descr="http://t2.gstatic.com/images?q=tbn:ANd9GcRyMghl-MCKokS5LpIcy3a0qrP0NFQcRboXVz7sudTNbS2RcuCbZ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 rot="660000">
            <a:off x="4649314" y="3951997"/>
            <a:ext cx="1949516" cy="25076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172" name="Picture 4" descr="http://photo.network.com.tw/scenery/2B9734CE-2AC0-4642-99A3-06FDC08E73CD_e.jpg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4716016" y="1772816"/>
            <a:ext cx="2116665" cy="1800199"/>
          </a:xfrm>
          <a:prstGeom prst="roundRect">
            <a:avLst>
              <a:gd name="adj" fmla="val 16667"/>
            </a:avLst>
          </a:prstGeom>
          <a:ln w="28575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218" name="rg_hi" descr="http://t1.gstatic.com/images?q=tbn:ANd9GcSnCNYmIVwY4YUbVdyMxv4bfGq1YsNh3eIPrz1jbeFILupc5SWQBA">
            <a:hlinkClick r:id="rId7"/>
          </p:cNvPr>
          <p:cNvPicPr>
            <a:picLocks noChangeAspect="1" noChangeArrowheads="1"/>
          </p:cNvPicPr>
          <p:nvPr/>
        </p:nvPicPr>
        <p:blipFill>
          <a:blip r:embed="rId8" r:link="rId9" cstate="print"/>
          <a:srcRect/>
          <a:stretch>
            <a:fillRect/>
          </a:stretch>
        </p:blipFill>
        <p:spPr bwMode="auto">
          <a:xfrm>
            <a:off x="7020272" y="1844824"/>
            <a:ext cx="2047397" cy="17514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rgbClr val="92D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文字方塊 7"/>
          <p:cNvSpPr txBox="1"/>
          <p:nvPr/>
        </p:nvSpPr>
        <p:spPr>
          <a:xfrm>
            <a:off x="7596336" y="4365104"/>
            <a:ext cx="461665" cy="923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6516216" y="4941168"/>
            <a:ext cx="262778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    </a:t>
            </a:r>
            <a:r>
              <a:rPr lang="zh-TW" altLang="en-US" sz="3200" b="1" dirty="0" smtClean="0">
                <a:solidFill>
                  <a:srgbClr val="FF0000"/>
                </a:solidFill>
                <a:latin typeface="華康楷書體W7(P)" pitchFamily="66" charset="-120"/>
                <a:ea typeface="華康楷書體W7(P)" pitchFamily="66" charset="-120"/>
              </a:rPr>
              <a:t>幸福是一種    </a:t>
            </a:r>
            <a:endParaRPr lang="en-US" altLang="zh-TW" sz="3200" b="1" dirty="0" smtClean="0">
              <a:solidFill>
                <a:srgbClr val="FF0000"/>
              </a:solidFill>
              <a:latin typeface="華康楷書體W7(P)" pitchFamily="66" charset="-120"/>
              <a:ea typeface="華康楷書體W7(P)" pitchFamily="66" charset="-120"/>
            </a:endParaRPr>
          </a:p>
          <a:p>
            <a:r>
              <a:rPr lang="en-US" altLang="zh-TW" dirty="0" smtClean="0">
                <a:solidFill>
                  <a:srgbClr val="FF0000"/>
                </a:solidFill>
                <a:latin typeface="華康楷書體W7(P)" pitchFamily="66" charset="-120"/>
                <a:ea typeface="華康楷書體W7(P)" pitchFamily="66" charset="-120"/>
              </a:rPr>
              <a:t>                  </a:t>
            </a:r>
            <a:r>
              <a:rPr lang="zh-TW" alt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華康楷書體W7(P)" pitchFamily="66" charset="-120"/>
                <a:ea typeface="華康楷書體W7(P)" pitchFamily="66" charset="-120"/>
              </a:rPr>
              <a:t>期待</a:t>
            </a:r>
            <a:endParaRPr lang="zh-TW" altLang="en-US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華康楷書體W7(P)" pitchFamily="66" charset="-120"/>
              <a:ea typeface="華康楷書體W7(P)" pitchFamily="66" charset="-12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00">
        <p14:warp dir="in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5000" dirty="0" smtClean="0">
                <a:solidFill>
                  <a:srgbClr val="16F61B"/>
                </a:solidFill>
                <a:latin typeface="華康隸書體W7(P)" pitchFamily="66" charset="-120"/>
                <a:ea typeface="華康隸書體W7(P)" pitchFamily="66" charset="-120"/>
              </a:rPr>
              <a:t>秘 密 花 園</a:t>
            </a:r>
            <a:endParaRPr lang="zh-TW" altLang="en-US" sz="5000" dirty="0">
              <a:solidFill>
                <a:srgbClr val="16F61B"/>
              </a:solidFill>
              <a:latin typeface="華康隸書體W7(P)" pitchFamily="66" charset="-120"/>
              <a:ea typeface="華康隸書體W7(P)" pitchFamily="66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79512" y="1628800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2000" b="1" dirty="0" smtClean="0">
                <a:latin typeface="Adobe 楷体 Std R" pitchFamily="18" charset="-128"/>
                <a:ea typeface="Adobe 楷体 Std R" pitchFamily="18" charset="-128"/>
              </a:rPr>
              <a:t>           </a:t>
            </a:r>
            <a:r>
              <a:rPr lang="zh-TW" altLang="zh-TW" sz="2000" b="1" dirty="0" smtClean="0">
                <a:latin typeface="Adobe 楷体 Std R" pitchFamily="18" charset="-128"/>
                <a:ea typeface="Adobe 楷体 Std R" pitchFamily="18" charset="-128"/>
              </a:rPr>
              <a:t>家中有一個「秘密花園」。外公教我認識許多植物，令我大開眼界！甚至還夢想成為植物專家呢！</a:t>
            </a:r>
            <a:endParaRPr lang="zh-TW" altLang="en-US" sz="2000" b="1" dirty="0">
              <a:latin typeface="Adobe 楷体 Std R" pitchFamily="18" charset="-128"/>
              <a:ea typeface="Adobe 楷体 Std R" pitchFamily="18" charset="-128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0" y="1556792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1900" dirty="0" smtClean="0">
                <a:latin typeface="Adobe 楷体 Std R" pitchFamily="18" charset="-128"/>
                <a:ea typeface="Adobe 楷体 Std R" pitchFamily="18" charset="-128"/>
              </a:rPr>
              <a:t>        </a:t>
            </a:r>
          </a:p>
          <a:p>
            <a:pPr>
              <a:buNone/>
            </a:pPr>
            <a:endParaRPr lang="en-US" altLang="zh-TW" sz="1900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endParaRPr lang="en-US" altLang="zh-TW" sz="1900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endParaRPr lang="en-US" altLang="zh-TW" sz="1900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endParaRPr lang="en-US" altLang="zh-TW" sz="1900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endParaRPr lang="en-US" altLang="zh-TW" sz="1900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endParaRPr lang="en-US" altLang="zh-TW" sz="1900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r>
              <a:rPr lang="en-US" altLang="zh-TW" sz="1900" dirty="0" smtClean="0">
                <a:latin typeface="Adobe 楷体 Std R" pitchFamily="18" charset="-128"/>
                <a:ea typeface="Adobe 楷体 Std R" pitchFamily="18" charset="-128"/>
              </a:rPr>
              <a:t>            </a:t>
            </a:r>
            <a:r>
              <a:rPr lang="zh-TW" altLang="zh-TW" sz="2000" b="1" dirty="0" smtClean="0">
                <a:latin typeface="Adobe 楷体 Std R" pitchFamily="18" charset="-128"/>
                <a:ea typeface="Adobe 楷体 Std R" pitchFamily="18" charset="-128"/>
              </a:rPr>
              <a:t>有一株</a:t>
            </a:r>
            <a:r>
              <a:rPr lang="en-US" altLang="zh-TW" sz="2000" b="1" dirty="0" smtClean="0">
                <a:latin typeface="Adobe 楷体 Std R" pitchFamily="18" charset="-128"/>
                <a:ea typeface="Adobe 楷体 Std R" pitchFamily="18" charset="-128"/>
              </a:rPr>
              <a:t> </a:t>
            </a:r>
            <a:r>
              <a:rPr lang="zh-TW" altLang="zh-TW" sz="2000" b="1" dirty="0" smtClean="0">
                <a:latin typeface="Adobe 楷体 Std R" pitchFamily="18" charset="-128"/>
                <a:ea typeface="Adobe 楷体 Std R" pitchFamily="18" charset="-128"/>
              </a:rPr>
              <a:t>樹葡萄，至今仍屹立不搖。我</a:t>
            </a:r>
            <a:r>
              <a:rPr lang="zh-TW" altLang="en-US" sz="2000" b="1" dirty="0" smtClean="0">
                <a:latin typeface="Adobe 楷体 Std R" pitchFamily="18" charset="-128"/>
                <a:ea typeface="Adobe 楷体 Std R" pitchFamily="18" charset="-128"/>
              </a:rPr>
              <a:t>常</a:t>
            </a:r>
            <a:r>
              <a:rPr lang="zh-TW" altLang="zh-TW" sz="2000" b="1" dirty="0" smtClean="0">
                <a:latin typeface="Adobe 楷体 Std R" pitchFamily="18" charset="-128"/>
                <a:ea typeface="Adobe 楷体 Std R" pitchFamily="18" charset="-128"/>
              </a:rPr>
              <a:t>和外公一起整理花園</a:t>
            </a:r>
            <a:r>
              <a:rPr lang="en-US" altLang="zh-TW" sz="2000" b="1" dirty="0" smtClean="0">
                <a:latin typeface="Adobe 楷体 Std R" pitchFamily="18" charset="-128"/>
                <a:ea typeface="Adobe 楷体 Std R" pitchFamily="18" charset="-128"/>
              </a:rPr>
              <a:t> </a:t>
            </a:r>
            <a:r>
              <a:rPr lang="zh-TW" altLang="zh-TW" sz="2000" b="1" dirty="0" smtClean="0">
                <a:latin typeface="Adobe 楷体 Std R" pitchFamily="18" charset="-128"/>
                <a:ea typeface="Adobe 楷体 Std R" pitchFamily="18" charset="-128"/>
              </a:rPr>
              <a:t>，雖然</a:t>
            </a:r>
            <a:r>
              <a:rPr lang="zh-TW" altLang="en-US" sz="2000" b="1" dirty="0" smtClean="0">
                <a:latin typeface="Adobe 楷体 Std R" pitchFamily="18" charset="-128"/>
                <a:ea typeface="Adobe 楷体 Std R" pitchFamily="18" charset="-128"/>
              </a:rPr>
              <a:t>總</a:t>
            </a:r>
            <a:r>
              <a:rPr lang="zh-TW" altLang="zh-TW" sz="2000" b="1" dirty="0" smtClean="0">
                <a:latin typeface="Adobe 楷体 Std R" pitchFamily="18" charset="-128"/>
                <a:ea typeface="Adobe 楷体 Std R" pitchFamily="18" charset="-128"/>
              </a:rPr>
              <a:t>弄得滿身汙泥，但</a:t>
            </a:r>
            <a:r>
              <a:rPr lang="zh-TW" altLang="zh-TW" sz="2000" b="1" dirty="0" smtClean="0">
                <a:solidFill>
                  <a:srgbClr val="FF0000"/>
                </a:solidFill>
                <a:latin typeface="Adobe 楷体 Std R" pitchFamily="18" charset="-128"/>
                <a:ea typeface="Adobe 楷体 Std R" pitchFamily="18" charset="-128"/>
              </a:rPr>
              <a:t>濃厚的祖孫情，</a:t>
            </a:r>
            <a:endParaRPr lang="en-US" altLang="zh-TW" sz="2000" b="1" dirty="0" smtClean="0">
              <a:solidFill>
                <a:srgbClr val="FF0000"/>
              </a:solidFill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r>
              <a:rPr lang="en-US" altLang="zh-TW" sz="2000" b="1" dirty="0" smtClean="0">
                <a:solidFill>
                  <a:srgbClr val="FF0000"/>
                </a:solidFill>
                <a:latin typeface="Adobe 楷体 Std R" pitchFamily="18" charset="-128"/>
                <a:ea typeface="Adobe 楷体 Std R" pitchFamily="18" charset="-128"/>
              </a:rPr>
              <a:t>     </a:t>
            </a:r>
            <a:r>
              <a:rPr lang="zh-TW" altLang="zh-TW" sz="2000" b="1" dirty="0" smtClean="0">
                <a:solidFill>
                  <a:srgbClr val="FF0000"/>
                </a:solidFill>
                <a:latin typeface="Adobe 楷体 Std R" pitchFamily="18" charset="-128"/>
                <a:ea typeface="Adobe 楷体 Std R" pitchFamily="18" charset="-128"/>
              </a:rPr>
              <a:t>就是最簡單的幸福啊！</a:t>
            </a:r>
          </a:p>
          <a:p>
            <a:pPr>
              <a:buNone/>
            </a:pPr>
            <a:endParaRPr lang="zh-TW" altLang="en-US" dirty="0"/>
          </a:p>
        </p:txBody>
      </p:sp>
      <p:pic>
        <p:nvPicPr>
          <p:cNvPr id="5" name="Picture 6" descr="DSC015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284984"/>
            <a:ext cx="2286735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8" name="Picture 2" descr="DSC015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284984"/>
            <a:ext cx="1512168" cy="21602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矩形 6"/>
          <p:cNvSpPr/>
          <p:nvPr/>
        </p:nvSpPr>
        <p:spPr>
          <a:xfrm>
            <a:off x="1331640" y="5805264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rgbClr val="7030A0"/>
                </a:solidFill>
                <a:latin typeface="華康楷書體W7" pitchFamily="65" charset="-120"/>
                <a:ea typeface="華康楷書體W7" pitchFamily="65" charset="-120"/>
              </a:rPr>
              <a:t>四歲時  </a:t>
            </a:r>
            <a:r>
              <a:rPr lang="zh-TW" altLang="en-US" dirty="0" smtClean="0">
                <a:solidFill>
                  <a:srgbClr val="16F61B"/>
                </a:solidFill>
                <a:latin typeface="華康楷書體W7" pitchFamily="65" charset="-120"/>
                <a:ea typeface="華康楷書體W7" pitchFamily="65" charset="-120"/>
              </a:rPr>
              <a:t>外公教我種花豆</a:t>
            </a:r>
            <a:endParaRPr lang="zh-TW" altLang="en-US" dirty="0">
              <a:solidFill>
                <a:srgbClr val="16F61B"/>
              </a:solidFill>
              <a:latin typeface="華康楷書體W7" pitchFamily="65" charset="-120"/>
              <a:ea typeface="華康楷書體W7" pitchFamily="65" charset="-120"/>
            </a:endParaRPr>
          </a:p>
        </p:txBody>
      </p:sp>
      <p:pic>
        <p:nvPicPr>
          <p:cNvPr id="9219" name="rg_hi" descr="http://t1.gstatic.com/images?q=tbn:ANd9GcRMCZknpb3dU-0E5uHxOgeTQOT72QfmHg95Q4toOlz_9OrLMuB47g">
            <a:hlinkClick r:id="rId4"/>
          </p:cNvPr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4716016" y="1700808"/>
            <a:ext cx="2082437" cy="1919858"/>
          </a:xfrm>
          <a:prstGeom prst="roundRect">
            <a:avLst>
              <a:gd name="adj" fmla="val 16667"/>
            </a:avLst>
          </a:prstGeom>
          <a:ln w="28575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220" name="Picture 4" descr="http://t0.gstatic.com/images?q=tbn:ANd9GcTYIJw5oVZuz8tH0xyUrSrCxtrV2l-TMfn-SUx7ElBiNWdNobuz">
            <a:hlinkClick r:id="rId7"/>
          </p:cNvPr>
          <p:cNvPicPr>
            <a:picLocks noChangeAspect="1" noChangeArrowheads="1"/>
          </p:cNvPicPr>
          <p:nvPr/>
        </p:nvPicPr>
        <p:blipFill>
          <a:blip r:embed="rId8" r:link="rId9" cstate="print"/>
          <a:srcRect/>
          <a:stretch>
            <a:fillRect/>
          </a:stretch>
        </p:blipFill>
        <p:spPr bwMode="auto">
          <a:xfrm>
            <a:off x="6948264" y="1700808"/>
            <a:ext cx="1960252" cy="1944216"/>
          </a:xfrm>
          <a:prstGeom prst="roundRect">
            <a:avLst>
              <a:gd name="adj" fmla="val 16667"/>
            </a:avLst>
          </a:prstGeom>
          <a:ln w="38100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00">
        <p14:warp dir="in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 smtClean="0">
                <a:solidFill>
                  <a:srgbClr val="16F61B"/>
                </a:solidFill>
                <a:latin typeface="華康隸書體W7(P)" pitchFamily="66" charset="-120"/>
                <a:ea typeface="華康隸書體W7(P)" pitchFamily="66" charset="-120"/>
              </a:rPr>
              <a:t>守 護 神  </a:t>
            </a:r>
            <a:r>
              <a:rPr lang="zh-TW" altLang="en-US" sz="5000" dirty="0" smtClean="0">
                <a:solidFill>
                  <a:srgbClr val="FFFF00"/>
                </a:solidFill>
                <a:latin typeface="華康隸書體W7(P)" pitchFamily="66" charset="-120"/>
                <a:ea typeface="華康隸書體W7(P)" pitchFamily="66" charset="-120"/>
              </a:rPr>
              <a:t>生病</a:t>
            </a:r>
            <a:endParaRPr lang="zh-TW" altLang="en-US" sz="5000" dirty="0">
              <a:solidFill>
                <a:srgbClr val="FFFF00"/>
              </a:solidFill>
              <a:latin typeface="華康隸書體W7(P)" pitchFamily="66" charset="-120"/>
              <a:ea typeface="華康隸書體W7(P)" pitchFamily="66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5536" y="1484784"/>
            <a:ext cx="4040188" cy="639762"/>
          </a:xfrm>
        </p:spPr>
        <p:txBody>
          <a:bodyPr/>
          <a:lstStyle/>
          <a:p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23528" y="1916832"/>
            <a:ext cx="4040188" cy="3951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1900" b="1" dirty="0" smtClean="0">
                <a:latin typeface="Adobe 楷体 Std R" pitchFamily="18" charset="-128"/>
                <a:ea typeface="Adobe 楷体 Std R" pitchFamily="18" charset="-128"/>
              </a:rPr>
              <a:t>              </a:t>
            </a:r>
            <a:r>
              <a:rPr lang="zh-TW" altLang="zh-TW" sz="2000" b="1" dirty="0" smtClean="0">
                <a:latin typeface="Adobe 楷体 Std R" pitchFamily="18" charset="-128"/>
                <a:ea typeface="Adobe 楷体 Std R" pitchFamily="18" charset="-128"/>
              </a:rPr>
              <a:t>有一陣子，外公常腹痛，隨著頻率增加，疼痛難忍，檢查後，原來是「膽結石」在作怪！媽媽告訴我，外公要全身麻醉開刀</a:t>
            </a:r>
            <a:r>
              <a:rPr lang="zh-TW" altLang="zh-TW" sz="1900" b="1" dirty="0" smtClean="0">
                <a:latin typeface="Adobe 楷体 Std R" pitchFamily="18" charset="-128"/>
                <a:ea typeface="Adobe 楷体 Std R" pitchFamily="18" charset="-128"/>
              </a:rPr>
              <a:t>。</a:t>
            </a:r>
            <a:endParaRPr lang="en-US" altLang="zh-TW" sz="1900" b="1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endParaRPr lang="en-US" altLang="zh-TW" sz="1900" dirty="0" smtClean="0">
              <a:latin typeface="Adobe 楷体 Std R" pitchFamily="18" charset="-128"/>
              <a:ea typeface="Adobe 楷体 Std R" pitchFamily="18" charset="-128"/>
            </a:endParaRPr>
          </a:p>
          <a:p>
            <a:pPr algn="just">
              <a:buNone/>
            </a:pPr>
            <a:r>
              <a:rPr lang="en-US" altLang="zh-TW" sz="2000" b="1" dirty="0" smtClean="0">
                <a:latin typeface="Adobe 楷体 Std R" pitchFamily="18" charset="-128"/>
                <a:ea typeface="Adobe 楷体 Std R" pitchFamily="18" charset="-128"/>
              </a:rPr>
              <a:t>            </a:t>
            </a:r>
            <a:r>
              <a:rPr lang="zh-TW" altLang="zh-TW" sz="2000" b="1" dirty="0" smtClean="0">
                <a:latin typeface="Adobe 楷体 Std R" pitchFamily="18" charset="-128"/>
                <a:ea typeface="Adobe 楷体 Std R" pitchFamily="18" charset="-128"/>
              </a:rPr>
              <a:t>阿公身</a:t>
            </a:r>
            <a:r>
              <a:rPr lang="zh-TW" altLang="en-US" sz="2000" b="1" dirty="0" smtClean="0">
                <a:latin typeface="Adobe 楷体 Std R" pitchFamily="18" charset="-128"/>
                <a:ea typeface="Adobe 楷体 Std R" pitchFamily="18" charset="-128"/>
              </a:rPr>
              <a:t>體硬朗</a:t>
            </a:r>
            <a:r>
              <a:rPr lang="zh-TW" altLang="zh-TW" sz="2000" b="1" dirty="0" smtClean="0">
                <a:latin typeface="Adobe 楷体 Std R" pitchFamily="18" charset="-128"/>
                <a:ea typeface="Adobe 楷体 Std R" pitchFamily="18" charset="-128"/>
              </a:rPr>
              <a:t>，</a:t>
            </a:r>
            <a:r>
              <a:rPr lang="zh-TW" altLang="zh-TW" sz="2000" b="1" dirty="0" smtClean="0">
                <a:solidFill>
                  <a:srgbClr val="7030A0"/>
                </a:solidFill>
                <a:latin typeface="Adobe 楷体 Std R" pitchFamily="18" charset="-128"/>
                <a:ea typeface="Adobe 楷体 Std R" pitchFamily="18" charset="-128"/>
              </a:rPr>
              <a:t>我</a:t>
            </a:r>
            <a:r>
              <a:rPr lang="zh-TW" altLang="en-US" sz="2000" b="1" dirty="0" smtClean="0">
                <a:solidFill>
                  <a:srgbClr val="7030A0"/>
                </a:solidFill>
                <a:latin typeface="Adobe 楷体 Std R" pitchFamily="18" charset="-128"/>
                <a:ea typeface="Adobe 楷体 Std R" pitchFamily="18" charset="-128"/>
              </a:rPr>
              <a:t>的守護神</a:t>
            </a:r>
            <a:r>
              <a:rPr lang="zh-TW" altLang="zh-TW" sz="2000" b="1" dirty="0" smtClean="0">
                <a:solidFill>
                  <a:srgbClr val="7030A0"/>
                </a:solidFill>
                <a:latin typeface="Adobe 楷体 Std R" pitchFamily="18" charset="-128"/>
                <a:ea typeface="Adobe 楷体 Std R" pitchFamily="18" charset="-128"/>
              </a:rPr>
              <a:t>怎麼會生病？</a:t>
            </a:r>
            <a:endParaRPr lang="en-US" altLang="zh-TW" sz="2000" b="1" dirty="0" smtClean="0">
              <a:solidFill>
                <a:srgbClr val="7030A0"/>
              </a:solidFill>
              <a:latin typeface="Adobe 楷体 Std R" pitchFamily="18" charset="-128"/>
              <a:ea typeface="Adobe 楷体 Std R" pitchFamily="18" charset="-128"/>
            </a:endParaRPr>
          </a:p>
          <a:p>
            <a:pPr algn="just">
              <a:buNone/>
            </a:pPr>
            <a:endParaRPr lang="en-US" altLang="zh-TW" sz="1900" dirty="0" smtClean="0">
              <a:latin typeface="Adobe 楷体 Std R" pitchFamily="18" charset="-128"/>
              <a:ea typeface="Adobe 楷体 Std R" pitchFamily="18" charset="-128"/>
            </a:endParaRPr>
          </a:p>
          <a:p>
            <a:pPr algn="just">
              <a:buNone/>
            </a:pPr>
            <a:r>
              <a:rPr lang="en-US" altLang="zh-TW" sz="1900" dirty="0" smtClean="0">
                <a:latin typeface="Adobe 楷体 Std R" pitchFamily="18" charset="-128"/>
                <a:ea typeface="Adobe 楷体 Std R" pitchFamily="18" charset="-128"/>
              </a:rPr>
              <a:t>              </a:t>
            </a:r>
            <a:r>
              <a:rPr lang="zh-TW" altLang="zh-TW" sz="2000" b="1" dirty="0" smtClean="0">
                <a:solidFill>
                  <a:srgbClr val="0070C0"/>
                </a:solidFill>
                <a:latin typeface="Adobe 楷体 Std R" pitchFamily="18" charset="-128"/>
                <a:ea typeface="Adobe 楷体 Std R" pitchFamily="18" charset="-128"/>
              </a:rPr>
              <a:t>開刀會不會死掉？</a:t>
            </a:r>
            <a:endParaRPr lang="en-US" altLang="zh-TW" sz="2000" b="1" dirty="0" smtClean="0">
              <a:solidFill>
                <a:srgbClr val="0070C0"/>
              </a:solidFill>
              <a:latin typeface="Adobe 楷体 Std R" pitchFamily="18" charset="-128"/>
              <a:ea typeface="Adobe 楷体 Std R" pitchFamily="18" charset="-128"/>
            </a:endParaRPr>
          </a:p>
          <a:p>
            <a:pPr algn="just">
              <a:buNone/>
            </a:pPr>
            <a:r>
              <a:rPr lang="en-US" altLang="zh-TW" sz="2000" b="1" dirty="0" smtClean="0">
                <a:latin typeface="Adobe 楷体 Std R" pitchFamily="18" charset="-128"/>
                <a:ea typeface="Adobe 楷体 Std R" pitchFamily="18" charset="-128"/>
              </a:rPr>
              <a:t>        </a:t>
            </a:r>
            <a:r>
              <a:rPr lang="zh-TW" altLang="zh-TW" sz="2000" b="1" dirty="0" smtClean="0">
                <a:latin typeface="Adobe 楷体 Std R" pitchFamily="18" charset="-128"/>
                <a:ea typeface="Adobe 楷体 Std R" pitchFamily="18" charset="-128"/>
              </a:rPr>
              <a:t>心中充滿了不安與疑惑。</a:t>
            </a:r>
          </a:p>
          <a:p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zh-TW" dirty="0" smtClean="0"/>
              <a:t>  </a:t>
            </a:r>
            <a:endParaRPr lang="zh-TW" altLang="en-US" dirty="0"/>
          </a:p>
        </p:txBody>
      </p:sp>
      <p:pic>
        <p:nvPicPr>
          <p:cNvPr id="9" name="Picture 3" descr="MC900434385[1]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5661248"/>
            <a:ext cx="459280" cy="416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DSC001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844824"/>
            <a:ext cx="3456384" cy="4196314"/>
          </a:xfrm>
          <a:prstGeom prst="roundRect">
            <a:avLst>
              <a:gd name="adj" fmla="val 16667"/>
            </a:avLst>
          </a:prstGeom>
          <a:ln w="28575">
            <a:solidFill>
              <a:srgbClr val="92D050"/>
            </a:solidFill>
            <a:prstDash val="dash"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3" descr="MC900434385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5517232"/>
            <a:ext cx="459280" cy="416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MC900311800[1]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7FFFFF"/>
              </a:clrFrom>
              <a:clrTo>
                <a:srgbClr val="7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60000">
            <a:off x="6759861" y="583458"/>
            <a:ext cx="894088" cy="848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00">
        <p14:warp dir="in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5000" dirty="0" smtClean="0">
                <a:solidFill>
                  <a:srgbClr val="16F61B"/>
                </a:solidFill>
                <a:latin typeface="華康隸書體W7(P)" pitchFamily="66" charset="-120"/>
                <a:ea typeface="華康隸書體W7(P)" pitchFamily="66" charset="-120"/>
              </a:rPr>
              <a:t>守 護 神  </a:t>
            </a:r>
            <a:r>
              <a:rPr lang="zh-TW" altLang="en-US" sz="5000" dirty="0" smtClean="0">
                <a:solidFill>
                  <a:srgbClr val="FFFF00"/>
                </a:solidFill>
                <a:latin typeface="華康隸書體W7(P)" pitchFamily="66" charset="-120"/>
                <a:ea typeface="華康隸書體W7(P)" pitchFamily="66" charset="-120"/>
              </a:rPr>
              <a:t>生病</a:t>
            </a:r>
            <a:endParaRPr lang="zh-TW" altLang="en-US" sz="50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95536" y="1916832"/>
            <a:ext cx="4040188" cy="3951288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en-US" altLang="zh-TW" sz="2100" i="1" dirty="0" smtClean="0">
                <a:latin typeface="Adobe 楷体 Std R" pitchFamily="18" charset="-128"/>
                <a:ea typeface="Adobe 楷体 Std R" pitchFamily="18" charset="-128"/>
              </a:rPr>
              <a:t>            </a:t>
            </a:r>
            <a:r>
              <a:rPr lang="zh-TW" altLang="zh-TW" sz="2600" b="1" dirty="0" smtClean="0">
                <a:latin typeface="Adobe 楷体 Std R" pitchFamily="18" charset="-128"/>
                <a:ea typeface="Adobe 楷体 Std R" pitchFamily="18" charset="-128"/>
              </a:rPr>
              <a:t>開刀當天，媽媽帶我到醫院，</a:t>
            </a:r>
            <a:r>
              <a:rPr lang="zh-TW" altLang="en-US" sz="2600" b="1" dirty="0" smtClean="0">
                <a:latin typeface="Adobe 楷体 Std R" pitchFamily="18" charset="-128"/>
                <a:ea typeface="Adobe 楷体 Std R" pitchFamily="18" charset="-128"/>
              </a:rPr>
              <a:t>她</a:t>
            </a:r>
            <a:r>
              <a:rPr lang="zh-TW" altLang="zh-TW" sz="2600" b="1" dirty="0" smtClean="0">
                <a:latin typeface="Adobe 楷体 Std R" pitchFamily="18" charset="-128"/>
                <a:ea typeface="Adobe 楷体 Std R" pitchFamily="18" charset="-128"/>
              </a:rPr>
              <a:t>坐立不安，</a:t>
            </a:r>
            <a:endParaRPr lang="en-US" altLang="zh-TW" sz="2600" b="1" dirty="0" smtClean="0">
              <a:latin typeface="Adobe 楷体 Std R" pitchFamily="18" charset="-128"/>
              <a:ea typeface="Adobe 楷体 Std R" pitchFamily="18" charset="-128"/>
            </a:endParaRPr>
          </a:p>
          <a:p>
            <a:pPr algn="just">
              <a:buNone/>
            </a:pPr>
            <a:r>
              <a:rPr lang="zh-TW" altLang="zh-TW" sz="2600" b="1" dirty="0" smtClean="0">
                <a:latin typeface="Adobe 楷体 Std R" pitchFamily="18" charset="-128"/>
                <a:ea typeface="Adobe 楷体 Std R" pitchFamily="18" charset="-128"/>
              </a:rPr>
              <a:t>不祥的預感一直籠罩著我</a:t>
            </a:r>
            <a:endParaRPr lang="en-US" altLang="zh-TW" sz="2600" b="1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endParaRPr lang="en-US" altLang="zh-TW" sz="2100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r>
              <a:rPr lang="en-US" altLang="zh-TW" sz="2100" dirty="0" smtClean="0">
                <a:latin typeface="Adobe 楷体 Std R" pitchFamily="18" charset="-128"/>
                <a:ea typeface="Adobe 楷体 Std R" pitchFamily="18" charset="-128"/>
              </a:rPr>
              <a:t>           </a:t>
            </a:r>
            <a:r>
              <a:rPr lang="zh-TW" altLang="zh-TW" sz="2600" b="1" dirty="0" smtClean="0">
                <a:solidFill>
                  <a:srgbClr val="0070C0"/>
                </a:solidFill>
                <a:latin typeface="華康康楷體W5(P)" pitchFamily="66" charset="-120"/>
                <a:ea typeface="華康康楷體W5(P)" pitchFamily="66" charset="-120"/>
              </a:rPr>
              <a:t>是不是從此再也看不到</a:t>
            </a:r>
            <a:endParaRPr lang="en-US" altLang="zh-TW" sz="2600" b="1" dirty="0" smtClean="0">
              <a:solidFill>
                <a:srgbClr val="0070C0"/>
              </a:solidFill>
              <a:latin typeface="華康康楷體W5(P)" pitchFamily="66" charset="-120"/>
              <a:ea typeface="華康康楷體W5(P)" pitchFamily="66" charset="-120"/>
            </a:endParaRPr>
          </a:p>
          <a:p>
            <a:pPr>
              <a:buNone/>
            </a:pPr>
            <a:r>
              <a:rPr lang="en-US" altLang="zh-TW" sz="2600" b="1" dirty="0" smtClean="0">
                <a:solidFill>
                  <a:srgbClr val="0070C0"/>
                </a:solidFill>
                <a:latin typeface="華康康楷體W5(P)" pitchFamily="66" charset="-120"/>
                <a:ea typeface="華康康楷體W5(P)" pitchFamily="66" charset="-120"/>
              </a:rPr>
              <a:t>     </a:t>
            </a:r>
            <a:r>
              <a:rPr lang="zh-TW" altLang="zh-TW" sz="2600" b="1" dirty="0" smtClean="0">
                <a:solidFill>
                  <a:srgbClr val="0070C0"/>
                </a:solidFill>
                <a:latin typeface="華康康楷體W5(P)" pitchFamily="66" charset="-120"/>
                <a:ea typeface="華康康楷體W5(P)" pitchFamily="66" charset="-120"/>
              </a:rPr>
              <a:t>外公了？</a:t>
            </a:r>
            <a:endParaRPr lang="en-US" altLang="zh-TW" sz="2600" b="1" dirty="0" smtClean="0">
              <a:solidFill>
                <a:srgbClr val="0070C0"/>
              </a:solidFill>
              <a:latin typeface="華康康楷體W5(P)" pitchFamily="66" charset="-120"/>
              <a:ea typeface="華康康楷體W5(P)" pitchFamily="66" charset="-120"/>
            </a:endParaRPr>
          </a:p>
          <a:p>
            <a:pPr algn="just">
              <a:buNone/>
            </a:pPr>
            <a:r>
              <a:rPr lang="en-US" altLang="zh-TW" sz="2000" dirty="0" smtClean="0">
                <a:latin typeface="Adobe 楷体 Std R" pitchFamily="18" charset="-128"/>
                <a:ea typeface="Adobe 楷体 Std R" pitchFamily="18" charset="-128"/>
              </a:rPr>
              <a:t/>
            </a:r>
            <a:br>
              <a:rPr lang="en-US" altLang="zh-TW" sz="2000" dirty="0" smtClean="0">
                <a:latin typeface="Adobe 楷体 Std R" pitchFamily="18" charset="-128"/>
                <a:ea typeface="Adobe 楷体 Std R" pitchFamily="18" charset="-128"/>
              </a:rPr>
            </a:br>
            <a:r>
              <a:rPr lang="en-US" altLang="zh-TW" sz="2000" dirty="0" smtClean="0">
                <a:latin typeface="Adobe 楷体 Std R" pitchFamily="18" charset="-128"/>
                <a:ea typeface="Adobe 楷体 Std R" pitchFamily="18" charset="-128"/>
              </a:rPr>
              <a:t>   </a:t>
            </a:r>
            <a:r>
              <a:rPr lang="zh-TW" altLang="zh-TW" sz="2600" b="1" dirty="0" smtClean="0">
                <a:latin typeface="Adobe 楷体 Std R" pitchFamily="18" charset="-128"/>
                <a:ea typeface="Adobe 楷体 Std R" pitchFamily="18" charset="-128"/>
              </a:rPr>
              <a:t>我不由自主地淚流滿面</a:t>
            </a:r>
            <a:endParaRPr lang="en-US" altLang="zh-TW" sz="2600" b="1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endParaRPr lang="en-US" altLang="zh-TW" sz="2100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r>
              <a:rPr lang="en-US" altLang="zh-TW" sz="2100" dirty="0" smtClean="0">
                <a:latin typeface="Adobe 楷体 Std R" pitchFamily="18" charset="-128"/>
                <a:ea typeface="Adobe 楷体 Std R" pitchFamily="18" charset="-128"/>
              </a:rPr>
              <a:t>            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4009" y="1844824"/>
            <a:ext cx="1512168" cy="351730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dirty="0" smtClean="0"/>
              <a:t>  </a:t>
            </a:r>
            <a:endParaRPr lang="zh-TW" altLang="en-US" dirty="0"/>
          </a:p>
        </p:txBody>
      </p:sp>
      <p:pic>
        <p:nvPicPr>
          <p:cNvPr id="11267" name="Picture 3" descr="MC90042385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912942"/>
            <a:ext cx="504056" cy="47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MC90042385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4577128"/>
            <a:ext cx="504056" cy="47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內容版面配置區 13"/>
          <p:cNvSpPr>
            <a:spLocks noGrp="1"/>
          </p:cNvSpPr>
          <p:nvPr>
            <p:ph sz="quarter" idx="4"/>
          </p:nvPr>
        </p:nvSpPr>
        <p:spPr>
          <a:xfrm>
            <a:off x="-540568" y="6641976"/>
            <a:ext cx="45719" cy="216024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zh-TW" altLang="en-US" b="1" dirty="0"/>
          </a:p>
        </p:txBody>
      </p:sp>
      <p:pic>
        <p:nvPicPr>
          <p:cNvPr id="26625" name="Picture 1" descr="DSC002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5" y="2063888"/>
            <a:ext cx="1512169" cy="1663387"/>
          </a:xfrm>
          <a:prstGeom prst="roundRect">
            <a:avLst/>
          </a:prstGeom>
          <a:ln w="19050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626" name="Picture 2" descr="DSC0027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6455" y="3861047"/>
            <a:ext cx="1513493" cy="1656185"/>
          </a:xfrm>
          <a:prstGeom prst="roundRect">
            <a:avLst>
              <a:gd name="adj" fmla="val 16667"/>
            </a:avLst>
          </a:prstGeom>
          <a:ln w="19050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266" name="Picture 2" descr="MC900216702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3212976"/>
            <a:ext cx="139417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MC900311800[1]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7FFFFF"/>
              </a:clrFrom>
              <a:clrTo>
                <a:srgbClr val="7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60000">
            <a:off x="6759861" y="583458"/>
            <a:ext cx="894088" cy="848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00">
        <p14:warp dir="in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 smtClean="0">
                <a:solidFill>
                  <a:srgbClr val="16F61B"/>
                </a:solidFill>
                <a:latin typeface="華康隸書體W7(P)" pitchFamily="66" charset="-120"/>
                <a:ea typeface="華康隸書體W7(P)" pitchFamily="66" charset="-120"/>
              </a:rPr>
              <a:t>守 護 神  </a:t>
            </a:r>
            <a:r>
              <a:rPr lang="zh-TW" altLang="en-US" sz="5000" dirty="0" smtClean="0">
                <a:solidFill>
                  <a:srgbClr val="FFFF00"/>
                </a:solidFill>
                <a:latin typeface="華康隸書體W7(P)" pitchFamily="66" charset="-120"/>
                <a:ea typeface="華康隸書體W7(P)" pitchFamily="66" charset="-120"/>
              </a:rPr>
              <a:t>生病</a:t>
            </a:r>
            <a:endParaRPr lang="zh-TW" altLang="en-US" sz="5000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zh-TW" sz="2400" dirty="0" smtClean="0">
                <a:latin typeface="Adobe 楷体 Std R" pitchFamily="18" charset="-128"/>
                <a:ea typeface="Adobe 楷体 Std R" pitchFamily="18" charset="-128"/>
              </a:rPr>
              <a:t>          </a:t>
            </a:r>
            <a:r>
              <a:rPr lang="zh-TW" altLang="zh-TW" sz="2400" b="1" dirty="0" smtClean="0">
                <a:latin typeface="Adobe 楷体 Std R" pitchFamily="18" charset="-128"/>
                <a:ea typeface="Adobe 楷体 Std R" pitchFamily="18" charset="-128"/>
              </a:rPr>
              <a:t>感謝上天，手術成功，取出好幾顆小石頭</a:t>
            </a:r>
            <a:endParaRPr lang="en-US" altLang="zh-TW" sz="2400" b="1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r>
              <a:rPr lang="en-US" altLang="zh-TW" sz="2000" dirty="0" smtClean="0">
                <a:latin typeface="Adobe 楷体 Std R" pitchFamily="18" charset="-128"/>
                <a:ea typeface="Adobe 楷体 Std R" pitchFamily="18" charset="-128"/>
              </a:rPr>
              <a:t> </a:t>
            </a:r>
            <a:endParaRPr lang="en-US" altLang="zh-TW" sz="2400" b="1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endParaRPr lang="en-US" altLang="zh-TW" sz="2000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r>
              <a:rPr lang="en-US" altLang="zh-TW" sz="2000" dirty="0" smtClean="0">
                <a:latin typeface="Adobe 楷体 Std R" pitchFamily="18" charset="-128"/>
                <a:ea typeface="Adobe 楷体 Std R" pitchFamily="18" charset="-128"/>
              </a:rPr>
              <a:t>             </a:t>
            </a:r>
            <a:r>
              <a:rPr lang="zh-TW" altLang="zh-TW" sz="2400" b="1" dirty="0" smtClean="0">
                <a:latin typeface="Adobe 楷体 Std R" pitchFamily="18" charset="-128"/>
                <a:ea typeface="Adobe 楷体 Std R" pitchFamily="18" charset="-128"/>
              </a:rPr>
              <a:t>醫生叮嚀外公不能太勞累，所以，我們一起到「都會公園」的次數也寥寥可數了。</a:t>
            </a:r>
            <a:endParaRPr lang="en-US" altLang="zh-TW" sz="2400" b="1" dirty="0" smtClean="0">
              <a:latin typeface="Adobe 楷体 Std R" pitchFamily="18" charset="-128"/>
              <a:ea typeface="Adobe 楷体 Std R" pitchFamily="18" charset="-128"/>
            </a:endParaRPr>
          </a:p>
          <a:p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altLang="zh-TW" sz="2000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endParaRPr lang="en-US" altLang="zh-TW" sz="2000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endParaRPr lang="en-US" altLang="zh-TW" sz="2000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endParaRPr lang="en-US" altLang="zh-TW" sz="2000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endParaRPr lang="en-US" altLang="zh-TW" sz="2000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endParaRPr lang="en-US" altLang="zh-TW" sz="2000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endParaRPr lang="en-US" altLang="zh-TW" sz="2000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endParaRPr lang="en-US" altLang="zh-TW" sz="2000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endParaRPr lang="en-US" altLang="zh-TW" sz="2000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endParaRPr lang="en-US" altLang="zh-TW" sz="2000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r>
              <a:rPr lang="zh-TW" altLang="en-US" sz="1800" dirty="0" smtClean="0">
                <a:latin typeface="Adobe 楷体 Std R" pitchFamily="18" charset="-128"/>
                <a:ea typeface="Adobe 楷体 Std R" pitchFamily="18" charset="-128"/>
              </a:rPr>
              <a:t>    </a:t>
            </a:r>
            <a:r>
              <a:rPr lang="zh-TW" altLang="en-US" sz="1800" b="1" dirty="0" smtClean="0">
                <a:solidFill>
                  <a:srgbClr val="0070C0"/>
                </a:solidFill>
                <a:latin typeface="Adobe 楷体 Std R" pitchFamily="18" charset="-128"/>
                <a:ea typeface="Adobe 楷体 Std R" pitchFamily="18" charset="-128"/>
              </a:rPr>
              <a:t>這就是讓</a:t>
            </a:r>
            <a:r>
              <a:rPr lang="zh-TW" altLang="zh-TW" sz="1800" b="1" dirty="0" smtClean="0">
                <a:solidFill>
                  <a:srgbClr val="0070C0"/>
                </a:solidFill>
                <a:latin typeface="Adobe 楷体 Std R" pitchFamily="18" charset="-128"/>
                <a:ea typeface="Adobe 楷体 Std R" pitchFamily="18" charset="-128"/>
              </a:rPr>
              <a:t>外公腹痛</a:t>
            </a:r>
            <a:r>
              <a:rPr lang="zh-TW" altLang="en-US" sz="1800" b="1" dirty="0" smtClean="0">
                <a:solidFill>
                  <a:srgbClr val="0070C0"/>
                </a:solidFill>
                <a:latin typeface="Adobe 楷体 Std R" pitchFamily="18" charset="-128"/>
                <a:ea typeface="Adobe 楷体 Std R" pitchFamily="18" charset="-128"/>
              </a:rPr>
              <a:t>的元兇</a:t>
            </a:r>
            <a:r>
              <a:rPr lang="zh-TW" altLang="zh-TW" sz="1800" b="1" dirty="0" smtClean="0">
                <a:solidFill>
                  <a:srgbClr val="0070C0"/>
                </a:solidFill>
                <a:latin typeface="Adobe 楷体 Std R" pitchFamily="18" charset="-128"/>
                <a:ea typeface="Adobe 楷体 Std R" pitchFamily="18" charset="-128"/>
              </a:rPr>
              <a:t>「膽結石」</a:t>
            </a:r>
            <a:endParaRPr lang="zh-TW" altLang="en-US" sz="1800" b="1" dirty="0">
              <a:solidFill>
                <a:srgbClr val="0070C0"/>
              </a:solidFill>
            </a:endParaRPr>
          </a:p>
        </p:txBody>
      </p:sp>
      <p:pic>
        <p:nvPicPr>
          <p:cNvPr id="7" name="il_fi" descr="http://www.dharmazen.org/X1Chinese/D32Health/H603.files/01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148064" y="1844824"/>
            <a:ext cx="3128039" cy="2880320"/>
          </a:xfrm>
          <a:prstGeom prst="roundRect">
            <a:avLst>
              <a:gd name="adj" fmla="val 16667"/>
            </a:avLst>
          </a:prstGeom>
          <a:ln w="38100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1" descr="DSC00279"/>
          <p:cNvPicPr>
            <a:picLocks noChangeAspect="1" noChangeArrowheads="1"/>
          </p:cNvPicPr>
          <p:nvPr/>
        </p:nvPicPr>
        <p:blipFill>
          <a:blip r:embed="rId4" cstate="print"/>
          <a:srcRect r="23077"/>
          <a:stretch>
            <a:fillRect/>
          </a:stretch>
        </p:blipFill>
        <p:spPr bwMode="auto">
          <a:xfrm>
            <a:off x="5148064" y="2348880"/>
            <a:ext cx="792088" cy="90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MC900311800[1]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7FFFFF"/>
              </a:clrFrom>
              <a:clrTo>
                <a:srgbClr val="7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60000">
            <a:off x="6759861" y="583458"/>
            <a:ext cx="894088" cy="848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00">
        <p14:warp dir="in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TW" sz="5000" i="1" dirty="0" smtClean="0">
                <a:solidFill>
                  <a:srgbClr val="16F61B"/>
                </a:solidFill>
                <a:latin typeface="華康隸書體W7(P)" pitchFamily="66" charset="-120"/>
                <a:ea typeface="華康隸書體W7(P)" pitchFamily="66" charset="-120"/>
              </a:rPr>
              <a:t>幸</a:t>
            </a:r>
            <a:r>
              <a:rPr lang="en-US" altLang="zh-CN" sz="5000" i="1" dirty="0" smtClean="0">
                <a:solidFill>
                  <a:srgbClr val="16F61B"/>
                </a:solidFill>
                <a:latin typeface="華康隸書體W7(P)" pitchFamily="66" charset="-120"/>
                <a:ea typeface="華康隸書體W7(P)" pitchFamily="66" charset="-120"/>
              </a:rPr>
              <a:t> </a:t>
            </a:r>
            <a:r>
              <a:rPr lang="zh-CN" altLang="zh-TW" sz="5000" i="1" dirty="0" smtClean="0">
                <a:solidFill>
                  <a:srgbClr val="16F61B"/>
                </a:solidFill>
                <a:latin typeface="華康隸書體W7(P)" pitchFamily="66" charset="-120"/>
                <a:ea typeface="華康隸書體W7(P)" pitchFamily="66" charset="-120"/>
              </a:rPr>
              <a:t>福</a:t>
            </a:r>
            <a:r>
              <a:rPr lang="en-US" altLang="zh-CN" sz="5000" i="1" dirty="0" smtClean="0">
                <a:solidFill>
                  <a:srgbClr val="16F61B"/>
                </a:solidFill>
                <a:latin typeface="華康隸書體W7(P)" pitchFamily="66" charset="-120"/>
                <a:ea typeface="華康隸書體W7(P)" pitchFamily="66" charset="-120"/>
              </a:rPr>
              <a:t> </a:t>
            </a:r>
            <a:r>
              <a:rPr lang="zh-CN" altLang="zh-TW" sz="5000" i="1" dirty="0" smtClean="0">
                <a:solidFill>
                  <a:srgbClr val="16F61B"/>
                </a:solidFill>
                <a:latin typeface="華康隸書體W7(P)" pitchFamily="66" charset="-120"/>
                <a:ea typeface="華康隸書體W7(P)" pitchFamily="66" charset="-120"/>
              </a:rPr>
              <a:t>是</a:t>
            </a:r>
            <a:r>
              <a:rPr lang="en-US" altLang="zh-CN" sz="5000" i="1" dirty="0" smtClean="0">
                <a:solidFill>
                  <a:srgbClr val="16F61B"/>
                </a:solidFill>
                <a:latin typeface="華康隸書體W7(P)" pitchFamily="66" charset="-120"/>
                <a:ea typeface="華康隸書體W7(P)" pitchFamily="66" charset="-120"/>
              </a:rPr>
              <a:t> </a:t>
            </a:r>
            <a:r>
              <a:rPr lang="zh-CN" altLang="zh-TW" sz="5000" i="1" dirty="0" smtClean="0">
                <a:solidFill>
                  <a:srgbClr val="16F61B"/>
                </a:solidFill>
                <a:latin typeface="華康隸書體W7(P)" pitchFamily="66" charset="-120"/>
                <a:ea typeface="華康隸書體W7(P)" pitchFamily="66" charset="-120"/>
              </a:rPr>
              <a:t>什</a:t>
            </a:r>
            <a:r>
              <a:rPr lang="en-US" altLang="zh-CN" sz="5000" i="1" dirty="0" smtClean="0">
                <a:solidFill>
                  <a:srgbClr val="16F61B"/>
                </a:solidFill>
                <a:latin typeface="華康隸書體W7(P)" pitchFamily="66" charset="-120"/>
                <a:ea typeface="華康隸書體W7(P)" pitchFamily="66" charset="-120"/>
              </a:rPr>
              <a:t> </a:t>
            </a:r>
            <a:r>
              <a:rPr lang="zh-TW" altLang="zh-TW" sz="5000" i="1" dirty="0" smtClean="0">
                <a:solidFill>
                  <a:srgbClr val="16F61B"/>
                </a:solidFill>
                <a:latin typeface="華康隸書體W7(P)" pitchFamily="66" charset="-120"/>
                <a:ea typeface="華康隸書體W7(P)" pitchFamily="66" charset="-120"/>
              </a:rPr>
              <a:t>麼</a:t>
            </a:r>
            <a:r>
              <a:rPr lang="zh-CN" altLang="zh-TW" sz="5000" i="1" dirty="0" smtClean="0">
                <a:solidFill>
                  <a:srgbClr val="16F61B"/>
                </a:solidFill>
                <a:latin typeface="華康隸書體W7(P)" pitchFamily="66" charset="-120"/>
                <a:ea typeface="華康隸書體W7(P)" pitchFamily="66" charset="-120"/>
              </a:rPr>
              <a:t>？</a:t>
            </a:r>
            <a:endParaRPr lang="zh-TW" altLang="en-US" sz="5000" i="1" dirty="0">
              <a:solidFill>
                <a:srgbClr val="16F61B"/>
              </a:solidFill>
              <a:latin typeface="華康隸書體W7(P)" pitchFamily="66" charset="-120"/>
              <a:ea typeface="華康隸書體W7(P)" pitchFamily="66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altLang="zh-CN" dirty="0" smtClean="0">
                <a:latin typeface="Adobe 楷体 Std R" pitchFamily="18" charset="-128"/>
                <a:ea typeface="Adobe 楷体 Std R" pitchFamily="18" charset="-128"/>
              </a:rPr>
              <a:t>                         </a:t>
            </a:r>
            <a:r>
              <a:rPr lang="zh-CN" altLang="zh-TW" b="1" dirty="0" smtClean="0">
                <a:solidFill>
                  <a:srgbClr val="FFFF00"/>
                </a:solidFill>
                <a:latin typeface="Adobe 楷体 Std R" pitchFamily="18" charset="-128"/>
                <a:ea typeface="Adobe 楷体 Std R" pitchFamily="18" charset="-128"/>
              </a:rPr>
              <a:t>幸福是什</a:t>
            </a:r>
            <a:r>
              <a:rPr lang="zh-TW" altLang="zh-TW" b="1" dirty="0" smtClean="0">
                <a:solidFill>
                  <a:srgbClr val="FFFF00"/>
                </a:solidFill>
                <a:latin typeface="Adobe 楷体 Std R" pitchFamily="18" charset="-128"/>
                <a:ea typeface="Adobe 楷体 Std R" pitchFamily="18" charset="-128"/>
              </a:rPr>
              <a:t>麼</a:t>
            </a:r>
            <a:r>
              <a:rPr lang="zh-CN" altLang="zh-TW" b="1" dirty="0" smtClean="0">
                <a:solidFill>
                  <a:srgbClr val="FFFF00"/>
                </a:solidFill>
                <a:latin typeface="Adobe 楷体 Std R" pitchFamily="18" charset="-128"/>
                <a:ea typeface="Adobe 楷体 Std R" pitchFamily="18" charset="-128"/>
              </a:rPr>
              <a:t>？</a:t>
            </a:r>
            <a:endParaRPr lang="en-US" altLang="zh-CN" b="1" dirty="0" smtClean="0">
              <a:solidFill>
                <a:srgbClr val="FFFF00"/>
              </a:solidFill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r>
              <a:rPr lang="en-US" altLang="zh-CN" dirty="0" smtClean="0">
                <a:latin typeface="Adobe 楷体 Std R" pitchFamily="18" charset="-128"/>
                <a:ea typeface="Adobe 楷体 Std R" pitchFamily="18" charset="-128"/>
              </a:rPr>
              <a:t> </a:t>
            </a:r>
          </a:p>
          <a:p>
            <a:pPr>
              <a:buNone/>
            </a:pPr>
            <a:r>
              <a:rPr lang="en-US" altLang="zh-TW" dirty="0" smtClean="0">
                <a:latin typeface="Adobe 楷体 Std R" pitchFamily="18" charset="-128"/>
                <a:ea typeface="Adobe 楷体 Std R" pitchFamily="18" charset="-128"/>
              </a:rPr>
              <a:t>                 </a:t>
            </a:r>
            <a:r>
              <a:rPr lang="zh-TW" altLang="zh-TW" b="1" dirty="0" smtClean="0">
                <a:latin typeface="Adobe 楷体 Std R" pitchFamily="18" charset="-128"/>
                <a:ea typeface="Adobe 楷体 Std R" pitchFamily="18" charset="-128"/>
              </a:rPr>
              <a:t>只要</a:t>
            </a:r>
            <a:r>
              <a:rPr lang="en-US" altLang="zh-TW" b="1" dirty="0" smtClean="0">
                <a:latin typeface="Adobe 楷体 Std R" pitchFamily="18" charset="-128"/>
                <a:ea typeface="Adobe 楷体 Std R" pitchFamily="18" charset="-128"/>
              </a:rPr>
              <a:t> </a:t>
            </a:r>
            <a:r>
              <a:rPr lang="zh-TW" altLang="zh-TW" sz="4000" b="1" dirty="0" smtClean="0">
                <a:solidFill>
                  <a:srgbClr val="7030A0"/>
                </a:solidFill>
                <a:latin typeface="華康隸書體W7" pitchFamily="65" charset="-120"/>
                <a:ea typeface="華康隸書體W7" pitchFamily="65" charset="-120"/>
              </a:rPr>
              <a:t>平平安安</a:t>
            </a:r>
            <a:r>
              <a:rPr lang="en-US" altLang="zh-TW" b="1" dirty="0" smtClean="0">
                <a:solidFill>
                  <a:srgbClr val="7030A0"/>
                </a:solidFill>
                <a:latin typeface="華康隸書體W7" pitchFamily="65" charset="-120"/>
                <a:ea typeface="華康隸書體W7" pitchFamily="65" charset="-120"/>
              </a:rPr>
              <a:t> </a:t>
            </a:r>
            <a:r>
              <a:rPr lang="zh-TW" altLang="zh-TW" b="1" dirty="0" smtClean="0">
                <a:latin typeface="Adobe 楷体 Std R" pitchFamily="18" charset="-128"/>
                <a:ea typeface="Adobe 楷体 Std R" pitchFamily="18" charset="-128"/>
              </a:rPr>
              <a:t>就是幸福</a:t>
            </a:r>
            <a:endParaRPr lang="en-US" altLang="zh-TW" b="1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r>
              <a:rPr lang="en-US" altLang="zh-TW" dirty="0" smtClean="0">
                <a:latin typeface="Adobe 楷体 Std R" pitchFamily="18" charset="-128"/>
                <a:ea typeface="Adobe 楷体 Std R" pitchFamily="18" charset="-128"/>
              </a:rPr>
              <a:t>            </a:t>
            </a:r>
          </a:p>
          <a:p>
            <a:pPr>
              <a:buNone/>
            </a:pPr>
            <a:r>
              <a:rPr lang="en-US" altLang="zh-TW" dirty="0" smtClean="0">
                <a:latin typeface="Adobe 楷体 Std R" pitchFamily="18" charset="-128"/>
                <a:ea typeface="Adobe 楷体 Std R" pitchFamily="18" charset="-128"/>
              </a:rPr>
              <a:t>                </a:t>
            </a:r>
            <a:r>
              <a:rPr lang="zh-TW" altLang="zh-TW" b="1" dirty="0" smtClean="0">
                <a:latin typeface="Adobe 楷体 Std R" pitchFamily="18" charset="-128"/>
                <a:ea typeface="Adobe 楷体 Std R" pitchFamily="18" charset="-128"/>
              </a:rPr>
              <a:t>只要</a:t>
            </a:r>
            <a:r>
              <a:rPr lang="en-US" altLang="zh-TW" b="1" dirty="0" smtClean="0">
                <a:latin typeface="Adobe 楷体 Std R" pitchFamily="18" charset="-128"/>
                <a:ea typeface="Adobe 楷体 Std R" pitchFamily="18" charset="-128"/>
              </a:rPr>
              <a:t> </a:t>
            </a:r>
            <a:r>
              <a:rPr lang="zh-TW" altLang="zh-TW" sz="4000" dirty="0" smtClean="0">
                <a:solidFill>
                  <a:srgbClr val="FF0000"/>
                </a:solidFill>
                <a:latin typeface="華康隸書體W7" pitchFamily="65" charset="-120"/>
                <a:ea typeface="華康隸書體W7" pitchFamily="65" charset="-120"/>
              </a:rPr>
              <a:t>身體健康</a:t>
            </a:r>
            <a:r>
              <a:rPr lang="en-US" altLang="zh-TW" sz="3600" dirty="0" smtClean="0">
                <a:solidFill>
                  <a:srgbClr val="0070C0"/>
                </a:solidFill>
                <a:latin typeface="華康隸書體W7" pitchFamily="65" charset="-120"/>
                <a:ea typeface="華康隸書體W7" pitchFamily="65" charset="-120"/>
              </a:rPr>
              <a:t> </a:t>
            </a:r>
            <a:r>
              <a:rPr lang="zh-TW" altLang="zh-TW" b="1" dirty="0" smtClean="0">
                <a:latin typeface="Adobe 楷体 Std R" pitchFamily="18" charset="-128"/>
                <a:ea typeface="Adobe 楷体 Std R" pitchFamily="18" charset="-128"/>
              </a:rPr>
              <a:t>就是幸福啊！</a:t>
            </a:r>
          </a:p>
          <a:p>
            <a:endParaRPr lang="zh-TW" altLang="en-US" dirty="0"/>
          </a:p>
        </p:txBody>
      </p:sp>
      <p:pic>
        <p:nvPicPr>
          <p:cNvPr id="6" name="Picture 2" descr="MC90023227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">
            <a:off x="2463478" y="1536502"/>
            <a:ext cx="717686" cy="71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MC90023227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">
            <a:off x="1526808" y="51152"/>
            <a:ext cx="709848" cy="709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MC90023227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">
            <a:off x="6926288" y="115593"/>
            <a:ext cx="694313" cy="69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MC90023227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">
            <a:off x="6062652" y="1535277"/>
            <a:ext cx="700676" cy="7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7" name="Picture 1" descr="DSC002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250937">
            <a:off x="-44357" y="5661510"/>
            <a:ext cx="1220614" cy="729012"/>
          </a:xfrm>
          <a:prstGeom prst="hexagon">
            <a:avLst/>
          </a:prstGeom>
          <a:solidFill>
            <a:srgbClr val="FFFFFF"/>
          </a:solidFill>
          <a:ln w="5715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4578" name="Picture 2" descr="DSC0025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532765">
            <a:off x="7973273" y="5570093"/>
            <a:ext cx="1275504" cy="804215"/>
          </a:xfrm>
          <a:prstGeom prst="hexagon">
            <a:avLst/>
          </a:prstGeom>
          <a:solidFill>
            <a:srgbClr val="FFFFFF"/>
          </a:solidFill>
          <a:ln w="5715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Picture 2" descr="MC90023227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">
            <a:off x="7142772" y="2759411"/>
            <a:ext cx="700676" cy="7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MC90023227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">
            <a:off x="7576706" y="3841418"/>
            <a:ext cx="726863" cy="72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MC90023227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">
            <a:off x="1743398" y="2688630"/>
            <a:ext cx="717686" cy="71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MC90023227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">
            <a:off x="1455365" y="3840757"/>
            <a:ext cx="717686" cy="71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00">
        <p14:warp dir="in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5000" dirty="0" smtClean="0">
                <a:solidFill>
                  <a:srgbClr val="16F61B"/>
                </a:solidFill>
                <a:latin typeface="華康隸書體W7(P)" pitchFamily="66" charset="-120"/>
                <a:ea typeface="華康隸書體W7(P)" pitchFamily="66" charset="-120"/>
              </a:rPr>
              <a:t>安全的</a:t>
            </a:r>
            <a:r>
              <a:rPr lang="en-US" altLang="zh-TW" sz="5000" dirty="0" smtClean="0">
                <a:solidFill>
                  <a:srgbClr val="16F61B"/>
                </a:solidFill>
                <a:latin typeface="華康隸書體W7(P)" pitchFamily="66" charset="-120"/>
                <a:ea typeface="華康隸書體W7(P)" pitchFamily="66" charset="-120"/>
              </a:rPr>
              <a:t>  </a:t>
            </a:r>
            <a:r>
              <a:rPr lang="zh-TW" altLang="zh-TW" sz="5000" dirty="0" smtClean="0">
                <a:solidFill>
                  <a:srgbClr val="16F61B"/>
                </a:solidFill>
                <a:latin typeface="華康隸書體W7(P)" pitchFamily="66" charset="-120"/>
                <a:ea typeface="華康隸書體W7(P)" pitchFamily="66" charset="-120"/>
              </a:rPr>
              <a:t>避風港</a:t>
            </a:r>
            <a:endParaRPr lang="zh-TW" altLang="en-US" sz="5000" dirty="0">
              <a:solidFill>
                <a:srgbClr val="16F61B"/>
              </a:solidFill>
              <a:latin typeface="華康隸書體W7(P)" pitchFamily="66" charset="-120"/>
              <a:ea typeface="華康隸書體W7(P)" pitchFamily="66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altLang="zh-TW" sz="2000" b="1" dirty="0" smtClean="0">
                <a:latin typeface="Adobe 楷体 Std R" pitchFamily="18" charset="-128"/>
                <a:ea typeface="Adobe 楷体 Std R" pitchFamily="18" charset="-128"/>
              </a:rPr>
              <a:t>             </a:t>
            </a:r>
            <a:r>
              <a:rPr lang="zh-TW" altLang="zh-TW" sz="2100" b="1" dirty="0" smtClean="0">
                <a:latin typeface="Adobe 楷体 Std R" pitchFamily="18" charset="-128"/>
                <a:ea typeface="Adobe 楷体 Std R" pitchFamily="18" charset="-128"/>
              </a:rPr>
              <a:t>隨著年齡增長，我也逐漸明白許多事。當我得知外公當時忍耐身體疼痛是為了要照顧我，令我非常內疚！</a:t>
            </a:r>
            <a:endParaRPr lang="en-US" altLang="zh-TW" sz="2100" b="1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endParaRPr lang="en-US" altLang="zh-TW" sz="1800" dirty="0" smtClean="0">
              <a:latin typeface="Adobe 楷体 Std R" pitchFamily="18" charset="-128"/>
              <a:ea typeface="Adobe 楷体 Std R" pitchFamily="18" charset="-128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zh-TW" sz="2100" dirty="0" smtClean="0">
                <a:latin typeface="Adobe 楷体 Std R" pitchFamily="18" charset="-128"/>
                <a:ea typeface="Adobe 楷体 Std R" pitchFamily="18" charset="-128"/>
              </a:rPr>
              <a:t>          </a:t>
            </a:r>
            <a:r>
              <a:rPr lang="zh-TW" altLang="zh-TW" sz="2100" b="1" dirty="0" smtClean="0">
                <a:latin typeface="Adobe 楷体 Std R" pitchFamily="18" charset="-128"/>
                <a:ea typeface="Adobe 楷体 Std R" pitchFamily="18" charset="-128"/>
              </a:rPr>
              <a:t>外公</a:t>
            </a:r>
            <a:r>
              <a:rPr lang="zh-TW" altLang="en-US" sz="2100" b="1" dirty="0" smtClean="0">
                <a:latin typeface="Adobe 楷体 Std R" pitchFamily="18" charset="-128"/>
                <a:ea typeface="Adobe 楷体 Std R" pitchFamily="18" charset="-128"/>
              </a:rPr>
              <a:t>現</a:t>
            </a:r>
            <a:r>
              <a:rPr lang="en-US" altLang="zh-TW" sz="2100" b="1" dirty="0" smtClean="0">
                <a:latin typeface="Adobe 楷体 Std R" pitchFamily="18" charset="-128"/>
                <a:ea typeface="Adobe 楷体 Std R" pitchFamily="18" charset="-128"/>
              </a:rPr>
              <a:t> </a:t>
            </a:r>
            <a:r>
              <a:rPr lang="zh-TW" altLang="zh-TW" sz="2100" b="1" dirty="0" smtClean="0">
                <a:latin typeface="Adobe 楷体 Std R" pitchFamily="18" charset="-128"/>
                <a:ea typeface="Adobe 楷体 Std R" pitchFamily="18" charset="-128"/>
              </a:rPr>
              <a:t>住在</a:t>
            </a:r>
            <a:r>
              <a:rPr lang="zh-TW" altLang="en-US" sz="2100" b="1" dirty="0" smtClean="0">
                <a:latin typeface="Adobe 楷体 Std R" pitchFamily="18" charset="-128"/>
                <a:ea typeface="Adobe 楷体 Std R" pitchFamily="18" charset="-128"/>
              </a:rPr>
              <a:t>台北</a:t>
            </a:r>
            <a:r>
              <a:rPr lang="zh-TW" altLang="zh-TW" sz="2100" b="1" dirty="0" smtClean="0">
                <a:latin typeface="Adobe 楷体 Std R" pitchFamily="18" charset="-128"/>
                <a:ea typeface="Adobe 楷体 Std R" pitchFamily="18" charset="-128"/>
              </a:rPr>
              <a:t>，但生活中的喜怒哀樂，我都會和外公分享</a:t>
            </a:r>
            <a:endParaRPr lang="en-US" altLang="zh-TW" sz="2100" b="1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endParaRPr lang="en-US" altLang="zh-TW" sz="1900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r>
              <a:rPr lang="en-US" altLang="zh-TW" sz="1900" dirty="0" smtClean="0">
                <a:latin typeface="Adobe 楷体 Std R" pitchFamily="18" charset="-128"/>
                <a:ea typeface="Adobe 楷体 Std R" pitchFamily="18" charset="-128"/>
              </a:rPr>
              <a:t>             </a:t>
            </a:r>
          </a:p>
          <a:p>
            <a:pPr>
              <a:buNone/>
            </a:pPr>
            <a:endParaRPr lang="en-US" altLang="zh-TW" sz="1900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endParaRPr lang="en-US" altLang="zh-TW" sz="1900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endParaRPr lang="en-US" altLang="zh-TW" sz="1900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endParaRPr lang="en-US" altLang="zh-TW" sz="1900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endParaRPr lang="en-US" altLang="zh-TW" sz="1900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endParaRPr lang="en-US" altLang="zh-TW" sz="1900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r>
              <a:rPr lang="en-US" altLang="zh-TW" sz="1900" dirty="0" smtClean="0">
                <a:latin typeface="Adobe 楷体 Std R" pitchFamily="18" charset="-128"/>
                <a:ea typeface="Adobe 楷体 Std R" pitchFamily="18" charset="-128"/>
              </a:rPr>
              <a:t>            </a:t>
            </a:r>
          </a:p>
          <a:p>
            <a:pPr>
              <a:buNone/>
            </a:pPr>
            <a:r>
              <a:rPr lang="en-US" altLang="zh-TW" sz="2000" dirty="0" smtClean="0">
                <a:latin typeface="Adobe 楷体 Std R" pitchFamily="18" charset="-128"/>
                <a:ea typeface="Adobe 楷体 Std R" pitchFamily="18" charset="-128"/>
              </a:rPr>
              <a:t>            </a:t>
            </a:r>
            <a:r>
              <a:rPr lang="zh-TW" altLang="zh-TW" sz="2000" b="1" dirty="0" smtClean="0">
                <a:latin typeface="Adobe 楷体 Std R" pitchFamily="18" charset="-128"/>
                <a:ea typeface="Adobe 楷体 Std R" pitchFamily="18" charset="-128"/>
              </a:rPr>
              <a:t>外公還是</a:t>
            </a:r>
            <a:r>
              <a:rPr lang="zh-TW" altLang="en-US" sz="2000" b="1" dirty="0" smtClean="0">
                <a:latin typeface="Adobe 楷体 Std R" pitchFamily="18" charset="-128"/>
                <a:ea typeface="Adobe 楷体 Std R" pitchFamily="18" charset="-128"/>
              </a:rPr>
              <a:t>像</a:t>
            </a:r>
            <a:r>
              <a:rPr lang="zh-TW" altLang="zh-TW" sz="2000" b="1" dirty="0" smtClean="0">
                <a:latin typeface="Adobe 楷体 Std R" pitchFamily="18" charset="-128"/>
                <a:ea typeface="Adobe 楷体 Std R" pitchFamily="18" charset="-128"/>
              </a:rPr>
              <a:t>小時候一樣</a:t>
            </a:r>
            <a:r>
              <a:rPr lang="zh-TW" altLang="en-US" sz="2000" b="1" dirty="0" smtClean="0">
                <a:latin typeface="Adobe 楷体 Std R" pitchFamily="18" charset="-128"/>
                <a:ea typeface="Adobe 楷体 Std R" pitchFamily="18" charset="-128"/>
              </a:rPr>
              <a:t>為</a:t>
            </a:r>
            <a:r>
              <a:rPr lang="zh-TW" altLang="zh-TW" sz="2000" b="1" dirty="0" smtClean="0">
                <a:latin typeface="Adobe 楷体 Std R" pitchFamily="18" charset="-128"/>
                <a:ea typeface="Adobe 楷体 Std R" pitchFamily="18" charset="-128"/>
              </a:rPr>
              <a:t>我加油</a:t>
            </a:r>
            <a:r>
              <a:rPr lang="zh-TW" altLang="zh-TW" sz="2000" dirty="0" smtClean="0">
                <a:latin typeface="Adobe 楷体 Std R" pitchFamily="18" charset="-128"/>
                <a:ea typeface="Adobe 楷体 Std R" pitchFamily="18" charset="-128"/>
              </a:rPr>
              <a:t>，</a:t>
            </a:r>
            <a:r>
              <a:rPr lang="zh-TW" altLang="zh-TW" sz="2000" b="1" dirty="0" smtClean="0">
                <a:latin typeface="Adobe 楷体 Std R" pitchFamily="18" charset="-128"/>
                <a:ea typeface="Adobe 楷体 Std R" pitchFamily="18" charset="-128"/>
              </a:rPr>
              <a:t>是我安全的避風港</a:t>
            </a:r>
            <a:endParaRPr lang="zh-TW" altLang="en-US" sz="2000" b="1" dirty="0"/>
          </a:p>
        </p:txBody>
      </p:sp>
      <p:pic>
        <p:nvPicPr>
          <p:cNvPr id="1027" name="Picture 3" descr="DSC001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348880"/>
            <a:ext cx="2376264" cy="2828876"/>
          </a:xfrm>
          <a:prstGeom prst="roundRect">
            <a:avLst>
              <a:gd name="adj" fmla="val 16667"/>
            </a:avLst>
          </a:prstGeom>
          <a:ln w="28575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2" name="il_fi" descr="http://collectpic.sharewa.com/public/upload/share/000/000/466/05/774b552ec857a8e47d66ce426ba02891qY1b3B.jpe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 rot="1002000">
            <a:off x="6991802" y="698116"/>
            <a:ext cx="648722" cy="4659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554" name="Picture 2" descr="DSC0035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7556" y="3280124"/>
            <a:ext cx="1744205" cy="310120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FFFF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3555" name="Picture 3" descr="DSC0035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1861017" y="3977441"/>
            <a:ext cx="3117707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00">
        <p14:warp dir="in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zh-TW" sz="5000" dirty="0" smtClean="0">
                <a:solidFill>
                  <a:srgbClr val="16F61B"/>
                </a:solidFill>
                <a:latin typeface="華康隸書體W7(P)" pitchFamily="66" charset="-120"/>
                <a:ea typeface="華康隸書體W7(P)" pitchFamily="66" charset="-120"/>
              </a:rPr>
              <a:t>安全的</a:t>
            </a:r>
            <a:r>
              <a:rPr lang="en-US" altLang="zh-TW" sz="5000" dirty="0" smtClean="0">
                <a:solidFill>
                  <a:srgbClr val="16F61B"/>
                </a:solidFill>
                <a:latin typeface="華康隸書體W7(P)" pitchFamily="66" charset="-120"/>
                <a:ea typeface="華康隸書體W7(P)" pitchFamily="66" charset="-120"/>
              </a:rPr>
              <a:t>  </a:t>
            </a:r>
            <a:r>
              <a:rPr lang="zh-TW" altLang="zh-TW" sz="5000" dirty="0" smtClean="0">
                <a:solidFill>
                  <a:srgbClr val="16F61B"/>
                </a:solidFill>
                <a:latin typeface="華康隸書體W7(P)" pitchFamily="66" charset="-120"/>
                <a:ea typeface="華康隸書體W7(P)" pitchFamily="66" charset="-120"/>
              </a:rPr>
              <a:t>避風港</a:t>
            </a:r>
            <a:endParaRPr lang="zh-TW" altLang="en-US" sz="5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zh-TW" altLang="en-US" sz="2400" dirty="0" smtClean="0">
                <a:latin typeface="Adobe 楷体 Std R" pitchFamily="18" charset="-128"/>
                <a:ea typeface="Adobe 楷体 Std R" pitchFamily="18" charset="-128"/>
              </a:rPr>
              <a:t>       </a:t>
            </a:r>
            <a:r>
              <a:rPr lang="en-US" altLang="zh-TW" sz="2400" dirty="0" smtClean="0">
                <a:latin typeface="Adobe 楷体 Std R" pitchFamily="18" charset="-128"/>
                <a:ea typeface="Adobe 楷体 Std R" pitchFamily="18" charset="-128"/>
              </a:rPr>
              <a:t>            </a:t>
            </a:r>
            <a:r>
              <a:rPr lang="zh-TW" altLang="en-US" sz="2400" b="1" dirty="0" smtClean="0">
                <a:solidFill>
                  <a:srgbClr val="FFFF00"/>
                </a:solidFill>
                <a:latin typeface="Adobe 楷体 Std R" pitchFamily="18" charset="-128"/>
                <a:ea typeface="Adobe 楷体 Std R" pitchFamily="18" charset="-128"/>
              </a:rPr>
              <a:t>每次</a:t>
            </a:r>
            <a:r>
              <a:rPr lang="zh-TW" altLang="zh-TW" sz="2400" b="1" dirty="0" smtClean="0">
                <a:solidFill>
                  <a:srgbClr val="FFFF00"/>
                </a:solidFill>
                <a:latin typeface="Adobe 楷体 Std R" pitchFamily="18" charset="-128"/>
                <a:ea typeface="Adobe 楷体 Std R" pitchFamily="18" charset="-128"/>
              </a:rPr>
              <a:t>回台北</a:t>
            </a:r>
            <a:r>
              <a:rPr lang="en-US" altLang="zh-TW" sz="2400" b="1" dirty="0" smtClean="0">
                <a:solidFill>
                  <a:srgbClr val="FFFF00"/>
                </a:solidFill>
                <a:latin typeface="Adobe 楷体 Std R" pitchFamily="18" charset="-128"/>
                <a:ea typeface="Adobe 楷体 Std R" pitchFamily="18" charset="-128"/>
              </a:rPr>
              <a:t> </a:t>
            </a:r>
            <a:r>
              <a:rPr lang="zh-TW" altLang="zh-TW" sz="2400" b="1" dirty="0" smtClean="0">
                <a:solidFill>
                  <a:srgbClr val="FFFF00"/>
                </a:solidFill>
                <a:latin typeface="Adobe 楷体 Std R" pitchFamily="18" charset="-128"/>
                <a:ea typeface="Adobe 楷体 Std R" pitchFamily="18" charset="-128"/>
              </a:rPr>
              <a:t>，就像回到</a:t>
            </a:r>
            <a:r>
              <a:rPr lang="zh-TW" altLang="en-US" sz="2400" b="1" dirty="0" smtClean="0">
                <a:solidFill>
                  <a:srgbClr val="FFFF00"/>
                </a:solidFill>
                <a:latin typeface="Adobe 楷体 Std R" pitchFamily="18" charset="-128"/>
                <a:ea typeface="Adobe 楷体 Std R" pitchFamily="18" charset="-128"/>
              </a:rPr>
              <a:t>安全</a:t>
            </a:r>
            <a:r>
              <a:rPr lang="zh-TW" altLang="zh-TW" sz="2400" b="1" dirty="0" smtClean="0">
                <a:solidFill>
                  <a:srgbClr val="FFFF00"/>
                </a:solidFill>
                <a:latin typeface="Adobe 楷体 Std R" pitchFamily="18" charset="-128"/>
                <a:ea typeface="Adobe 楷体 Std R" pitchFamily="18" charset="-128"/>
              </a:rPr>
              <a:t>的堡壘</a:t>
            </a:r>
            <a:endParaRPr lang="en-US" altLang="zh-TW" sz="2400" b="1" dirty="0" smtClean="0">
              <a:solidFill>
                <a:srgbClr val="FFFF00"/>
              </a:solidFill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r>
              <a:rPr lang="en-US" altLang="zh-TW" sz="2000" b="1" dirty="0" smtClean="0">
                <a:latin typeface="Adobe 楷体 Std R" pitchFamily="18" charset="-128"/>
                <a:ea typeface="Adobe 楷体 Std R" pitchFamily="18" charset="-128"/>
              </a:rPr>
              <a:t>                               </a:t>
            </a:r>
            <a:r>
              <a:rPr lang="zh-TW" altLang="zh-TW" sz="2000" b="1" dirty="0" smtClean="0">
                <a:latin typeface="Adobe 楷体 Std R" pitchFamily="18" charset="-128"/>
                <a:ea typeface="Adobe 楷体 Std R" pitchFamily="18" charset="-128"/>
              </a:rPr>
              <a:t>往事點點滴滴，歡笑聲洋溢</a:t>
            </a:r>
            <a:endParaRPr lang="en-US" altLang="zh-TW" sz="2000" b="1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r>
              <a:rPr lang="en-US" altLang="zh-TW" sz="1900" b="1" dirty="0" smtClean="0">
                <a:latin typeface="Adobe 楷体 Std R" pitchFamily="18" charset="-128"/>
                <a:ea typeface="Adobe 楷体 Std R" pitchFamily="18" charset="-128"/>
              </a:rPr>
              <a:t>                      </a:t>
            </a:r>
            <a:r>
              <a:rPr lang="zh-TW" altLang="en-US" sz="2400" dirty="0" smtClean="0">
                <a:solidFill>
                  <a:srgbClr val="FF0000"/>
                </a:solidFill>
                <a:latin typeface="華康正顏楷體W7(P)" pitchFamily="66" charset="-120"/>
                <a:ea typeface="華康正顏楷體W7(P)" pitchFamily="66" charset="-120"/>
              </a:rPr>
              <a:t>我非常珍惜</a:t>
            </a:r>
            <a:r>
              <a:rPr lang="zh-TW" altLang="zh-TW" sz="2400" dirty="0" smtClean="0">
                <a:solidFill>
                  <a:srgbClr val="FF0000"/>
                </a:solidFill>
                <a:latin typeface="華康正顏楷體W7(P)" pitchFamily="66" charset="-120"/>
                <a:ea typeface="華康正顏楷體W7(P)" pitchFamily="66" charset="-120"/>
              </a:rPr>
              <a:t>和外公在一起的幸福時刻</a:t>
            </a:r>
            <a:endParaRPr lang="zh-TW" altLang="zh-TW" sz="1900" dirty="0" smtClean="0">
              <a:solidFill>
                <a:srgbClr val="FF0000"/>
              </a:solidFill>
              <a:latin typeface="華康正顏楷體W7(P)" pitchFamily="66" charset="-120"/>
              <a:ea typeface="華康正顏楷體W7(P)" pitchFamily="66" charset="-120"/>
            </a:endParaRPr>
          </a:p>
          <a:p>
            <a:pPr>
              <a:buNone/>
            </a:pPr>
            <a:endParaRPr lang="en-US" altLang="zh-TW" sz="1900" b="1" dirty="0" smtClean="0"/>
          </a:p>
          <a:p>
            <a:pPr>
              <a:buNone/>
            </a:pPr>
            <a:endParaRPr lang="en-US" altLang="zh-TW" sz="2000" b="1" dirty="0" smtClean="0"/>
          </a:p>
          <a:p>
            <a:pPr>
              <a:buNone/>
            </a:pPr>
            <a:endParaRPr lang="en-US" altLang="zh-TW" sz="2000" b="1" dirty="0" smtClean="0"/>
          </a:p>
          <a:p>
            <a:pPr>
              <a:buNone/>
            </a:pPr>
            <a:endParaRPr lang="en-US" altLang="zh-TW" sz="2000" b="1" dirty="0" smtClean="0"/>
          </a:p>
          <a:p>
            <a:pPr>
              <a:buNone/>
            </a:pPr>
            <a:endParaRPr lang="en-US" altLang="zh-TW" sz="2000" b="1" dirty="0" smtClean="0"/>
          </a:p>
          <a:p>
            <a:pPr>
              <a:buNone/>
            </a:pPr>
            <a:endParaRPr lang="en-US" altLang="zh-TW" sz="2000" b="1" dirty="0" smtClean="0"/>
          </a:p>
          <a:p>
            <a:pPr>
              <a:buNone/>
            </a:pPr>
            <a:endParaRPr lang="en-US" altLang="zh-TW" sz="2000" b="1" dirty="0" smtClean="0"/>
          </a:p>
          <a:p>
            <a:pPr>
              <a:buNone/>
            </a:pPr>
            <a:endParaRPr lang="en-US" altLang="zh-TW" sz="2000" b="1" dirty="0" smtClean="0"/>
          </a:p>
          <a:p>
            <a:pPr>
              <a:buNone/>
            </a:pPr>
            <a:r>
              <a:rPr lang="en-US" altLang="zh-TW" sz="2000" b="1" dirty="0" smtClean="0"/>
              <a:t>                    </a:t>
            </a:r>
            <a:r>
              <a:rPr lang="zh-TW" altLang="zh-TW" sz="3600" b="1" dirty="0" smtClean="0">
                <a:solidFill>
                  <a:srgbClr val="7030A0"/>
                </a:solidFill>
                <a:latin typeface="王漢宗顏楷體繁" pitchFamily="2" charset="-120"/>
                <a:ea typeface="王漢宗顏楷體繁" pitchFamily="2" charset="-120"/>
              </a:rPr>
              <a:t>幸 福 生 活</a:t>
            </a:r>
            <a:r>
              <a:rPr lang="en-US" altLang="zh-TW" sz="3600" b="1" dirty="0" smtClean="0">
                <a:solidFill>
                  <a:srgbClr val="7030A0"/>
                </a:solidFill>
                <a:latin typeface="王漢宗顏楷體繁" pitchFamily="2" charset="-120"/>
                <a:ea typeface="王漢宗顏楷體繁" pitchFamily="2" charset="-120"/>
              </a:rPr>
              <a:t>   </a:t>
            </a:r>
            <a:r>
              <a:rPr lang="zh-TW" altLang="zh-TW" sz="3600" b="1" dirty="0" smtClean="0">
                <a:solidFill>
                  <a:srgbClr val="7030A0"/>
                </a:solidFill>
                <a:latin typeface="王漢宗顏楷體繁" pitchFamily="2" charset="-120"/>
                <a:ea typeface="王漢宗顏楷體繁" pitchFamily="2" charset="-120"/>
              </a:rPr>
              <a:t>感 謝 有 您</a:t>
            </a:r>
          </a:p>
          <a:p>
            <a:pPr>
              <a:buNone/>
            </a:pPr>
            <a:endParaRPr lang="zh-TW" altLang="en-US" sz="3600" dirty="0"/>
          </a:p>
        </p:txBody>
      </p:sp>
      <p:pic>
        <p:nvPicPr>
          <p:cNvPr id="5" name="Picture 4" descr="DSC001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996952"/>
            <a:ext cx="1687872" cy="2160240"/>
          </a:xfrm>
          <a:prstGeom prst="roundRect">
            <a:avLst/>
          </a:prstGeom>
          <a:ln w="76200" cap="rnd">
            <a:solidFill>
              <a:srgbClr val="FFFF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050" name="Picture 2" descr="DSC0018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996952"/>
            <a:ext cx="1870075" cy="2171700"/>
          </a:xfrm>
          <a:prstGeom prst="roundRect">
            <a:avLst>
              <a:gd name="adj" fmla="val 11111"/>
            </a:avLst>
          </a:prstGeom>
          <a:ln w="57150" cap="rnd">
            <a:solidFill>
              <a:srgbClr val="16F61B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051" name="Picture 3" descr="SANY00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996952"/>
            <a:ext cx="1683308" cy="2232248"/>
          </a:xfrm>
          <a:prstGeom prst="roundRect">
            <a:avLst>
              <a:gd name="adj" fmla="val 11111"/>
            </a:avLst>
          </a:prstGeom>
          <a:ln w="76200" cap="rnd">
            <a:solidFill>
              <a:srgbClr val="FFFF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052" name="Picture 4" descr="SANY007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2996952"/>
            <a:ext cx="1800200" cy="2209521"/>
          </a:xfrm>
          <a:prstGeom prst="roundRect">
            <a:avLst>
              <a:gd name="adj" fmla="val 11111"/>
            </a:avLst>
          </a:prstGeom>
          <a:ln w="76200" cap="rnd">
            <a:solidFill>
              <a:srgbClr val="92D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il_fi" descr="http://collectpic.sharewa.com/public/upload/share/000/000/466/05/774b552ec857a8e47d66ce426ba02891qY1b3B.jpeg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 rot="1002000">
            <a:off x="6931076" y="765521"/>
            <a:ext cx="575251" cy="4659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00">
        <p14:warp dir="in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kumimoji="1" lang="en-US" altLang="zh-TW" dirty="0" smtClean="0">
                <a:solidFill>
                  <a:srgbClr val="FF0000"/>
                </a:solidFill>
                <a:latin typeface="Calibri" pitchFamily="34" charset="0"/>
                <a:ea typeface="華康隸書體W7(P)" pitchFamily="66" charset="-120"/>
                <a:cs typeface="Times New Roman" pitchFamily="18" charset="0"/>
              </a:rPr>
              <a:t/>
            </a:r>
            <a:br>
              <a:rPr kumimoji="1" lang="en-US" altLang="zh-TW" dirty="0" smtClean="0">
                <a:solidFill>
                  <a:srgbClr val="FF0000"/>
                </a:solidFill>
                <a:latin typeface="Calibri" pitchFamily="34" charset="0"/>
                <a:ea typeface="華康隸書體W7(P)" pitchFamily="66" charset="-120"/>
                <a:cs typeface="Times New Roman" pitchFamily="18" charset="0"/>
              </a:rPr>
            </a:br>
            <a:r>
              <a:rPr kumimoji="1" lang="zh-TW" altLang="zh-TW" sz="5600" dirty="0" smtClean="0">
                <a:solidFill>
                  <a:srgbClr val="16F61B"/>
                </a:solidFill>
                <a:latin typeface="Calibri" pitchFamily="34" charset="0"/>
                <a:ea typeface="華康隸書體W7(P)" pitchFamily="66" charset="-120"/>
                <a:cs typeface="Times New Roman" pitchFamily="18" charset="0"/>
              </a:rPr>
              <a:t>幸 福 祖 孫 情</a:t>
            </a:r>
            <a:r>
              <a:rPr kumimoji="1" lang="zh-TW" altLang="zh-TW" sz="5600" dirty="0" smtClean="0">
                <a:solidFill>
                  <a:srgbClr val="16F61B"/>
                </a:solidFill>
                <a:latin typeface="Arial" pitchFamily="34" charset="0"/>
                <a:ea typeface="新細明體" pitchFamily="18" charset="-120"/>
              </a:rPr>
              <a:t/>
            </a:r>
            <a:br>
              <a:rPr kumimoji="1" lang="zh-TW" altLang="zh-TW" sz="5600" dirty="0" smtClean="0">
                <a:solidFill>
                  <a:srgbClr val="16F61B"/>
                </a:solidFill>
                <a:latin typeface="Arial" pitchFamily="34" charset="0"/>
                <a:ea typeface="新細明體" pitchFamily="18" charset="-120"/>
              </a:rPr>
            </a:br>
            <a:endParaRPr lang="zh-TW" altLang="en-US" sz="5600" dirty="0">
              <a:solidFill>
                <a:srgbClr val="16F61B"/>
              </a:solidFill>
            </a:endParaRPr>
          </a:p>
        </p:txBody>
      </p:sp>
      <p:pic>
        <p:nvPicPr>
          <p:cNvPr id="4098" name="Picture 2" descr="DSC001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600000">
            <a:off x="682644" y="1537749"/>
            <a:ext cx="1811284" cy="1751953"/>
          </a:xfrm>
          <a:prstGeom prst="roundRect">
            <a:avLst>
              <a:gd name="adj" fmla="val 16667"/>
            </a:avLst>
          </a:prstGeom>
          <a:ln w="28575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3" descr="DSC001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9" y="1484784"/>
            <a:ext cx="1874511" cy="18450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481" name="Picture 1" descr="DSC0035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00000">
            <a:off x="5794093" y="1573548"/>
            <a:ext cx="1951147" cy="1805899"/>
          </a:xfrm>
          <a:prstGeom prst="roundRect">
            <a:avLst>
              <a:gd name="adj" fmla="val 16667"/>
            </a:avLst>
          </a:prstGeom>
          <a:ln w="38100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482" name="Picture 2" descr="DSC0035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8489988" y="182699"/>
            <a:ext cx="836711" cy="47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DSC0035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-181238" y="181238"/>
            <a:ext cx="830021" cy="46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DSC003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600000">
            <a:off x="615455" y="3725913"/>
            <a:ext cx="1924773" cy="18719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5" name="Picture 5" descr="DSC0030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1840" y="3717032"/>
            <a:ext cx="2160239" cy="18569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486" name="Picture 6" descr="DSC0024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-600000">
            <a:off x="5723056" y="3734327"/>
            <a:ext cx="2017384" cy="1822866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矩形 11"/>
          <p:cNvSpPr/>
          <p:nvPr/>
        </p:nvSpPr>
        <p:spPr>
          <a:xfrm>
            <a:off x="2411760" y="5949280"/>
            <a:ext cx="5109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zh-TW" altLang="zh-TW" sz="3200" b="1" dirty="0" smtClean="0">
                <a:solidFill>
                  <a:srgbClr val="7030A0"/>
                </a:solidFill>
                <a:latin typeface="王漢宗顏楷體繁" pitchFamily="2" charset="-120"/>
                <a:ea typeface="王漢宗顏楷體繁" pitchFamily="2" charset="-120"/>
              </a:rPr>
              <a:t>幸 福 生 活</a:t>
            </a:r>
            <a:r>
              <a:rPr lang="en-US" altLang="zh-TW" sz="3200" b="1" dirty="0" smtClean="0">
                <a:solidFill>
                  <a:srgbClr val="7030A0"/>
                </a:solidFill>
                <a:latin typeface="王漢宗顏楷體繁" pitchFamily="2" charset="-120"/>
                <a:ea typeface="王漢宗顏楷體繁" pitchFamily="2" charset="-120"/>
              </a:rPr>
              <a:t>  </a:t>
            </a:r>
            <a:r>
              <a:rPr lang="zh-TW" altLang="zh-TW" sz="3200" b="1" dirty="0" smtClean="0">
                <a:solidFill>
                  <a:srgbClr val="7030A0"/>
                </a:solidFill>
                <a:latin typeface="王漢宗顏楷體繁" pitchFamily="2" charset="-120"/>
                <a:ea typeface="王漢宗顏楷體繁" pitchFamily="2" charset="-120"/>
              </a:rPr>
              <a:t>感 謝 有 您</a:t>
            </a:r>
            <a:endParaRPr lang="zh-TW" altLang="zh-TW" sz="3200" dirty="0" smtClean="0">
              <a:latin typeface="王漢宗顏楷體繁" pitchFamily="2" charset="-120"/>
              <a:ea typeface="王漢宗顏楷體繁" pitchFamily="2" charset="-12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00">
        <p14:warp dir="in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 smtClean="0">
                <a:solidFill>
                  <a:srgbClr val="16F61B"/>
                </a:solidFill>
                <a:latin typeface="華康隸書體W7" pitchFamily="65" charset="-120"/>
                <a:ea typeface="華康隸書體W7" pitchFamily="65" charset="-120"/>
              </a:rPr>
              <a:t>病 痛 纏 身</a:t>
            </a:r>
            <a:endParaRPr lang="zh-TW" altLang="en-US" sz="5000" dirty="0">
              <a:solidFill>
                <a:srgbClr val="16F61B"/>
              </a:solidFill>
              <a:latin typeface="華康隸書體W7" pitchFamily="65" charset="-120"/>
              <a:ea typeface="華康隸書體W7" pitchFamily="65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4040188" cy="834107"/>
          </a:xfrm>
        </p:spPr>
        <p:txBody>
          <a:bodyPr/>
          <a:lstStyle/>
          <a:p>
            <a:r>
              <a:rPr lang="en-US" altLang="zh-TW" dirty="0" smtClean="0"/>
              <a:t>  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0" y="2132856"/>
            <a:ext cx="4040188" cy="395128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altLang="zh-TW" sz="1800" dirty="0" smtClean="0">
                <a:latin typeface="Adobe 楷体 Std R" pitchFamily="18" charset="-128"/>
                <a:ea typeface="Adobe 楷体 Std R" pitchFamily="18" charset="-128"/>
              </a:rPr>
              <a:t>             </a:t>
            </a:r>
            <a:r>
              <a:rPr lang="zh-TW" altLang="zh-TW" sz="2200" b="1" dirty="0" smtClean="0">
                <a:latin typeface="Adobe 楷体 Std R" pitchFamily="18" charset="-128"/>
                <a:ea typeface="Adobe 楷体 Std R" pitchFamily="18" charset="-128"/>
              </a:rPr>
              <a:t>時間飛逝，我已是個課業繁重的國中生，外公體力也大不如從前</a:t>
            </a:r>
            <a:endParaRPr lang="en-US" altLang="zh-TW" sz="2200" b="1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endParaRPr lang="en-US" altLang="zh-TW" sz="1800" dirty="0" smtClean="0">
              <a:latin typeface="Adobe 楷体 Std R" pitchFamily="18" charset="-128"/>
              <a:ea typeface="Adobe 楷体 Std R" pitchFamily="18" charset="-128"/>
            </a:endParaRPr>
          </a:p>
          <a:p>
            <a:pPr algn="just">
              <a:buNone/>
            </a:pPr>
            <a:r>
              <a:rPr lang="en-US" altLang="zh-TW" sz="1800" dirty="0" smtClean="0">
                <a:latin typeface="Adobe 楷体 Std R" pitchFamily="18" charset="-128"/>
                <a:ea typeface="Adobe 楷体 Std R" pitchFamily="18" charset="-128"/>
              </a:rPr>
              <a:t>             </a:t>
            </a:r>
            <a:r>
              <a:rPr lang="zh-TW" altLang="zh-TW" sz="2200" b="1" dirty="0" smtClean="0">
                <a:latin typeface="Adobe 楷体 Std R" pitchFamily="18" charset="-128"/>
                <a:ea typeface="Adobe 楷体 Std R" pitchFamily="18" charset="-128"/>
              </a:rPr>
              <a:t>過年回台北時，我發現外公手拿筷子時會顫抖，寫字時非常吃力</a:t>
            </a:r>
            <a:endParaRPr lang="en-US" altLang="zh-TW" sz="2200" b="1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endParaRPr lang="en-US" altLang="zh-TW" sz="1800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r>
              <a:rPr lang="en-US" altLang="zh-TW" sz="1800" dirty="0" smtClean="0">
                <a:latin typeface="Adobe 楷体 Std R" pitchFamily="18" charset="-128"/>
                <a:ea typeface="Adobe 楷体 Std R" pitchFamily="18" charset="-128"/>
              </a:rPr>
              <a:t>            </a:t>
            </a:r>
            <a:r>
              <a:rPr lang="zh-TW" altLang="zh-TW" sz="2200" b="1" dirty="0" smtClean="0">
                <a:latin typeface="Adobe 楷体 Std R" pitchFamily="18" charset="-128"/>
                <a:ea typeface="Adobe 楷体 Std R" pitchFamily="18" charset="-128"/>
              </a:rPr>
              <a:t>媽媽說這是</a:t>
            </a:r>
            <a:r>
              <a:rPr lang="zh-TW" altLang="zh-TW" sz="2100" b="1" dirty="0" smtClean="0">
                <a:latin typeface="Adobe 楷体 Std R" pitchFamily="18" charset="-128"/>
                <a:ea typeface="Adobe 楷体 Std R" pitchFamily="18" charset="-128"/>
              </a:rPr>
              <a:t>「帕金森氏症」</a:t>
            </a:r>
            <a:endParaRPr lang="zh-TW" altLang="en-US" sz="2100" b="1" dirty="0">
              <a:latin typeface="Adobe 楷体 Std R" pitchFamily="18" charset="-128"/>
              <a:ea typeface="Adobe 楷体 Std R" pitchFamily="18" charset="-128"/>
            </a:endParaRPr>
          </a:p>
        </p:txBody>
      </p:sp>
      <p:pic>
        <p:nvPicPr>
          <p:cNvPr id="7" name="il_fi" descr="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7" y="2348880"/>
            <a:ext cx="2298538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2" descr="MC9003118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60000">
            <a:off x="8590942" y="59433"/>
            <a:ext cx="497609" cy="47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MC9003118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60000">
            <a:off x="55449" y="59432"/>
            <a:ext cx="497609" cy="47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DSC0029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2517" y="2420888"/>
            <a:ext cx="2001989" cy="28083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00">
        <p14:warp dir="in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5000" dirty="0" smtClean="0">
                <a:solidFill>
                  <a:srgbClr val="16F61B"/>
                </a:solidFill>
                <a:latin typeface="華康隸書體W7(P)" pitchFamily="66" charset="-120"/>
                <a:ea typeface="華康隸書體W7(P)" pitchFamily="66" charset="-120"/>
              </a:rPr>
              <a:t>童 年 回 憶</a:t>
            </a:r>
            <a:endParaRPr lang="zh-TW" altLang="en-US" sz="5000" dirty="0">
              <a:solidFill>
                <a:srgbClr val="16F61B"/>
              </a:solidFill>
              <a:latin typeface="華康隸書體W7(P)" pitchFamily="66" charset="-120"/>
              <a:ea typeface="華康隸書體W7(P)" pitchFamily="66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7544" y="1628800"/>
            <a:ext cx="4038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altLang="zh-TW" sz="2600" b="1" dirty="0" smtClean="0">
                <a:latin typeface="Adobe 楷体 Std R" pitchFamily="18" charset="-128"/>
                <a:ea typeface="Adobe 楷体 Std R" pitchFamily="18" charset="-128"/>
              </a:rPr>
              <a:t>          </a:t>
            </a:r>
            <a:r>
              <a:rPr lang="zh-TW" altLang="zh-TW" sz="2600" b="1" dirty="0" smtClean="0">
                <a:latin typeface="Adobe 楷体 Std R" pitchFamily="18" charset="-128"/>
                <a:ea typeface="Adobe 楷体 Std R" pitchFamily="18" charset="-128"/>
              </a:rPr>
              <a:t>無憂無慮</a:t>
            </a:r>
            <a:r>
              <a:rPr lang="zh-TW" altLang="zh-TW" sz="2600" b="1" dirty="0">
                <a:latin typeface="Adobe 楷体 Std R" pitchFamily="18" charset="-128"/>
                <a:ea typeface="Adobe 楷体 Std R" pitchFamily="18" charset="-128"/>
              </a:rPr>
              <a:t>的童年</a:t>
            </a:r>
            <a:r>
              <a:rPr lang="zh-TW" altLang="zh-TW" sz="2600" b="1" dirty="0" smtClean="0">
                <a:latin typeface="Adobe 楷体 Std R" pitchFamily="18" charset="-128"/>
                <a:ea typeface="Adobe 楷体 Std R" pitchFamily="18" charset="-128"/>
              </a:rPr>
              <a:t>時光是</a:t>
            </a:r>
            <a:r>
              <a:rPr lang="zh-TW" altLang="zh-TW" sz="2600" b="1" dirty="0">
                <a:latin typeface="Adobe 楷体 Std R" pitchFamily="18" charset="-128"/>
                <a:ea typeface="Adobe 楷体 Std R" pitchFamily="18" charset="-128"/>
              </a:rPr>
              <a:t>最</a:t>
            </a:r>
            <a:r>
              <a:rPr lang="zh-TW" altLang="zh-TW" sz="2600" b="1" dirty="0" smtClean="0">
                <a:latin typeface="Adobe 楷体 Std R" pitchFamily="18" charset="-128"/>
                <a:ea typeface="Adobe 楷体 Std R" pitchFamily="18" charset="-128"/>
              </a:rPr>
              <a:t>甜美，也最令人懷念</a:t>
            </a:r>
            <a:endParaRPr lang="en-US" altLang="zh-TW" sz="2600" b="1" dirty="0">
              <a:latin typeface="Adobe 楷体 Std R" pitchFamily="18" charset="-128"/>
              <a:ea typeface="Adobe 楷体 Std R" pitchFamily="18" charset="-128"/>
            </a:endParaRPr>
          </a:p>
          <a:p>
            <a:pPr algn="just">
              <a:buNone/>
            </a:pPr>
            <a:r>
              <a:rPr lang="en-US" altLang="zh-TW" dirty="0">
                <a:latin typeface="Adobe 楷体 Std R" pitchFamily="18" charset="-128"/>
                <a:ea typeface="Adobe 楷体 Std R" pitchFamily="18" charset="-128"/>
              </a:rPr>
              <a:t> </a:t>
            </a:r>
            <a:r>
              <a:rPr lang="en-US" altLang="zh-TW" dirty="0" smtClean="0">
                <a:latin typeface="Adobe 楷体 Std R" pitchFamily="18" charset="-128"/>
                <a:ea typeface="Adobe 楷体 Std R" pitchFamily="18" charset="-128"/>
              </a:rPr>
              <a:t>          </a:t>
            </a:r>
          </a:p>
          <a:p>
            <a:pPr algn="just">
              <a:buNone/>
            </a:pPr>
            <a:r>
              <a:rPr lang="en-US" altLang="zh-TW" b="1" dirty="0" smtClean="0">
                <a:latin typeface="Adobe 楷体 Std R" pitchFamily="18" charset="-128"/>
                <a:ea typeface="Adobe 楷体 Std R" pitchFamily="18" charset="-128"/>
              </a:rPr>
              <a:t>         </a:t>
            </a:r>
            <a:r>
              <a:rPr lang="zh-TW" altLang="zh-TW" sz="2600" b="1" dirty="0" smtClean="0">
                <a:latin typeface="Adobe 楷体 Std R" pitchFamily="18" charset="-128"/>
                <a:ea typeface="Adobe 楷体 Std R" pitchFamily="18" charset="-128"/>
              </a:rPr>
              <a:t>看到長者陪著稚齡孩童的</a:t>
            </a:r>
            <a:r>
              <a:rPr lang="zh-TW" altLang="zh-TW" sz="2600" b="1" dirty="0" smtClean="0">
                <a:solidFill>
                  <a:srgbClr val="FF0000"/>
                </a:solidFill>
                <a:latin typeface="Adobe 楷体 Std R" pitchFamily="18" charset="-128"/>
                <a:ea typeface="Adobe 楷体 Std R" pitchFamily="18" charset="-128"/>
              </a:rPr>
              <a:t>祖孫情</a:t>
            </a:r>
            <a:r>
              <a:rPr lang="zh-TW" altLang="zh-TW" sz="2600" b="1" dirty="0" smtClean="0">
                <a:latin typeface="Adobe 楷体 Std R" pitchFamily="18" charset="-128"/>
                <a:ea typeface="Adobe 楷体 Std R" pitchFamily="18" charset="-128"/>
              </a:rPr>
              <a:t>畫面時，總是會捲入回憶的漩渦之中……</a:t>
            </a:r>
          </a:p>
          <a:p>
            <a:pPr algn="just"/>
            <a:endParaRPr lang="zh-TW" altLang="en-US" dirty="0"/>
          </a:p>
        </p:txBody>
      </p:sp>
      <p:pic>
        <p:nvPicPr>
          <p:cNvPr id="2053" name="Picture 5" descr="DSC001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283969" y="2204863"/>
            <a:ext cx="4824534" cy="3672408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DSC002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5301208"/>
            <a:ext cx="1440160" cy="11521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1" name="Picture 3" descr="DSC002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5301208"/>
            <a:ext cx="1535656" cy="11521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00">
        <p14:warp dir="in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5000" dirty="0" smtClean="0">
                <a:solidFill>
                  <a:srgbClr val="16F61B"/>
                </a:solidFill>
                <a:latin typeface="華康隸書體W7" pitchFamily="65" charset="-120"/>
                <a:ea typeface="華康隸書體W7" pitchFamily="65" charset="-120"/>
              </a:rPr>
              <a:t>病 痛 纏 身</a:t>
            </a:r>
            <a:endParaRPr lang="zh-TW" altLang="en-US" sz="5000" dirty="0">
              <a:solidFill>
                <a:srgbClr val="16F61B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zh-TW" sz="2200" b="1" dirty="0" smtClean="0">
                <a:latin typeface="Adobe 楷体 Std R" pitchFamily="18" charset="-128"/>
                <a:ea typeface="Adobe 楷体 Std R" pitchFamily="18" charset="-128"/>
              </a:rPr>
              <a:t>           </a:t>
            </a:r>
            <a:r>
              <a:rPr lang="zh-TW" altLang="zh-TW" sz="2200" b="1" dirty="0" smtClean="0">
                <a:latin typeface="Adobe 楷体 Std R" pitchFamily="18" charset="-128"/>
                <a:ea typeface="Adobe 楷体 Std R" pitchFamily="18" charset="-128"/>
              </a:rPr>
              <a:t>這種疾病，是腦部功能退化所造成的，我上網蒐集了許多資料，了解後非常擔憂。</a:t>
            </a:r>
            <a:endParaRPr lang="en-US" altLang="zh-TW" sz="2200" b="1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endParaRPr lang="en-US" altLang="zh-TW" sz="1800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endParaRPr lang="en-US" altLang="zh-TW" sz="1800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r>
              <a:rPr lang="en-US" altLang="zh-TW" sz="1800" dirty="0" smtClean="0">
                <a:latin typeface="Adobe 楷体 Std R" pitchFamily="18" charset="-128"/>
                <a:ea typeface="Adobe 楷体 Std R" pitchFamily="18" charset="-128"/>
              </a:rPr>
              <a:t>             </a:t>
            </a:r>
          </a:p>
          <a:p>
            <a:pPr>
              <a:buNone/>
            </a:pPr>
            <a:endParaRPr lang="en-US" altLang="zh-TW" sz="1800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endParaRPr lang="en-US" altLang="zh-TW" sz="1800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endParaRPr lang="en-US" altLang="zh-TW" sz="1800" b="1" dirty="0" smtClean="0">
              <a:latin typeface="Adobe 楷体 Std R" pitchFamily="18" charset="-128"/>
              <a:ea typeface="Adobe 楷体 Std R" pitchFamily="18" charset="-128"/>
            </a:endParaRPr>
          </a:p>
          <a:p>
            <a:pPr algn="just">
              <a:buNone/>
            </a:pPr>
            <a:r>
              <a:rPr lang="en-US" altLang="zh-TW" sz="1800" b="1" dirty="0" smtClean="0">
                <a:latin typeface="Adobe 楷体 Std R" pitchFamily="18" charset="-128"/>
                <a:ea typeface="Adobe 楷体 Std R" pitchFamily="18" charset="-128"/>
              </a:rPr>
              <a:t>             </a:t>
            </a:r>
            <a:r>
              <a:rPr lang="zh-TW" altLang="zh-TW" sz="2200" b="1" dirty="0" smtClean="0">
                <a:latin typeface="Adobe 楷体 Std R" pitchFamily="18" charset="-128"/>
                <a:ea typeface="Adobe 楷体 Std R" pitchFamily="18" charset="-128"/>
              </a:rPr>
              <a:t>童年時，外公進開刀房手術的情景再次浮現眼前，不安的情緒又在腦海中盤旋</a:t>
            </a:r>
            <a:r>
              <a:rPr lang="zh-TW" altLang="zh-TW" sz="2000" dirty="0" smtClean="0">
                <a:latin typeface="Adobe 楷体 Std R" pitchFamily="18" charset="-128"/>
                <a:ea typeface="Adobe 楷体 Std R" pitchFamily="18" charset="-128"/>
              </a:rPr>
              <a:t>！</a:t>
            </a:r>
            <a:endParaRPr lang="en-US" altLang="zh-TW" sz="2000" dirty="0" smtClean="0">
              <a:latin typeface="Adobe 楷体 Std R" pitchFamily="18" charset="-128"/>
              <a:ea typeface="Adobe 楷体 Std R" pitchFamily="18" charset="-128"/>
            </a:endParaRPr>
          </a:p>
          <a:p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altLang="zh-TW" sz="1600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endParaRPr lang="en-US" altLang="zh-TW" sz="1600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endParaRPr lang="en-US" altLang="zh-TW" sz="1600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endParaRPr lang="en-US" altLang="zh-TW" sz="1600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endParaRPr lang="en-US" altLang="zh-TW" sz="1600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endParaRPr lang="en-US" altLang="zh-TW" sz="1600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endParaRPr lang="en-US" altLang="zh-TW" sz="1600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endParaRPr lang="en-US" altLang="zh-TW" sz="1600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endParaRPr lang="en-US" altLang="zh-TW" sz="1600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endParaRPr lang="en-US" altLang="zh-TW" sz="1600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r>
              <a:rPr lang="en-US" altLang="zh-TW" sz="1600" dirty="0" smtClean="0">
                <a:latin typeface="Adobe 楷体 Std R" pitchFamily="18" charset="-128"/>
                <a:ea typeface="Adobe 楷体 Std R" pitchFamily="18" charset="-128"/>
              </a:rPr>
              <a:t>                  </a:t>
            </a:r>
          </a:p>
          <a:p>
            <a:pPr>
              <a:buNone/>
            </a:pPr>
            <a:r>
              <a:rPr lang="en-US" altLang="zh-TW" sz="1600" dirty="0" smtClean="0">
                <a:latin typeface="Adobe 楷体 Std R" pitchFamily="18" charset="-128"/>
                <a:ea typeface="Adobe 楷体 Std R" pitchFamily="18" charset="-128"/>
              </a:rPr>
              <a:t>                    </a:t>
            </a:r>
          </a:p>
          <a:p>
            <a:pPr>
              <a:buNone/>
            </a:pPr>
            <a:r>
              <a:rPr lang="en-US" altLang="zh-TW" sz="1600" dirty="0" smtClean="0">
                <a:latin typeface="Adobe 楷体 Std R" pitchFamily="18" charset="-128"/>
                <a:ea typeface="Adobe 楷体 Std R" pitchFamily="18" charset="-128"/>
              </a:rPr>
              <a:t>                 </a:t>
            </a:r>
            <a:r>
              <a:rPr lang="zh-TW" altLang="zh-TW" sz="1600" dirty="0" smtClean="0">
                <a:latin typeface="Adobe 楷体 Std R" pitchFamily="18" charset="-128"/>
                <a:ea typeface="Adobe 楷体 Std R" pitchFamily="18" charset="-128"/>
              </a:rPr>
              <a:t>威廉</a:t>
            </a:r>
            <a:r>
              <a:rPr lang="en-US" altLang="zh-TW" sz="1600" dirty="0" smtClean="0">
                <a:latin typeface="Adobe 楷体 Std R" pitchFamily="18" charset="-128"/>
                <a:ea typeface="Adobe 楷体 Std R" pitchFamily="18" charset="-128"/>
              </a:rPr>
              <a:t>·</a:t>
            </a:r>
            <a:r>
              <a:rPr lang="zh-TW" altLang="zh-TW" sz="1600" dirty="0" smtClean="0">
                <a:latin typeface="Adobe 楷体 Std R" pitchFamily="18" charset="-128"/>
                <a:ea typeface="Adobe 楷体 Std R" pitchFamily="18" charset="-128"/>
              </a:rPr>
              <a:t>理查</a:t>
            </a:r>
            <a:r>
              <a:rPr lang="en-US" altLang="zh-TW" sz="1600" dirty="0" smtClean="0">
                <a:latin typeface="Adobe 楷体 Std R" pitchFamily="18" charset="-128"/>
                <a:ea typeface="Adobe 楷体 Std R" pitchFamily="18" charset="-128"/>
              </a:rPr>
              <a:t>·</a:t>
            </a:r>
            <a:r>
              <a:rPr lang="zh-TW" altLang="zh-TW" sz="1600" dirty="0" smtClean="0">
                <a:latin typeface="Adobe 楷体 Std R" pitchFamily="18" charset="-128"/>
                <a:ea typeface="Adobe 楷体 Std R" pitchFamily="18" charset="-128"/>
              </a:rPr>
              <a:t>高爾斯爵士</a:t>
            </a:r>
            <a:endParaRPr lang="en-US" altLang="zh-TW" sz="1600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r>
              <a:rPr lang="en-US" altLang="zh-TW" sz="1600" dirty="0" smtClean="0">
                <a:latin typeface="Adobe 楷体 Std R" pitchFamily="18" charset="-128"/>
                <a:ea typeface="Adobe 楷体 Std R" pitchFamily="18" charset="-128"/>
              </a:rPr>
              <a:t>    </a:t>
            </a:r>
            <a:r>
              <a:rPr lang="zh-TW" altLang="zh-TW" sz="1600" dirty="0" smtClean="0">
                <a:latin typeface="Adobe 楷体 Std R" pitchFamily="18" charset="-128"/>
                <a:ea typeface="Adobe 楷体 Std R" pitchFamily="18" charset="-128"/>
              </a:rPr>
              <a:t>於</a:t>
            </a:r>
            <a:r>
              <a:rPr lang="en-US" altLang="zh-TW" sz="1600" dirty="0" smtClean="0">
                <a:latin typeface="Adobe 楷体 Std R" pitchFamily="18" charset="-128"/>
                <a:ea typeface="Adobe 楷体 Std R" pitchFamily="18" charset="-128"/>
              </a:rPr>
              <a:t>1886</a:t>
            </a:r>
            <a:r>
              <a:rPr lang="zh-TW" altLang="zh-TW" sz="1600" dirty="0" smtClean="0">
                <a:latin typeface="Adobe 楷体 Std R" pitchFamily="18" charset="-128"/>
                <a:ea typeface="Adobe 楷体 Std R" pitchFamily="18" charset="-128"/>
              </a:rPr>
              <a:t>年出版的《神經系統疾病手冊 》</a:t>
            </a:r>
            <a:endParaRPr lang="en-US" altLang="zh-TW" sz="1600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r>
              <a:rPr lang="en-US" altLang="zh-TW" sz="1600" dirty="0" smtClean="0">
                <a:latin typeface="Adobe 楷体 Std R" pitchFamily="18" charset="-128"/>
                <a:ea typeface="Adobe 楷体 Std R" pitchFamily="18" charset="-128"/>
              </a:rPr>
              <a:t>                 </a:t>
            </a:r>
            <a:r>
              <a:rPr lang="zh-TW" altLang="zh-TW" sz="1600" dirty="0" smtClean="0">
                <a:latin typeface="Adobe 楷体 Std R" pitchFamily="18" charset="-128"/>
                <a:ea typeface="Adobe 楷体 Std R" pitchFamily="18" charset="-128"/>
              </a:rPr>
              <a:t>所繪的巴金森氏症病人</a:t>
            </a:r>
            <a:endParaRPr lang="zh-TW" altLang="en-US" sz="1600" dirty="0"/>
          </a:p>
        </p:txBody>
      </p:sp>
      <p:pic>
        <p:nvPicPr>
          <p:cNvPr id="5" name="il_fi" descr="260px-Sir_William_Richard_Gowers_Parkinson_Disease_sketch_18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700808"/>
            <a:ext cx="2253611" cy="27156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3" descr="MC900434385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869160"/>
            <a:ext cx="387043" cy="36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MC900434385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484784"/>
            <a:ext cx="387043" cy="36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MC9003118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60000">
            <a:off x="8590942" y="59433"/>
            <a:ext cx="497609" cy="47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MC9003118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60000">
            <a:off x="55449" y="59432"/>
            <a:ext cx="497609" cy="47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DSC0027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3140968"/>
            <a:ext cx="1630214" cy="1381153"/>
          </a:xfrm>
          <a:prstGeom prst="ellipse">
            <a:avLst/>
          </a:prstGeom>
          <a:ln w="28575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00">
        <p14:warp dir="in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5000" dirty="0" smtClean="0">
                <a:solidFill>
                  <a:srgbClr val="16F61B"/>
                </a:solidFill>
                <a:latin typeface="華康隸書體W7" pitchFamily="65" charset="-120"/>
                <a:ea typeface="華康隸書體W7" pitchFamily="65" charset="-120"/>
              </a:rPr>
              <a:t>感恩  惜福</a:t>
            </a:r>
            <a:endParaRPr lang="zh-TW" altLang="en-US" sz="5000" dirty="0">
              <a:solidFill>
                <a:srgbClr val="16F61B"/>
              </a:solidFill>
              <a:latin typeface="華康隸書體W7" pitchFamily="65" charset="-120"/>
              <a:ea typeface="華康隸書體W7" pitchFamily="65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23528" y="1844824"/>
            <a:ext cx="4040188" cy="395128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altLang="zh-TW" sz="1800" dirty="0" smtClean="0">
                <a:latin typeface="Adobe 楷体 Std R" pitchFamily="18" charset="-128"/>
                <a:ea typeface="Adobe 楷体 Std R" pitchFamily="18" charset="-128"/>
              </a:rPr>
              <a:t>                                      </a:t>
            </a:r>
            <a:r>
              <a:rPr lang="zh-TW" altLang="zh-TW" sz="11200" b="1" dirty="0" smtClean="0">
                <a:latin typeface="Adobe 楷体 Std R" pitchFamily="18" charset="-128"/>
                <a:ea typeface="Adobe 楷体 Std R" pitchFamily="18" charset="-128"/>
              </a:rPr>
              <a:t>感謝上天的眷顧，從小到大，我一直生活在關愛中，有愛我的爸媽，也擁有對我</a:t>
            </a:r>
            <a:r>
              <a:rPr lang="en-US" altLang="zh-TW" sz="11200" b="1" dirty="0" smtClean="0">
                <a:latin typeface="Adobe 楷体 Std R" pitchFamily="18" charset="-128"/>
                <a:ea typeface="Adobe 楷体 Std R" pitchFamily="18" charset="-128"/>
              </a:rPr>
              <a:t>   </a:t>
            </a:r>
          </a:p>
          <a:p>
            <a:pPr>
              <a:buNone/>
            </a:pPr>
            <a:r>
              <a:rPr lang="en-US" altLang="zh-TW" sz="11200" b="1" dirty="0" smtClean="0">
                <a:latin typeface="Adobe 楷体 Std R" pitchFamily="18" charset="-128"/>
                <a:ea typeface="Adobe 楷体 Std R" pitchFamily="18" charset="-128"/>
              </a:rPr>
              <a:t>       </a:t>
            </a:r>
            <a:r>
              <a:rPr lang="zh-TW" altLang="zh-TW" sz="11200" b="1" dirty="0" smtClean="0">
                <a:latin typeface="Adobe 楷体 Std R" pitchFamily="18" charset="-128"/>
                <a:ea typeface="Adobe 楷体 Std R" pitchFamily="18" charset="-128"/>
              </a:rPr>
              <a:t>呵護備至的外公</a:t>
            </a:r>
            <a:endParaRPr lang="en-US" altLang="zh-TW" sz="8600" b="1" dirty="0" smtClean="0">
              <a:latin typeface="Adobe 楷体 Std R" pitchFamily="18" charset="-128"/>
              <a:ea typeface="Adobe 楷体 Std R" pitchFamily="18" charset="-128"/>
            </a:endParaRPr>
          </a:p>
          <a:p>
            <a:pPr algn="just">
              <a:buNone/>
            </a:pPr>
            <a:endParaRPr lang="en-US" altLang="zh-TW" sz="2800" b="1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r>
              <a:rPr lang="en-US" altLang="zh-TW" sz="2800" b="1" dirty="0" smtClean="0">
                <a:latin typeface="Adobe 楷体 Std R" pitchFamily="18" charset="-128"/>
                <a:ea typeface="Adobe 楷体 Std R" pitchFamily="18" charset="-128"/>
              </a:rPr>
              <a:t>=   </a:t>
            </a:r>
            <a:endParaRPr lang="en-US" altLang="zh-TW" sz="5900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r>
              <a:rPr lang="en-US" altLang="zh-TW" sz="5900" b="1" dirty="0" smtClean="0">
                <a:latin typeface="Adobe 楷体 Std R" pitchFamily="18" charset="-128"/>
                <a:ea typeface="Adobe 楷体 Std R" pitchFamily="18" charset="-128"/>
              </a:rPr>
              <a:t>             </a:t>
            </a:r>
          </a:p>
          <a:p>
            <a:pPr>
              <a:buNone/>
            </a:pPr>
            <a:r>
              <a:rPr lang="en-US" altLang="zh-TW" sz="5900" b="1" dirty="0" smtClean="0">
                <a:solidFill>
                  <a:srgbClr val="FFFF00"/>
                </a:solidFill>
                <a:latin typeface="Adobe 楷体 Std R" pitchFamily="18" charset="-128"/>
                <a:ea typeface="Adobe 楷体 Std R" pitchFamily="18" charset="-128"/>
              </a:rPr>
              <a:t>          </a:t>
            </a:r>
            <a:r>
              <a:rPr lang="zh-TW" altLang="zh-TW" sz="12000" b="1" dirty="0" smtClean="0">
                <a:solidFill>
                  <a:srgbClr val="FFFF00"/>
                </a:solidFill>
                <a:latin typeface="華康楷書體W7(P)" pitchFamily="66" charset="-120"/>
                <a:ea typeface="華康楷書體W7(P)" pitchFamily="66" charset="-120"/>
              </a:rPr>
              <a:t>屬於我的幸福真的</a:t>
            </a:r>
            <a:endParaRPr lang="en-US" altLang="zh-TW" sz="12000" b="1" dirty="0" smtClean="0">
              <a:solidFill>
                <a:srgbClr val="FFFF00"/>
              </a:solidFill>
              <a:latin typeface="華康楷書體W7(P)" pitchFamily="66" charset="-120"/>
              <a:ea typeface="華康楷書體W7(P)" pitchFamily="66" charset="-120"/>
            </a:endParaRPr>
          </a:p>
          <a:p>
            <a:pPr>
              <a:buNone/>
            </a:pPr>
            <a:endParaRPr lang="en-US" altLang="zh-TW" sz="8000" b="1" dirty="0" smtClean="0">
              <a:solidFill>
                <a:srgbClr val="FFFF00"/>
              </a:solidFill>
              <a:latin typeface="華康標楷體" pitchFamily="65" charset="-120"/>
              <a:ea typeface="華康標楷體" pitchFamily="65" charset="-120"/>
            </a:endParaRPr>
          </a:p>
          <a:p>
            <a:pPr>
              <a:buNone/>
            </a:pPr>
            <a:r>
              <a:rPr lang="en-US" altLang="zh-TW" sz="8000" b="1" dirty="0" smtClean="0">
                <a:solidFill>
                  <a:srgbClr val="FFFF00"/>
                </a:solidFill>
                <a:latin typeface="華康標楷體" pitchFamily="65" charset="-120"/>
                <a:ea typeface="華康標楷體" pitchFamily="65" charset="-120"/>
              </a:rPr>
              <a:t>         </a:t>
            </a:r>
            <a:r>
              <a:rPr lang="zh-TW" altLang="en-US" sz="14400" b="1" dirty="0" smtClean="0">
                <a:solidFill>
                  <a:srgbClr val="FF0000"/>
                </a:solidFill>
                <a:latin typeface="華康楷書體W7(P)" pitchFamily="66" charset="-120"/>
                <a:ea typeface="華康楷書體W7(P)" pitchFamily="66" charset="-120"/>
              </a:rPr>
              <a:t>太 多 太 多</a:t>
            </a:r>
            <a:endParaRPr lang="en-US" altLang="zh-TW" sz="14400" b="1" dirty="0" smtClean="0">
              <a:solidFill>
                <a:srgbClr val="FF0000"/>
              </a:solidFill>
              <a:latin typeface="華康楷書體W7(P)" pitchFamily="66" charset="-120"/>
              <a:ea typeface="華康楷書體W7(P)" pitchFamily="66" charset="-120"/>
            </a:endParaRPr>
          </a:p>
          <a:p>
            <a:pPr>
              <a:buNone/>
            </a:pPr>
            <a:endParaRPr lang="en-US" altLang="zh-TW" sz="8000" dirty="0" smtClean="0">
              <a:solidFill>
                <a:srgbClr val="FFFF00"/>
              </a:solidFill>
              <a:latin typeface="華康標楷體" pitchFamily="65" charset="-120"/>
              <a:ea typeface="華康標楷體" pitchFamily="65" charset="-120"/>
            </a:endParaRPr>
          </a:p>
          <a:p>
            <a:pPr>
              <a:buNone/>
            </a:pPr>
            <a:endParaRPr lang="en-US" altLang="zh-TW" sz="3200" dirty="0" smtClean="0">
              <a:solidFill>
                <a:srgbClr val="FFFF00"/>
              </a:solidFill>
              <a:latin typeface="華康標楷體" pitchFamily="65" charset="-120"/>
              <a:ea typeface="華康標楷體" pitchFamily="65" charset="-120"/>
            </a:endParaRPr>
          </a:p>
          <a:p>
            <a:pPr>
              <a:buNone/>
            </a:pPr>
            <a:endParaRPr lang="en-US" altLang="zh-TW" sz="1800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r>
              <a:rPr lang="en-US" altLang="zh-TW" sz="2000" dirty="0" smtClean="0">
                <a:latin typeface="Adobe 楷体 Std R" pitchFamily="18" charset="-128"/>
                <a:ea typeface="Adobe 楷体 Std R" pitchFamily="18" charset="-128"/>
              </a:rPr>
              <a:t>            </a:t>
            </a:r>
            <a:endParaRPr lang="zh-TW" altLang="en-US" b="1" dirty="0">
              <a:latin typeface="Adobe 楷体 Std R" pitchFamily="18" charset="-128"/>
              <a:ea typeface="Adobe 楷体 Std R" pitchFamily="18" charset="-128"/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endParaRPr lang="zh-TW" altLang="en-US" dirty="0"/>
          </a:p>
        </p:txBody>
      </p:sp>
      <p:pic>
        <p:nvPicPr>
          <p:cNvPr id="6146" name="Picture 2" descr="DSC001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484784"/>
            <a:ext cx="1913355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147" name="Picture 3" descr="MC900428071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00000">
            <a:off x="451077" y="879075"/>
            <a:ext cx="825994" cy="89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SC0037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90887">
            <a:off x="6732240" y="1628800"/>
            <a:ext cx="2123728" cy="240907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27" name="Picture 3" descr="DSC0023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293096"/>
            <a:ext cx="2122471" cy="21602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8" name="Picture 4" descr="DSC002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4293096"/>
            <a:ext cx="2016224" cy="21602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9" name="Picture 5" descr="DSC0033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39679" y="0"/>
            <a:ext cx="804321" cy="744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 descr="DSC0033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04321" cy="744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00">
        <p14:warp dir="in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 smtClean="0">
                <a:solidFill>
                  <a:srgbClr val="16F61B"/>
                </a:solidFill>
                <a:latin typeface="華康隸書體W7" pitchFamily="65" charset="-120"/>
                <a:ea typeface="華康隸書體W7" pitchFamily="65" charset="-120"/>
              </a:rPr>
              <a:t>感恩  惜福</a:t>
            </a:r>
            <a:endParaRPr lang="zh-TW" altLang="en-US" sz="5000" dirty="0">
              <a:solidFill>
                <a:srgbClr val="16F61B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b="1" i="1" dirty="0" smtClean="0"/>
              <a:t>                 </a:t>
            </a:r>
            <a:r>
              <a:rPr lang="zh-TW" altLang="zh-TW" sz="3600" dirty="0" smtClean="0">
                <a:solidFill>
                  <a:srgbClr val="0070C0"/>
                </a:solidFill>
                <a:latin typeface="華康唐風隸W7(P)" pitchFamily="66" charset="-120"/>
                <a:ea typeface="華康唐風隸W7(P)" pitchFamily="66" charset="-120"/>
              </a:rPr>
              <a:t>幸福像是長著一雙翅膀</a:t>
            </a:r>
            <a:endParaRPr lang="en-US" altLang="zh-TW" sz="3600" dirty="0" smtClean="0">
              <a:solidFill>
                <a:srgbClr val="0070C0"/>
              </a:solidFill>
              <a:latin typeface="華康唐風隸W7(P)" pitchFamily="66" charset="-120"/>
              <a:ea typeface="華康唐風隸W7(P)" pitchFamily="66" charset="-120"/>
            </a:endParaRPr>
          </a:p>
          <a:p>
            <a:pPr>
              <a:buNone/>
            </a:pPr>
            <a:r>
              <a:rPr lang="en-US" altLang="zh-TW" b="1" i="1" dirty="0" smtClean="0"/>
              <a:t>                          </a:t>
            </a:r>
            <a:r>
              <a:rPr lang="zh-TW" altLang="zh-TW" b="1" i="1" dirty="0" smtClean="0">
                <a:solidFill>
                  <a:srgbClr val="FFFF00"/>
                </a:solidFill>
                <a:latin typeface="華康標楷體" pitchFamily="65" charset="-120"/>
                <a:ea typeface="華康標楷體" pitchFamily="65" charset="-120"/>
              </a:rPr>
              <a:t>在不經意的時候</a:t>
            </a:r>
            <a:endParaRPr lang="en-US" altLang="zh-TW" b="1" i="1" dirty="0" smtClean="0">
              <a:solidFill>
                <a:srgbClr val="FFFF00"/>
              </a:solidFill>
              <a:latin typeface="華康標楷體" pitchFamily="65" charset="-120"/>
              <a:ea typeface="華康標楷體" pitchFamily="65" charset="-120"/>
            </a:endParaRPr>
          </a:p>
          <a:p>
            <a:pPr>
              <a:buNone/>
            </a:pPr>
            <a:endParaRPr lang="en-US" altLang="zh-TW" b="1" i="1" dirty="0" smtClean="0"/>
          </a:p>
          <a:p>
            <a:pPr>
              <a:buNone/>
            </a:pPr>
            <a:r>
              <a:rPr lang="en-US" altLang="zh-TW" b="1" i="1" dirty="0" smtClean="0"/>
              <a:t>           </a:t>
            </a:r>
            <a:r>
              <a:rPr lang="zh-TW" altLang="zh-TW" sz="4000" dirty="0" smtClean="0">
                <a:solidFill>
                  <a:srgbClr val="7030A0"/>
                </a:solidFill>
                <a:latin typeface="華康唐風隸W7(P)" pitchFamily="66" charset="-120"/>
                <a:ea typeface="華康唐風隸W7(P)" pitchFamily="66" charset="-120"/>
              </a:rPr>
              <a:t>就可能會與我們擦肩而過！</a:t>
            </a:r>
            <a:endParaRPr lang="en-US" altLang="zh-TW" sz="4000" dirty="0" smtClean="0">
              <a:solidFill>
                <a:srgbClr val="7030A0"/>
              </a:solidFill>
              <a:latin typeface="華康唐風隸W7(P)" pitchFamily="66" charset="-120"/>
              <a:ea typeface="華康唐風隸W7(P)" pitchFamily="66" charset="-120"/>
            </a:endParaRPr>
          </a:p>
          <a:p>
            <a:pPr>
              <a:buNone/>
            </a:pPr>
            <a:endParaRPr lang="en-US" altLang="zh-TW" b="1" i="1" dirty="0" smtClean="0"/>
          </a:p>
          <a:p>
            <a:pPr>
              <a:buNone/>
            </a:pPr>
            <a:r>
              <a:rPr lang="en-US" altLang="zh-TW" b="1" i="1" dirty="0" smtClean="0"/>
              <a:t>            </a:t>
            </a:r>
            <a:r>
              <a:rPr lang="zh-TW" altLang="zh-TW" sz="4400" i="1" dirty="0" smtClean="0">
                <a:solidFill>
                  <a:srgbClr val="FF0000"/>
                </a:solidFill>
                <a:latin typeface="華康唐風隸W7(P)" pitchFamily="66" charset="-120"/>
                <a:ea typeface="華康唐風隸W7(P)" pitchFamily="66" charset="-120"/>
              </a:rPr>
              <a:t>要好好把握珍惜幸福啊！</a:t>
            </a:r>
            <a:endParaRPr lang="zh-TW" altLang="en-US" sz="4400" dirty="0">
              <a:solidFill>
                <a:srgbClr val="FF0000"/>
              </a:solidFill>
              <a:latin typeface="華康唐風隸W7(P)" pitchFamily="66" charset="-120"/>
              <a:ea typeface="華康唐風隸W7(P)" pitchFamily="66" charset="-120"/>
            </a:endParaRPr>
          </a:p>
        </p:txBody>
      </p:sp>
      <p:pic>
        <p:nvPicPr>
          <p:cNvPr id="7172" name="Picture 4" descr="MM900395788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00000">
            <a:off x="1343453" y="936568"/>
            <a:ext cx="981282" cy="5092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3" name="Picture 5" descr="MM900395788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00000">
            <a:off x="6776594" y="1171068"/>
            <a:ext cx="930486" cy="4652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4" name="Picture 6" descr="MM900395788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00000">
            <a:off x="730343" y="4195700"/>
            <a:ext cx="981280" cy="490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5" name="Picture 7" descr="MM900395788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00000">
            <a:off x="7570755" y="4410841"/>
            <a:ext cx="973972" cy="4869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5" descr="DSC003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39679" y="0"/>
            <a:ext cx="804321" cy="744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DSC003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04321" cy="744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DSC003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13478"/>
            <a:ext cx="804321" cy="744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DSC003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39679" y="6113478"/>
            <a:ext cx="804321" cy="744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00">
        <p14:warp dir="in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 smtClean="0">
                <a:solidFill>
                  <a:srgbClr val="16F61B"/>
                </a:solidFill>
                <a:latin typeface="華康隸書體W7" pitchFamily="65" charset="-120"/>
                <a:ea typeface="華康隸書體W7" pitchFamily="65" charset="-120"/>
              </a:rPr>
              <a:t>感恩  惜福</a:t>
            </a:r>
            <a:endParaRPr lang="zh-TW" altLang="en-US" sz="5000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251520" y="1484784"/>
            <a:ext cx="4040188" cy="395128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altLang="zh-TW" sz="1800" dirty="0" smtClean="0">
                <a:latin typeface="Adobe 楷体 Std R" pitchFamily="18" charset="-128"/>
                <a:ea typeface="Adobe 楷体 Std R" pitchFamily="18" charset="-128"/>
              </a:rPr>
              <a:t>            </a:t>
            </a:r>
            <a:r>
              <a:rPr lang="en-US" altLang="zh-TW" sz="2800" b="1" dirty="0" smtClean="0">
                <a:latin typeface="Adobe 楷体 Std R" pitchFamily="18" charset="-128"/>
                <a:ea typeface="Adobe 楷体 Std R" pitchFamily="18" charset="-128"/>
              </a:rPr>
              <a:t> </a:t>
            </a:r>
            <a:endParaRPr lang="en-US" altLang="zh-TW" sz="1800" dirty="0" smtClean="0">
              <a:latin typeface="Adobe 楷体 Std R" pitchFamily="18" charset="-128"/>
              <a:ea typeface="Adobe 楷体 Std R" pitchFamily="18" charset="-128"/>
            </a:endParaRPr>
          </a:p>
          <a:p>
            <a:pPr algn="just">
              <a:buNone/>
            </a:pPr>
            <a:r>
              <a:rPr lang="en-US" altLang="zh-TW" sz="2000" b="1" dirty="0" smtClean="0">
                <a:latin typeface="Adobe 楷体 Std R" pitchFamily="18" charset="-128"/>
                <a:ea typeface="Adobe 楷体 Std R" pitchFamily="18" charset="-128"/>
              </a:rPr>
              <a:t>              </a:t>
            </a:r>
            <a:r>
              <a:rPr lang="zh-TW" altLang="zh-TW" sz="3000" b="1" dirty="0" smtClean="0">
                <a:latin typeface="Adobe 楷体 Std R" pitchFamily="18" charset="-128"/>
                <a:ea typeface="Adobe 楷体 Std R" pitchFamily="18" charset="-128"/>
              </a:rPr>
              <a:t>外公常</a:t>
            </a:r>
            <a:r>
              <a:rPr lang="zh-TW" altLang="en-US" sz="3000" b="1" dirty="0" smtClean="0">
                <a:latin typeface="Adobe 楷体 Std R" pitchFamily="18" charset="-128"/>
                <a:ea typeface="Adobe 楷体 Std R" pitchFamily="18" charset="-128"/>
              </a:rPr>
              <a:t>說</a:t>
            </a:r>
            <a:endParaRPr lang="en-US" altLang="zh-TW" sz="3000" b="1" dirty="0" smtClean="0">
              <a:latin typeface="Adobe 楷体 Std R" pitchFamily="18" charset="-128"/>
              <a:ea typeface="Adobe 楷体 Std R" pitchFamily="18" charset="-128"/>
            </a:endParaRPr>
          </a:p>
          <a:p>
            <a:pPr algn="just">
              <a:buNone/>
            </a:pPr>
            <a:r>
              <a:rPr lang="en-US" altLang="zh-TW" sz="3000" b="1" dirty="0" smtClean="0">
                <a:latin typeface="Adobe 楷体 Std R" pitchFamily="18" charset="-128"/>
                <a:ea typeface="Adobe 楷体 Std R" pitchFamily="18" charset="-128"/>
              </a:rPr>
              <a:t> </a:t>
            </a:r>
          </a:p>
          <a:p>
            <a:pPr algn="just">
              <a:buNone/>
            </a:pPr>
            <a:r>
              <a:rPr lang="en-US" altLang="zh-TW" sz="2800" b="1" dirty="0" smtClean="0">
                <a:solidFill>
                  <a:srgbClr val="FF0000"/>
                </a:solidFill>
                <a:latin typeface="Adobe 楷体 Std R" pitchFamily="18" charset="-128"/>
                <a:ea typeface="Adobe 楷体 Std R" pitchFamily="18" charset="-128"/>
              </a:rPr>
              <a:t>         </a:t>
            </a:r>
            <a:r>
              <a:rPr lang="zh-TW" altLang="zh-TW" sz="3000" b="1" dirty="0" smtClean="0">
                <a:solidFill>
                  <a:srgbClr val="FF0000"/>
                </a:solidFill>
                <a:latin typeface="Adobe 楷体 Std R" pitchFamily="18" charset="-128"/>
                <a:ea typeface="Adobe 楷体 Std R" pitchFamily="18" charset="-128"/>
              </a:rPr>
              <a:t>要分享快樂</a:t>
            </a:r>
            <a:endParaRPr lang="en-US" altLang="zh-TW" sz="3000" b="1" dirty="0" smtClean="0">
              <a:solidFill>
                <a:srgbClr val="FF0000"/>
              </a:solidFill>
              <a:latin typeface="Adobe 楷体 Std R" pitchFamily="18" charset="-128"/>
              <a:ea typeface="Adobe 楷体 Std R" pitchFamily="18" charset="-128"/>
            </a:endParaRPr>
          </a:p>
          <a:p>
            <a:pPr algn="just">
              <a:buNone/>
            </a:pPr>
            <a:r>
              <a:rPr lang="en-US" altLang="zh-TW" sz="3000" b="1" dirty="0" smtClean="0">
                <a:solidFill>
                  <a:srgbClr val="FF0000"/>
                </a:solidFill>
                <a:latin typeface="Adobe 楷体 Std R" pitchFamily="18" charset="-128"/>
                <a:ea typeface="Adobe 楷体 Std R" pitchFamily="18" charset="-128"/>
              </a:rPr>
              <a:t>           </a:t>
            </a:r>
            <a:r>
              <a:rPr lang="zh-TW" altLang="zh-TW" sz="3000" b="1" dirty="0" smtClean="0">
                <a:solidFill>
                  <a:srgbClr val="FF0000"/>
                </a:solidFill>
                <a:latin typeface="Adobe 楷体 Std R" pitchFamily="18" charset="-128"/>
                <a:ea typeface="Adobe 楷体 Std R" pitchFamily="18" charset="-128"/>
              </a:rPr>
              <a:t>熱心助人</a:t>
            </a:r>
            <a:r>
              <a:rPr lang="en-US" altLang="zh-TW" sz="3000" b="1" dirty="0" smtClean="0">
                <a:latin typeface="Adobe 楷体 Std R" pitchFamily="18" charset="-128"/>
                <a:ea typeface="Adobe 楷体 Std R" pitchFamily="18" charset="-128"/>
              </a:rPr>
              <a:t>  </a:t>
            </a:r>
          </a:p>
          <a:p>
            <a:pPr algn="just">
              <a:buNone/>
            </a:pPr>
            <a:r>
              <a:rPr lang="en-US" altLang="zh-TW" sz="2800" b="1" dirty="0" smtClean="0">
                <a:latin typeface="Adobe 楷体 Std R" pitchFamily="18" charset="-128"/>
                <a:ea typeface="Adobe 楷体 Std R" pitchFamily="18" charset="-128"/>
              </a:rPr>
              <a:t>    </a:t>
            </a:r>
            <a:r>
              <a:rPr lang="zh-TW" altLang="zh-TW" sz="2800" b="1" dirty="0" smtClean="0">
                <a:latin typeface="Adobe 楷体 Std R" pitchFamily="18" charset="-128"/>
                <a:ea typeface="Adobe 楷体 Std R" pitchFamily="18" charset="-128"/>
              </a:rPr>
              <a:t>我牢記這句座右銘</a:t>
            </a:r>
            <a:r>
              <a:rPr lang="en-US" altLang="zh-TW" sz="2800" b="1" dirty="0" smtClean="0">
                <a:latin typeface="Adobe 楷体 Std R" pitchFamily="18" charset="-128"/>
                <a:ea typeface="Adobe 楷体 Std R" pitchFamily="18" charset="-128"/>
              </a:rPr>
              <a:t> </a:t>
            </a:r>
          </a:p>
          <a:p>
            <a:pPr algn="just">
              <a:buNone/>
            </a:pPr>
            <a:r>
              <a:rPr lang="en-US" altLang="zh-TW" sz="2800" b="1" dirty="0" smtClean="0">
                <a:latin typeface="Adobe 楷体 Std R" pitchFamily="18" charset="-128"/>
                <a:ea typeface="Adobe 楷体 Std R" pitchFamily="18" charset="-128"/>
              </a:rPr>
              <a:t>      </a:t>
            </a:r>
            <a:r>
              <a:rPr lang="zh-TW" altLang="zh-TW" sz="2800" b="1" dirty="0" smtClean="0">
                <a:solidFill>
                  <a:srgbClr val="7030A0"/>
                </a:solidFill>
                <a:latin typeface="Adobe 楷体 Std R" pitchFamily="18" charset="-128"/>
                <a:ea typeface="Adobe 楷体 Std R" pitchFamily="18" charset="-128"/>
              </a:rPr>
              <a:t>因此擁有好人緣</a:t>
            </a:r>
            <a:endParaRPr lang="en-US" altLang="zh-TW" sz="2800" b="1" dirty="0" smtClean="0">
              <a:solidFill>
                <a:srgbClr val="7030A0"/>
              </a:solidFill>
              <a:latin typeface="Adobe 楷体 Std R" pitchFamily="18" charset="-128"/>
              <a:ea typeface="Adobe 楷体 Std R" pitchFamily="18" charset="-128"/>
            </a:endParaRPr>
          </a:p>
          <a:p>
            <a:pPr algn="just">
              <a:buNone/>
            </a:pPr>
            <a:r>
              <a:rPr lang="en-US" altLang="zh-TW" sz="2800" b="1" dirty="0" smtClean="0">
                <a:latin typeface="Adobe 楷体 Std R" pitchFamily="18" charset="-128"/>
                <a:ea typeface="Adobe 楷体 Std R" pitchFamily="18" charset="-128"/>
              </a:rPr>
              <a:t>     </a:t>
            </a:r>
            <a:r>
              <a:rPr lang="zh-TW" altLang="zh-TW" sz="2800" b="1" dirty="0" smtClean="0">
                <a:solidFill>
                  <a:srgbClr val="0070C0"/>
                </a:solidFill>
                <a:latin typeface="Adobe 楷体 Std R" pitchFamily="18" charset="-128"/>
                <a:ea typeface="Adobe 楷体 Std R" pitchFamily="18" charset="-128"/>
              </a:rPr>
              <a:t>結交許多知心好友</a:t>
            </a:r>
            <a:endParaRPr lang="zh-TW" altLang="en-US" sz="2800" b="1" dirty="0">
              <a:solidFill>
                <a:srgbClr val="0070C0"/>
              </a:solidFill>
              <a:latin typeface="Adobe 楷体 Std R" pitchFamily="18" charset="-128"/>
              <a:ea typeface="Adobe 楷体 Std R" pitchFamily="18" charset="-128"/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9218" name="Picture 2" descr="C:\Documents and Settings\user\桌面\祖孫情相片\DSC01380.JPG"/>
          <p:cNvPicPr>
            <a:picLocks noChangeAspect="1" noChangeArrowheads="1"/>
          </p:cNvPicPr>
          <p:nvPr/>
        </p:nvPicPr>
        <p:blipFill>
          <a:blip r:embed="rId2" cstate="print"/>
          <a:srcRect l="16129" t="3333"/>
          <a:stretch>
            <a:fillRect/>
          </a:stretch>
        </p:blipFill>
        <p:spPr bwMode="auto">
          <a:xfrm rot="21314661">
            <a:off x="4716016" y="1628800"/>
            <a:ext cx="1872209" cy="2160240"/>
          </a:xfrm>
          <a:prstGeom prst="rect">
            <a:avLst/>
          </a:prstGeom>
          <a:ln w="28575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220" name="Picture 4" descr="DSC001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7520">
            <a:off x="6804248" y="1628800"/>
            <a:ext cx="1828800" cy="2160240"/>
          </a:xfrm>
          <a:prstGeom prst="rect">
            <a:avLst/>
          </a:prstGeom>
          <a:ln w="28575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4" name="Picture 2" descr="DSC0028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005063"/>
            <a:ext cx="2520280" cy="259228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1" name="Picture 3" descr="MC900428071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200000">
            <a:off x="8186385" y="-56541"/>
            <a:ext cx="829521" cy="89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MC900428071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200000">
            <a:off x="128095" y="-56540"/>
            <a:ext cx="829521" cy="89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00">
        <p14:warp dir="in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zh-TW" altLang="en-US" sz="5000" dirty="0" smtClean="0">
                <a:solidFill>
                  <a:srgbClr val="16F61B"/>
                </a:solidFill>
                <a:latin typeface="華康隸書體W7" pitchFamily="65" charset="-120"/>
                <a:ea typeface="華康隸書體W7" pitchFamily="65" charset="-120"/>
              </a:rPr>
              <a:t>感恩</a:t>
            </a:r>
            <a:r>
              <a:rPr lang="zh-TW" altLang="en-US" dirty="0" smtClean="0">
                <a:solidFill>
                  <a:srgbClr val="16F61B"/>
                </a:solidFill>
                <a:latin typeface="華康隸書體W7" pitchFamily="65" charset="-120"/>
                <a:ea typeface="華康隸書體W7" pitchFamily="65" charset="-120"/>
              </a:rPr>
              <a:t>  </a:t>
            </a:r>
            <a:r>
              <a:rPr lang="zh-TW" altLang="en-US" sz="5000" dirty="0" smtClean="0">
                <a:solidFill>
                  <a:srgbClr val="16F61B"/>
                </a:solidFill>
                <a:latin typeface="華康隸書體W7" pitchFamily="65" charset="-120"/>
                <a:ea typeface="華康隸書體W7" pitchFamily="65" charset="-120"/>
              </a:rPr>
              <a:t>惜福</a:t>
            </a:r>
            <a:endParaRPr lang="zh-TW" altLang="en-US" sz="5000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81128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en-US" altLang="zh-TW" sz="2000" dirty="0" smtClean="0">
                <a:latin typeface="Adobe 楷体 Std R" pitchFamily="18" charset="-128"/>
                <a:ea typeface="Adobe 楷体 Std R" pitchFamily="18" charset="-128"/>
              </a:rPr>
              <a:t>              </a:t>
            </a:r>
            <a:r>
              <a:rPr lang="zh-TW" altLang="zh-TW" sz="2600" b="1" dirty="0" smtClean="0">
                <a:latin typeface="Adobe 楷体 Std R" pitchFamily="18" charset="-128"/>
                <a:ea typeface="Adobe 楷体 Std R" pitchFamily="18" charset="-128"/>
              </a:rPr>
              <a:t>感謝外公濃厚的愛，幸福了我的童年，美麗了我的記憶！</a:t>
            </a:r>
            <a:endParaRPr lang="en-US" altLang="zh-TW" sz="2600" b="1" dirty="0" smtClean="0">
              <a:latin typeface="Adobe 楷体 Std R" pitchFamily="18" charset="-128"/>
              <a:ea typeface="Adobe 楷体 Std R" pitchFamily="18" charset="-128"/>
            </a:endParaRPr>
          </a:p>
          <a:p>
            <a:pPr algn="just">
              <a:buNone/>
            </a:pPr>
            <a:endParaRPr lang="en-US" altLang="zh-TW" sz="2000" dirty="0" smtClean="0">
              <a:latin typeface="Adobe 楷体 Std R" pitchFamily="18" charset="-128"/>
              <a:ea typeface="Adobe 楷体 Std R" pitchFamily="18" charset="-128"/>
            </a:endParaRPr>
          </a:p>
          <a:p>
            <a:pPr algn="just">
              <a:buNone/>
            </a:pPr>
            <a:endParaRPr lang="en-US" altLang="zh-TW" sz="2000" dirty="0" smtClean="0">
              <a:latin typeface="Adobe 楷体 Std R" pitchFamily="18" charset="-128"/>
              <a:ea typeface="Adobe 楷体 Std R" pitchFamily="18" charset="-128"/>
            </a:endParaRPr>
          </a:p>
          <a:p>
            <a:pPr algn="just">
              <a:buNone/>
            </a:pPr>
            <a:endParaRPr lang="en-US" altLang="zh-TW" sz="2000" dirty="0" smtClean="0">
              <a:latin typeface="Adobe 楷体 Std R" pitchFamily="18" charset="-128"/>
              <a:ea typeface="Adobe 楷体 Std R" pitchFamily="18" charset="-128"/>
            </a:endParaRPr>
          </a:p>
          <a:p>
            <a:pPr algn="just">
              <a:buNone/>
            </a:pPr>
            <a:endParaRPr lang="en-US" altLang="zh-TW" sz="2000" dirty="0" smtClean="0">
              <a:latin typeface="Adobe 楷体 Std R" pitchFamily="18" charset="-128"/>
              <a:ea typeface="Adobe 楷体 Std R" pitchFamily="18" charset="-128"/>
            </a:endParaRPr>
          </a:p>
          <a:p>
            <a:pPr algn="just">
              <a:buNone/>
            </a:pPr>
            <a:endParaRPr lang="en-US" altLang="zh-TW" sz="2000" dirty="0" smtClean="0">
              <a:latin typeface="Adobe 楷体 Std R" pitchFamily="18" charset="-128"/>
              <a:ea typeface="Adobe 楷体 Std R" pitchFamily="18" charset="-128"/>
            </a:endParaRPr>
          </a:p>
          <a:p>
            <a:pPr algn="just">
              <a:buNone/>
            </a:pPr>
            <a:endParaRPr lang="en-US" altLang="zh-TW" sz="2000" dirty="0" smtClean="0">
              <a:latin typeface="Adobe 楷体 Std R" pitchFamily="18" charset="-128"/>
              <a:ea typeface="Adobe 楷体 Std R" pitchFamily="18" charset="-128"/>
            </a:endParaRPr>
          </a:p>
          <a:p>
            <a:pPr algn="just">
              <a:buNone/>
            </a:pPr>
            <a:endParaRPr lang="en-US" altLang="zh-TW" sz="2000" dirty="0" smtClean="0">
              <a:latin typeface="Adobe 楷体 Std R" pitchFamily="18" charset="-128"/>
              <a:ea typeface="Adobe 楷体 Std R" pitchFamily="18" charset="-128"/>
            </a:endParaRPr>
          </a:p>
          <a:p>
            <a:pPr algn="just">
              <a:buNone/>
            </a:pPr>
            <a:r>
              <a:rPr lang="en-US" altLang="zh-TW" sz="2000" dirty="0" smtClean="0">
                <a:latin typeface="Adobe 楷体 Std R" pitchFamily="18" charset="-128"/>
                <a:ea typeface="Adobe 楷体 Std R" pitchFamily="18" charset="-128"/>
              </a:rPr>
              <a:t>            </a:t>
            </a:r>
          </a:p>
          <a:p>
            <a:pPr algn="just">
              <a:buNone/>
            </a:pPr>
            <a:r>
              <a:rPr lang="en-US" altLang="zh-TW" sz="2000" dirty="0" smtClean="0">
                <a:latin typeface="Adobe 楷体 Std R" pitchFamily="18" charset="-128"/>
                <a:ea typeface="Adobe 楷体 Std R" pitchFamily="18" charset="-128"/>
              </a:rPr>
              <a:t>            </a:t>
            </a:r>
          </a:p>
          <a:p>
            <a:pPr algn="just">
              <a:buNone/>
            </a:pPr>
            <a:r>
              <a:rPr lang="en-US" altLang="zh-TW" sz="2000" b="1" dirty="0" smtClean="0">
                <a:latin typeface="Adobe 楷体 Std R" pitchFamily="18" charset="-128"/>
                <a:ea typeface="Adobe 楷体 Std R" pitchFamily="18" charset="-128"/>
              </a:rPr>
              <a:t>              </a:t>
            </a:r>
            <a:r>
              <a:rPr lang="zh-TW" altLang="zh-TW" sz="2600" b="1" dirty="0" smtClean="0">
                <a:latin typeface="Adobe 楷体 Std R" pitchFamily="18" charset="-128"/>
                <a:ea typeface="Adobe 楷体 Std R" pitchFamily="18" charset="-128"/>
              </a:rPr>
              <a:t>遭遇挫折時，和外公生活的點滴常會浮現心頭</a:t>
            </a:r>
            <a:endParaRPr lang="en-US" altLang="zh-TW" sz="2600" b="1" dirty="0" smtClean="0">
              <a:latin typeface="Adobe 楷体 Std R" pitchFamily="18" charset="-128"/>
              <a:ea typeface="Adobe 楷体 Std R" pitchFamily="18" charset="-128"/>
            </a:endParaRPr>
          </a:p>
          <a:p>
            <a:pPr algn="just">
              <a:buNone/>
            </a:pPr>
            <a:endParaRPr lang="zh-TW" altLang="en-US" sz="2000" dirty="0" smtClean="0">
              <a:latin typeface="Adobe 楷体 Std R" pitchFamily="18" charset="-128"/>
              <a:ea typeface="Adobe 楷体 Std R" pitchFamily="18" charset="-128"/>
            </a:endParaRPr>
          </a:p>
          <a:p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altLang="zh-TW" sz="1800" dirty="0" smtClean="0">
                <a:latin typeface="Adobe 楷体 Std R" pitchFamily="18" charset="-128"/>
                <a:ea typeface="Adobe 楷体 Std R" pitchFamily="18" charset="-128"/>
              </a:rPr>
              <a:t>          </a:t>
            </a:r>
          </a:p>
          <a:p>
            <a:pPr>
              <a:buNone/>
            </a:pPr>
            <a:endParaRPr lang="en-US" altLang="zh-TW" sz="1800" dirty="0" smtClean="0">
              <a:latin typeface="Adobe 楷体 Std R" pitchFamily="18" charset="-128"/>
              <a:ea typeface="Adobe 楷体 Std R" pitchFamily="18" charset="-128"/>
            </a:endParaRPr>
          </a:p>
          <a:p>
            <a:pPr algn="just">
              <a:buNone/>
            </a:pPr>
            <a:r>
              <a:rPr lang="en-US" altLang="zh-TW" sz="1900" dirty="0" smtClean="0">
                <a:latin typeface="Adobe 楷体 Std R" pitchFamily="18" charset="-128"/>
                <a:ea typeface="Adobe 楷体 Std R" pitchFamily="18" charset="-128"/>
              </a:rPr>
              <a:t>             </a:t>
            </a:r>
          </a:p>
          <a:p>
            <a:pPr algn="just">
              <a:buNone/>
            </a:pPr>
            <a:endParaRPr lang="en-US" altLang="zh-TW" sz="1900" dirty="0" smtClean="0">
              <a:latin typeface="Adobe 楷体 Std R" pitchFamily="18" charset="-128"/>
              <a:ea typeface="Adobe 楷体 Std R" pitchFamily="18" charset="-128"/>
            </a:endParaRPr>
          </a:p>
          <a:p>
            <a:pPr algn="just">
              <a:buNone/>
            </a:pPr>
            <a:endParaRPr lang="en-US" altLang="zh-TW" sz="1900" dirty="0" smtClean="0">
              <a:latin typeface="Adobe 楷体 Std R" pitchFamily="18" charset="-128"/>
              <a:ea typeface="Adobe 楷体 Std R" pitchFamily="18" charset="-128"/>
            </a:endParaRPr>
          </a:p>
          <a:p>
            <a:pPr algn="just">
              <a:buNone/>
            </a:pPr>
            <a:endParaRPr lang="en-US" altLang="zh-TW" sz="1900" dirty="0" smtClean="0">
              <a:latin typeface="Adobe 楷体 Std R" pitchFamily="18" charset="-128"/>
              <a:ea typeface="Adobe 楷体 Std R" pitchFamily="18" charset="-128"/>
            </a:endParaRPr>
          </a:p>
          <a:p>
            <a:pPr algn="just">
              <a:buNone/>
            </a:pPr>
            <a:endParaRPr lang="en-US" altLang="zh-TW" sz="1900" dirty="0" smtClean="0">
              <a:latin typeface="Adobe 楷体 Std R" pitchFamily="18" charset="-128"/>
              <a:ea typeface="Adobe 楷体 Std R" pitchFamily="18" charset="-128"/>
            </a:endParaRPr>
          </a:p>
          <a:p>
            <a:pPr algn="just">
              <a:buNone/>
            </a:pPr>
            <a:endParaRPr lang="en-US" altLang="zh-TW" sz="1900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endParaRPr lang="en-US" altLang="zh-TW" sz="1800" dirty="0" smtClean="0">
              <a:latin typeface="Adobe 楷体 Std R" pitchFamily="18" charset="-128"/>
              <a:ea typeface="Adobe 楷体 Std R" pitchFamily="18" charset="-128"/>
            </a:endParaRPr>
          </a:p>
          <a:p>
            <a:pPr algn="just">
              <a:buNone/>
            </a:pPr>
            <a:r>
              <a:rPr lang="en-US" altLang="zh-TW" sz="1900" dirty="0" smtClean="0">
                <a:latin typeface="Adobe 楷体 Std R" pitchFamily="18" charset="-128"/>
                <a:ea typeface="Adobe 楷体 Std R" pitchFamily="18" charset="-128"/>
              </a:rPr>
              <a:t>             </a:t>
            </a:r>
          </a:p>
          <a:p>
            <a:pPr algn="just">
              <a:buNone/>
            </a:pPr>
            <a:endParaRPr lang="en-US" altLang="zh-TW" sz="1900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endParaRPr lang="en-US" altLang="zh-TW" sz="1800" dirty="0" smtClean="0">
              <a:latin typeface="Adobe 楷体 Std R" pitchFamily="18" charset="-128"/>
              <a:ea typeface="Adobe 楷体 Std R" pitchFamily="18" charset="-128"/>
            </a:endParaRPr>
          </a:p>
          <a:p>
            <a:pPr algn="just">
              <a:buNone/>
            </a:pPr>
            <a:r>
              <a:rPr lang="en-US" altLang="zh-TW" sz="1900" dirty="0" smtClean="0">
                <a:latin typeface="Adobe 楷体 Std R" pitchFamily="18" charset="-128"/>
                <a:ea typeface="Adobe 楷体 Std R" pitchFamily="18" charset="-128"/>
              </a:rPr>
              <a:t>             </a:t>
            </a:r>
          </a:p>
          <a:p>
            <a:pPr algn="just">
              <a:buNone/>
            </a:pPr>
            <a:r>
              <a:rPr lang="en-US" altLang="zh-TW" sz="1900" dirty="0" smtClean="0">
                <a:latin typeface="Adobe 楷体 Std R" pitchFamily="18" charset="-128"/>
                <a:ea typeface="Adobe 楷体 Std R" pitchFamily="18" charset="-128"/>
              </a:rPr>
              <a:t>               </a:t>
            </a:r>
            <a:r>
              <a:rPr lang="en-US" altLang="zh-TW" sz="1400" dirty="0" smtClean="0">
                <a:latin typeface="Adobe 楷体 Std R" pitchFamily="18" charset="-128"/>
                <a:ea typeface="Adobe 楷体 Std R" pitchFamily="18" charset="-128"/>
              </a:rPr>
              <a:t> </a:t>
            </a:r>
            <a:r>
              <a:rPr lang="zh-TW" altLang="zh-TW" sz="2600" b="1" dirty="0" smtClean="0">
                <a:solidFill>
                  <a:srgbClr val="7030A0"/>
                </a:solidFill>
                <a:latin typeface="Adobe 楷体 Std R" pitchFamily="18" charset="-128"/>
                <a:ea typeface="Adobe 楷体 Std R" pitchFamily="18" charset="-128"/>
              </a:rPr>
              <a:t>溫馨濃厚的祖孫情</a:t>
            </a:r>
            <a:endParaRPr lang="en-US" altLang="zh-TW" sz="2600" b="1" dirty="0" smtClean="0">
              <a:solidFill>
                <a:srgbClr val="7030A0"/>
              </a:solidFill>
              <a:latin typeface="Adobe 楷体 Std R" pitchFamily="18" charset="-128"/>
              <a:ea typeface="Adobe 楷体 Std R" pitchFamily="18" charset="-128"/>
            </a:endParaRPr>
          </a:p>
          <a:p>
            <a:pPr algn="just">
              <a:buNone/>
            </a:pPr>
            <a:r>
              <a:rPr lang="zh-TW" altLang="en-US" sz="1800" b="1" dirty="0" smtClean="0">
                <a:latin typeface="Adobe 楷体 Std R" pitchFamily="18" charset="-128"/>
                <a:ea typeface="Adobe 楷体 Std R" pitchFamily="18" charset="-128"/>
              </a:rPr>
              <a:t>             </a:t>
            </a:r>
            <a:r>
              <a:rPr lang="zh-TW" altLang="en-US" sz="2600" b="1" dirty="0" smtClean="0">
                <a:solidFill>
                  <a:srgbClr val="FF0000"/>
                </a:solidFill>
                <a:latin typeface="Adobe 楷体 Std R" pitchFamily="18" charset="-128"/>
                <a:ea typeface="Adobe 楷体 Std R" pitchFamily="18" charset="-128"/>
              </a:rPr>
              <a:t>是</a:t>
            </a:r>
            <a:r>
              <a:rPr lang="zh-TW" altLang="zh-TW" sz="2600" b="1" dirty="0" smtClean="0">
                <a:solidFill>
                  <a:srgbClr val="FF0000"/>
                </a:solidFill>
                <a:latin typeface="Adobe 楷体 Std R" pitchFamily="18" charset="-128"/>
                <a:ea typeface="Adobe 楷体 Std R" pitchFamily="18" charset="-128"/>
              </a:rPr>
              <a:t>我生活的重要支柱</a:t>
            </a:r>
            <a:endParaRPr lang="zh-TW" altLang="en-US" sz="2600" b="1" dirty="0">
              <a:solidFill>
                <a:srgbClr val="FF0000"/>
              </a:solidFill>
              <a:latin typeface="Adobe 楷体 Std R" pitchFamily="18" charset="-128"/>
              <a:ea typeface="Adobe 楷体 Std R" pitchFamily="18" charset="-128"/>
            </a:endParaRPr>
          </a:p>
        </p:txBody>
      </p:sp>
      <p:pic>
        <p:nvPicPr>
          <p:cNvPr id="8195" name="Picture 3" descr="DSC001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3212975"/>
            <a:ext cx="1008112" cy="156827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3" descr="DSC001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708920"/>
            <a:ext cx="1910982" cy="21602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Picture 3" descr="MC900428071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00000">
            <a:off x="8372502" y="-56541"/>
            <a:ext cx="829521" cy="89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MC900428071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00000">
            <a:off x="-52433" y="-56540"/>
            <a:ext cx="829521" cy="89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DSC0035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2708920"/>
            <a:ext cx="1368152" cy="21946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099" name="Picture 3" descr="DSC0020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5400000">
            <a:off x="7177980" y="1759124"/>
            <a:ext cx="1556792" cy="100811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" descr="DSC0016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96036" y="1484784"/>
            <a:ext cx="2376264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00">
        <p14:warp dir="in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zh-TW" altLang="en-US" sz="5000" dirty="0" smtClean="0">
                <a:solidFill>
                  <a:srgbClr val="16F61B"/>
                </a:solidFill>
                <a:latin typeface="華康隸書體W7" pitchFamily="65" charset="-120"/>
                <a:ea typeface="華康隸書體W7" pitchFamily="65" charset="-120"/>
              </a:rPr>
              <a:t>感恩</a:t>
            </a:r>
            <a:r>
              <a:rPr lang="zh-TW" altLang="en-US" dirty="0" smtClean="0">
                <a:solidFill>
                  <a:srgbClr val="16F61B"/>
                </a:solidFill>
                <a:latin typeface="華康隸書體W7" pitchFamily="65" charset="-120"/>
                <a:ea typeface="華康隸書體W7" pitchFamily="65" charset="-120"/>
              </a:rPr>
              <a:t>  </a:t>
            </a:r>
            <a:r>
              <a:rPr lang="zh-TW" altLang="en-US" sz="5000" dirty="0" smtClean="0">
                <a:solidFill>
                  <a:srgbClr val="16F61B"/>
                </a:solidFill>
                <a:latin typeface="華康隸書體W7" pitchFamily="65" charset="-120"/>
                <a:ea typeface="華康隸書體W7" pitchFamily="65" charset="-120"/>
              </a:rPr>
              <a:t>惜福</a:t>
            </a:r>
            <a:endParaRPr lang="zh-TW" altLang="en-US" sz="5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zh-CN" sz="2400" dirty="0" smtClean="0">
                <a:latin typeface="Adobe 楷体 Std R" pitchFamily="18" charset="-128"/>
                <a:ea typeface="Adobe 楷体 Std R" pitchFamily="18" charset="-128"/>
              </a:rPr>
              <a:t>                                   </a:t>
            </a:r>
            <a:r>
              <a:rPr lang="zh-CN" altLang="zh-TW" b="1" dirty="0" smtClean="0">
                <a:solidFill>
                  <a:srgbClr val="FFFF00"/>
                </a:solidFill>
                <a:latin typeface="Adobe 楷体 Std R" pitchFamily="18" charset="-128"/>
                <a:ea typeface="Adobe 楷体 Std R" pitchFamily="18" charset="-128"/>
              </a:rPr>
              <a:t>幸福是什</a:t>
            </a:r>
            <a:r>
              <a:rPr lang="zh-TW" altLang="zh-TW" b="1" dirty="0" smtClean="0">
                <a:solidFill>
                  <a:srgbClr val="FFFF00"/>
                </a:solidFill>
                <a:latin typeface="Adobe 楷体 Std R" pitchFamily="18" charset="-128"/>
                <a:ea typeface="Adobe 楷体 Std R" pitchFamily="18" charset="-128"/>
              </a:rPr>
              <a:t>麼</a:t>
            </a:r>
            <a:r>
              <a:rPr lang="zh-CN" altLang="zh-TW" b="1" dirty="0" smtClean="0">
                <a:solidFill>
                  <a:srgbClr val="FFFF00"/>
                </a:solidFill>
                <a:latin typeface="Adobe 楷体 Std R" pitchFamily="18" charset="-128"/>
                <a:ea typeface="Adobe 楷体 Std R" pitchFamily="18" charset="-128"/>
              </a:rPr>
              <a:t>？</a:t>
            </a:r>
            <a:endParaRPr lang="en-US" altLang="zh-CN" b="1" dirty="0" smtClean="0">
              <a:solidFill>
                <a:srgbClr val="FFFF00"/>
              </a:solidFill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r>
              <a:rPr lang="en-US" altLang="zh-CN" sz="2600" dirty="0" smtClean="0">
                <a:latin typeface="Adobe 楷体 Std R" pitchFamily="18" charset="-128"/>
                <a:ea typeface="Adobe 楷体 Std R" pitchFamily="18" charset="-128"/>
              </a:rPr>
              <a:t>          </a:t>
            </a:r>
            <a:r>
              <a:rPr lang="zh-CN" altLang="zh-TW" sz="2600" b="1" dirty="0" smtClean="0">
                <a:solidFill>
                  <a:srgbClr val="7030A0"/>
                </a:solidFill>
                <a:latin typeface="Adobe 楷体 Std R" pitchFamily="18" charset="-128"/>
                <a:ea typeface="Adobe 楷体 Std R" pitchFamily="18" charset="-128"/>
              </a:rPr>
              <a:t>每</a:t>
            </a:r>
            <a:r>
              <a:rPr lang="zh-TW" altLang="zh-TW" sz="2600" b="1" dirty="0" smtClean="0">
                <a:solidFill>
                  <a:srgbClr val="7030A0"/>
                </a:solidFill>
                <a:latin typeface="Adobe 楷体 Std R" pitchFamily="18" charset="-128"/>
                <a:ea typeface="Adobe 楷体 Std R" pitchFamily="18" charset="-128"/>
              </a:rPr>
              <a:t>個</a:t>
            </a:r>
            <a:r>
              <a:rPr lang="zh-CN" altLang="zh-TW" sz="2600" b="1" dirty="0" smtClean="0">
                <a:solidFill>
                  <a:srgbClr val="7030A0"/>
                </a:solidFill>
                <a:latin typeface="Adobe 楷体 Std R" pitchFamily="18" charset="-128"/>
                <a:ea typeface="Adobe 楷体 Std R" pitchFamily="18" charset="-128"/>
              </a:rPr>
              <a:t>人都想</a:t>
            </a:r>
            <a:r>
              <a:rPr lang="zh-TW" altLang="zh-TW" sz="2600" b="1" dirty="0" smtClean="0">
                <a:solidFill>
                  <a:srgbClr val="7030A0"/>
                </a:solidFill>
                <a:latin typeface="Adobe 楷体 Std R" pitchFamily="18" charset="-128"/>
                <a:ea typeface="Adobe 楷体 Std R" pitchFamily="18" charset="-128"/>
              </a:rPr>
              <a:t>擁</a:t>
            </a:r>
            <a:r>
              <a:rPr lang="zh-CN" altLang="zh-TW" sz="2600" b="1" dirty="0" smtClean="0">
                <a:solidFill>
                  <a:srgbClr val="7030A0"/>
                </a:solidFill>
                <a:latin typeface="Adobe 楷体 Std R" pitchFamily="18" charset="-128"/>
                <a:ea typeface="Adobe 楷体 Std R" pitchFamily="18" charset="-128"/>
              </a:rPr>
              <a:t>有它，每</a:t>
            </a:r>
            <a:r>
              <a:rPr lang="zh-TW" altLang="zh-TW" sz="2600" b="1" dirty="0" smtClean="0">
                <a:solidFill>
                  <a:srgbClr val="7030A0"/>
                </a:solidFill>
                <a:latin typeface="Adobe 楷体 Std R" pitchFamily="18" charset="-128"/>
                <a:ea typeface="Adobe 楷体 Std R" pitchFamily="18" charset="-128"/>
              </a:rPr>
              <a:t>個</a:t>
            </a:r>
            <a:r>
              <a:rPr lang="zh-CN" altLang="zh-TW" sz="2600" b="1" dirty="0" smtClean="0">
                <a:solidFill>
                  <a:srgbClr val="7030A0"/>
                </a:solidFill>
                <a:latin typeface="Adobe 楷体 Std R" pitchFamily="18" charset="-128"/>
                <a:ea typeface="Adobe 楷体 Std R" pitchFamily="18" charset="-128"/>
              </a:rPr>
              <a:t>人都努力地追求它</a:t>
            </a:r>
            <a:endParaRPr lang="en-US" altLang="zh-CN" sz="2600" b="1" dirty="0" smtClean="0">
              <a:solidFill>
                <a:srgbClr val="7030A0"/>
              </a:solidFill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r>
              <a:rPr lang="en-US" altLang="zh-TW" sz="2600" b="1" dirty="0" smtClean="0">
                <a:solidFill>
                  <a:srgbClr val="7030A0"/>
                </a:solidFill>
                <a:latin typeface="Adobe 楷体 Std R" pitchFamily="18" charset="-128"/>
                <a:ea typeface="Adobe 楷体 Std R" pitchFamily="18" charset="-128"/>
              </a:rPr>
              <a:t>      </a:t>
            </a:r>
          </a:p>
          <a:p>
            <a:pPr>
              <a:buNone/>
            </a:pPr>
            <a:endParaRPr lang="en-US" altLang="zh-TW" sz="2000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endParaRPr lang="en-US" altLang="zh-TW" sz="2000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endParaRPr lang="en-US" altLang="zh-TW" sz="2000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endParaRPr lang="en-US" altLang="zh-TW" sz="2000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r>
              <a:rPr lang="zh-TW" altLang="en-US" sz="2000" dirty="0" smtClean="0">
                <a:latin typeface="Adobe 楷体 Std R" pitchFamily="18" charset="-128"/>
                <a:ea typeface="Adobe 楷体 Std R" pitchFamily="18" charset="-128"/>
              </a:rPr>
              <a:t>                      </a:t>
            </a:r>
            <a:endParaRPr lang="en-US" altLang="zh-TW" sz="2000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r>
              <a:rPr lang="en-US" altLang="zh-TW" sz="2000" dirty="0" smtClean="0">
                <a:latin typeface="Adobe 楷体 Std R" pitchFamily="18" charset="-128"/>
                <a:ea typeface="Adobe 楷体 Std R" pitchFamily="18" charset="-128"/>
              </a:rPr>
              <a:t>                                                 </a:t>
            </a:r>
          </a:p>
          <a:p>
            <a:pPr>
              <a:buNone/>
            </a:pPr>
            <a:r>
              <a:rPr lang="en-US" altLang="zh-TW" sz="2000" dirty="0" smtClean="0">
                <a:latin typeface="Adobe 楷体 Std R" pitchFamily="18" charset="-128"/>
                <a:ea typeface="Adobe 楷体 Std R" pitchFamily="18" charset="-128"/>
              </a:rPr>
              <a:t>                                          </a:t>
            </a:r>
          </a:p>
          <a:p>
            <a:pPr>
              <a:buNone/>
            </a:pPr>
            <a:r>
              <a:rPr lang="en-US" altLang="zh-TW" sz="2000" dirty="0" smtClean="0">
                <a:latin typeface="Adobe 楷体 Std R" pitchFamily="18" charset="-128"/>
                <a:ea typeface="Adobe 楷体 Std R" pitchFamily="18" charset="-128"/>
              </a:rPr>
              <a:t>     </a:t>
            </a:r>
          </a:p>
          <a:p>
            <a:pPr>
              <a:buNone/>
            </a:pPr>
            <a:r>
              <a:rPr lang="en-US" altLang="zh-TW" sz="2000" dirty="0" smtClean="0">
                <a:latin typeface="Adobe 楷体 Std R" pitchFamily="18" charset="-128"/>
                <a:ea typeface="Adobe 楷体 Std R" pitchFamily="18" charset="-128"/>
              </a:rPr>
              <a:t>   </a:t>
            </a:r>
            <a:endParaRPr lang="en-US" altLang="zh-TW" sz="2000" b="1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endParaRPr lang="en-US" altLang="zh-TW" sz="2000" dirty="0" smtClean="0">
              <a:latin typeface="Adobe 楷体 Std R" pitchFamily="18" charset="-128"/>
              <a:ea typeface="Adobe 楷体 Std R" pitchFamily="18" charset="-128"/>
            </a:endParaRPr>
          </a:p>
        </p:txBody>
      </p:sp>
      <p:pic>
        <p:nvPicPr>
          <p:cNvPr id="10242" name="Picture 2" descr="DSC001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564904"/>
            <a:ext cx="3078342" cy="28083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00B0F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 descr="DSC00334"/>
          <p:cNvPicPr>
            <a:picLocks noChangeAspect="1" noChangeArrowheads="1"/>
          </p:cNvPicPr>
          <p:nvPr/>
        </p:nvPicPr>
        <p:blipFill>
          <a:blip r:embed="rId3" cstate="print"/>
          <a:srcRect l="27931"/>
          <a:stretch>
            <a:fillRect/>
          </a:stretch>
        </p:blipFill>
        <p:spPr bwMode="auto">
          <a:xfrm rot="600000">
            <a:off x="8458608" y="6172859"/>
            <a:ext cx="635099" cy="6348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5" descr="DSC00334"/>
          <p:cNvPicPr>
            <a:picLocks noChangeAspect="1" noChangeArrowheads="1"/>
          </p:cNvPicPr>
          <p:nvPr/>
        </p:nvPicPr>
        <p:blipFill>
          <a:blip r:embed="rId4" cstate="print"/>
          <a:srcRect l="23491"/>
          <a:stretch>
            <a:fillRect/>
          </a:stretch>
        </p:blipFill>
        <p:spPr bwMode="auto">
          <a:xfrm rot="-600000">
            <a:off x="46398" y="6218995"/>
            <a:ext cx="625724" cy="5891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3" descr="MC900428071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200000">
            <a:off x="8372502" y="-56541"/>
            <a:ext cx="829521" cy="89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MC900428071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200000">
            <a:off x="128095" y="-128547"/>
            <a:ext cx="829521" cy="89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DSC0035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2636912"/>
            <a:ext cx="2088232" cy="27717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9" name="Picture 5" descr="SANY008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2564904"/>
            <a:ext cx="2062428" cy="28083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文字方塊 11"/>
          <p:cNvSpPr txBox="1"/>
          <p:nvPr/>
        </p:nvSpPr>
        <p:spPr>
          <a:xfrm>
            <a:off x="971600" y="5661248"/>
            <a:ext cx="7489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latin typeface="Adobe 楷体 Std R" pitchFamily="18" charset="-128"/>
                <a:ea typeface="Adobe 楷体 Std R" pitchFamily="18" charset="-128"/>
              </a:rPr>
              <a:t>  </a:t>
            </a:r>
            <a:r>
              <a:rPr lang="zh-TW" altLang="zh-TW" b="1" dirty="0" smtClean="0">
                <a:latin typeface="Adobe 楷体 Std R" pitchFamily="18" charset="-128"/>
                <a:ea typeface="Adobe 楷体 Std R" pitchFamily="18" charset="-128"/>
              </a:rPr>
              <a:t>歷經外公開刀和身體病痛後，我更深刻體會</a:t>
            </a:r>
            <a:r>
              <a:rPr lang="zh-TW" altLang="zh-TW" sz="2000" b="1" dirty="0" smtClean="0">
                <a:latin typeface="Adobe 楷体 Std R" pitchFamily="18" charset="-128"/>
                <a:ea typeface="Adobe 楷体 Std R" pitchFamily="18" charset="-128"/>
              </a:rPr>
              <a:t>到</a:t>
            </a:r>
            <a:r>
              <a:rPr lang="en-US" altLang="zh-TW" sz="2000" b="1" dirty="0" smtClean="0">
                <a:solidFill>
                  <a:srgbClr val="00B050"/>
                </a:solidFill>
                <a:latin typeface="Adobe 楷体 Std R" pitchFamily="18" charset="-128"/>
                <a:ea typeface="Adobe 楷体 Std R" pitchFamily="18" charset="-128"/>
              </a:rPr>
              <a:t>   </a:t>
            </a:r>
            <a:r>
              <a:rPr lang="zh-TW" altLang="zh-TW" sz="2000" b="1" dirty="0" smtClean="0">
                <a:solidFill>
                  <a:srgbClr val="FF0000"/>
                </a:solidFill>
                <a:latin typeface="Adobe 楷体 Std R" pitchFamily="18" charset="-128"/>
                <a:ea typeface="Adobe 楷体 Std R" pitchFamily="18" charset="-128"/>
              </a:rPr>
              <a:t>珍惜幸福</a:t>
            </a:r>
            <a:r>
              <a:rPr lang="en-US" altLang="zh-TW" sz="2000" b="1" dirty="0" smtClean="0">
                <a:solidFill>
                  <a:srgbClr val="FF0000"/>
                </a:solidFill>
                <a:latin typeface="Adobe 楷体 Std R" pitchFamily="18" charset="-128"/>
                <a:ea typeface="Adobe 楷体 Std R" pitchFamily="18" charset="-128"/>
              </a:rPr>
              <a:t>  </a:t>
            </a:r>
            <a:r>
              <a:rPr lang="zh-TW" altLang="zh-TW" b="1" dirty="0" smtClean="0">
                <a:latin typeface="Adobe 楷体 Std R" pitchFamily="18" charset="-128"/>
                <a:ea typeface="Adobe 楷体 Std R" pitchFamily="18" charset="-128"/>
              </a:rPr>
              <a:t>的重要！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00">
        <p14:warp dir="in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5000" dirty="0" smtClean="0">
                <a:solidFill>
                  <a:srgbClr val="16F61B"/>
                </a:solidFill>
                <a:latin typeface="華康隸書體W7" pitchFamily="65" charset="-120"/>
                <a:ea typeface="華康隸書體W7" pitchFamily="65" charset="-120"/>
              </a:rPr>
              <a:t>知福</a:t>
            </a:r>
            <a:r>
              <a:rPr lang="en-US" altLang="zh-TW" sz="5000" dirty="0" smtClean="0">
                <a:solidFill>
                  <a:srgbClr val="16F61B"/>
                </a:solidFill>
                <a:latin typeface="華康隸書體W7" pitchFamily="65" charset="-120"/>
                <a:ea typeface="華康隸書體W7" pitchFamily="65" charset="-120"/>
              </a:rPr>
              <a:t>  </a:t>
            </a:r>
            <a:r>
              <a:rPr lang="zh-TW" altLang="zh-TW" sz="5000" dirty="0" smtClean="0">
                <a:solidFill>
                  <a:srgbClr val="16F61B"/>
                </a:solidFill>
                <a:latin typeface="華康隸書體W7" pitchFamily="65" charset="-120"/>
                <a:ea typeface="華康隸書體W7" pitchFamily="65" charset="-120"/>
              </a:rPr>
              <a:t>惜福</a:t>
            </a:r>
            <a:endParaRPr lang="zh-TW" altLang="en-US" sz="5000" dirty="0">
              <a:solidFill>
                <a:srgbClr val="16F61B"/>
              </a:solidFill>
              <a:latin typeface="華康隸書體W7" pitchFamily="65" charset="-120"/>
              <a:ea typeface="華康隸書體W7" pitchFamily="65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95536" y="1844824"/>
            <a:ext cx="4040188" cy="395128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altLang="zh-TW" sz="1800" dirty="0" smtClean="0">
                <a:latin typeface="Adobe 楷体 Std R" pitchFamily="18" charset="-128"/>
                <a:ea typeface="Adobe 楷体 Std R" pitchFamily="18" charset="-128"/>
              </a:rPr>
              <a:t>             </a:t>
            </a:r>
            <a:r>
              <a:rPr lang="zh-TW" altLang="zh-TW" b="1" dirty="0" smtClean="0">
                <a:latin typeface="Adobe 楷体 Std R" pitchFamily="18" charset="-128"/>
                <a:ea typeface="Adobe 楷体 Std R" pitchFamily="18" charset="-128"/>
              </a:rPr>
              <a:t>日常生活中，父母親的叮嚀、師長的關懷、朋友的陪伴</a:t>
            </a:r>
            <a:r>
              <a:rPr lang="en-US" altLang="zh-TW" b="1" dirty="0" smtClean="0">
                <a:latin typeface="Adobe 楷体 Std R" pitchFamily="18" charset="-128"/>
                <a:ea typeface="Adobe 楷体 Std R" pitchFamily="18" charset="-128"/>
              </a:rPr>
              <a:t> </a:t>
            </a:r>
          </a:p>
          <a:p>
            <a:pPr>
              <a:buNone/>
            </a:pPr>
            <a:endParaRPr lang="en-US" altLang="zh-TW" sz="1800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r>
              <a:rPr lang="en-US" altLang="zh-CN" sz="1800" dirty="0" smtClean="0">
                <a:latin typeface="Adobe 楷体 Std R" pitchFamily="18" charset="-128"/>
                <a:ea typeface="Adobe 楷体 Std R" pitchFamily="18" charset="-128"/>
              </a:rPr>
              <a:t>             </a:t>
            </a:r>
            <a:r>
              <a:rPr lang="zh-CN" altLang="zh-TW" b="1" dirty="0" smtClean="0">
                <a:latin typeface="Adobe 楷体 Std R" pitchFamily="18" charset="-128"/>
                <a:ea typeface="Adobe 楷体 Std R" pitchFamily="18" charset="-128"/>
              </a:rPr>
              <a:t>生病</a:t>
            </a:r>
            <a:r>
              <a:rPr lang="zh-TW" altLang="zh-TW" b="1" dirty="0" smtClean="0">
                <a:latin typeface="Adobe 楷体 Std R" pitchFamily="18" charset="-128"/>
                <a:ea typeface="Adobe 楷体 Std R" pitchFamily="18" charset="-128"/>
              </a:rPr>
              <a:t>時有人關</a:t>
            </a:r>
            <a:r>
              <a:rPr lang="zh-CN" altLang="zh-TW" b="1" dirty="0" smtClean="0">
                <a:latin typeface="Adobe 楷体 Std R" pitchFamily="18" charset="-128"/>
                <a:ea typeface="Adobe 楷体 Std R" pitchFamily="18" charset="-128"/>
              </a:rPr>
              <a:t>心</a:t>
            </a:r>
            <a:r>
              <a:rPr lang="zh-TW" altLang="zh-TW" b="1" dirty="0" smtClean="0">
                <a:latin typeface="Adobe 楷体 Std R" pitchFamily="18" charset="-128"/>
                <a:ea typeface="Adobe 楷体 Std R" pitchFamily="18" charset="-128"/>
              </a:rPr>
              <a:t>你、</a:t>
            </a:r>
            <a:r>
              <a:rPr lang="zh-CN" altLang="zh-TW" b="1" dirty="0" smtClean="0">
                <a:latin typeface="Adobe 楷体 Std R" pitchFamily="18" charset="-128"/>
                <a:ea typeface="Adobe 楷体 Std R" pitchFamily="18" charset="-128"/>
              </a:rPr>
              <a:t>挫折</a:t>
            </a:r>
            <a:r>
              <a:rPr lang="zh-TW" altLang="zh-TW" b="1" dirty="0" smtClean="0">
                <a:latin typeface="Adobe 楷体 Std R" pitchFamily="18" charset="-128"/>
                <a:ea typeface="Adobe 楷体 Std R" pitchFamily="18" charset="-128"/>
              </a:rPr>
              <a:t>時有</a:t>
            </a:r>
            <a:r>
              <a:rPr lang="zh-CN" altLang="zh-TW" b="1" dirty="0" smtClean="0">
                <a:latin typeface="Adobe 楷体 Std R" pitchFamily="18" charset="-128"/>
                <a:ea typeface="Adobe 楷体 Std R" pitchFamily="18" charset="-128"/>
              </a:rPr>
              <a:t>人鼓</a:t>
            </a:r>
            <a:r>
              <a:rPr lang="zh-TW" altLang="zh-TW" b="1" dirty="0" smtClean="0">
                <a:latin typeface="Adobe 楷体 Std R" pitchFamily="18" charset="-128"/>
                <a:ea typeface="Adobe 楷体 Std R" pitchFamily="18" charset="-128"/>
              </a:rPr>
              <a:t>勵你</a:t>
            </a:r>
            <a:endParaRPr lang="en-US" altLang="zh-TW" b="1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endParaRPr lang="en-US" altLang="zh-TW" sz="1800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r>
              <a:rPr lang="en-US" altLang="zh-TW" sz="1800" dirty="0" smtClean="0">
                <a:latin typeface="Adobe 楷体 Std R" pitchFamily="18" charset="-128"/>
                <a:ea typeface="Adobe 楷体 Std R" pitchFamily="18" charset="-128"/>
              </a:rPr>
              <a:t>          </a:t>
            </a:r>
            <a:r>
              <a:rPr lang="zh-TW" altLang="zh-TW" b="1" dirty="0" smtClean="0">
                <a:latin typeface="Adobe 楷体 Std R" pitchFamily="18" charset="-128"/>
                <a:ea typeface="Adobe 楷体 Std R" pitchFamily="18" charset="-128"/>
              </a:rPr>
              <a:t>有人記得</a:t>
            </a:r>
            <a:r>
              <a:rPr lang="zh-TW" altLang="en-US" b="1" dirty="0" smtClean="0">
                <a:latin typeface="Adobe 楷体 Std R" pitchFamily="18" charset="-128"/>
                <a:ea typeface="Adobe 楷体 Std R" pitchFamily="18" charset="-128"/>
              </a:rPr>
              <a:t>你</a:t>
            </a:r>
            <a:r>
              <a:rPr lang="zh-TW" altLang="zh-TW" b="1" dirty="0" smtClean="0">
                <a:latin typeface="Adobe 楷体 Std R" pitchFamily="18" charset="-128"/>
                <a:ea typeface="Adobe 楷体 Std R" pitchFamily="18" charset="-128"/>
              </a:rPr>
              <a:t>的生日、疲憊時一杯熱茶、傷心時一句問候、家庭美滿、身體健康、衣食無缺……</a:t>
            </a:r>
            <a:endParaRPr lang="en-US" altLang="zh-TW" b="1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endParaRPr lang="en-US" altLang="zh-TW" sz="1800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r>
              <a:rPr lang="en-US" altLang="zh-TW" sz="2000" dirty="0" smtClean="0">
                <a:solidFill>
                  <a:srgbClr val="16F61B"/>
                </a:solidFill>
                <a:latin typeface="Adobe 楷体 Std R" pitchFamily="18" charset="-128"/>
                <a:ea typeface="Adobe 楷体 Std R" pitchFamily="18" charset="-128"/>
              </a:rPr>
              <a:t>      </a:t>
            </a:r>
            <a:r>
              <a:rPr lang="zh-TW" altLang="zh-TW" sz="3300" b="1" dirty="0" smtClean="0">
                <a:solidFill>
                  <a:srgbClr val="FF0000"/>
                </a:solidFill>
                <a:latin typeface="華康隸書體W7" pitchFamily="65" charset="-120"/>
                <a:ea typeface="華康隸書體W7" pitchFamily="65" charset="-120"/>
              </a:rPr>
              <a:t>這一切不都是幸福嗎？</a:t>
            </a:r>
            <a:endParaRPr lang="zh-TW" altLang="en-US" sz="3300" b="1" dirty="0">
              <a:solidFill>
                <a:srgbClr val="FF0000"/>
              </a:solidFill>
              <a:latin typeface="華康隸書體W7" pitchFamily="65" charset="-120"/>
              <a:ea typeface="華康隸書體W7" pitchFamily="65" charset="-120"/>
            </a:endParaRPr>
          </a:p>
        </p:txBody>
      </p:sp>
      <p:pic>
        <p:nvPicPr>
          <p:cNvPr id="11266" name="il_fi" descr="http://3.bp.blogspot.com/-CpbC_E77mbk/TZjzFw4G8FI/AAAAAAAAACg/pEN6b8kiUig/s1600/5111585577066557511.jpg"/>
          <p:cNvPicPr>
            <a:picLocks noChangeAspect="1" noChangeArrowheads="1"/>
          </p:cNvPicPr>
          <p:nvPr/>
        </p:nvPicPr>
        <p:blipFill>
          <a:blip r:embed="rId2" r:link="rId3" cstate="print"/>
          <a:srcRect b="2769"/>
          <a:stretch>
            <a:fillRect/>
          </a:stretch>
        </p:blipFill>
        <p:spPr bwMode="auto">
          <a:xfrm>
            <a:off x="4644008" y="1844824"/>
            <a:ext cx="2376264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3" descr="MC900428071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00000">
            <a:off x="693106" y="1557905"/>
            <a:ext cx="528077" cy="569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MC900428071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00000">
            <a:off x="621097" y="2710032"/>
            <a:ext cx="528077" cy="569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MC900428071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00000">
            <a:off x="549090" y="3574128"/>
            <a:ext cx="528077" cy="569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DSC0033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5400000">
            <a:off x="109785" y="6271545"/>
            <a:ext cx="476672" cy="69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DSC00337"/>
          <p:cNvPicPr>
            <a:picLocks noChangeAspect="1" noChangeArrowheads="1"/>
          </p:cNvPicPr>
          <p:nvPr/>
        </p:nvPicPr>
        <p:blipFill>
          <a:blip r:embed="rId6" cstate="print"/>
          <a:srcRect l="27083"/>
          <a:stretch>
            <a:fillRect/>
          </a:stretch>
        </p:blipFill>
        <p:spPr bwMode="auto">
          <a:xfrm rot="5400000">
            <a:off x="6516215" y="2636912"/>
            <a:ext cx="3168354" cy="15841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內容版面配置區 14"/>
          <p:cNvSpPr>
            <a:spLocks noGrp="1"/>
          </p:cNvSpPr>
          <p:nvPr>
            <p:ph sz="quarter" idx="4"/>
          </p:nvPr>
        </p:nvSpPr>
        <p:spPr>
          <a:xfrm>
            <a:off x="4644008" y="2276872"/>
            <a:ext cx="4041775" cy="3951288"/>
          </a:xfrm>
        </p:spPr>
        <p:txBody>
          <a:bodyPr/>
          <a:lstStyle/>
          <a:p>
            <a:endParaRPr lang="zh-TW" altLang="en-US" dirty="0" smtClean="0"/>
          </a:p>
          <a:p>
            <a:endParaRPr lang="zh-TW" altLang="en-US" dirty="0"/>
          </a:p>
        </p:txBody>
      </p:sp>
      <p:pic>
        <p:nvPicPr>
          <p:cNvPr id="5124" name="Picture 4" descr="DSC0033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47762" y="6381328"/>
            <a:ext cx="696237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DSC0033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683568" cy="469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DSC0033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87908" y="1"/>
            <a:ext cx="65609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00">
        <p14:warp dir="in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5000" dirty="0" smtClean="0">
                <a:solidFill>
                  <a:srgbClr val="16F61B"/>
                </a:solidFill>
                <a:latin typeface="華康隸書體W7" pitchFamily="65" charset="-120"/>
                <a:ea typeface="華康隸書體W7" pitchFamily="65" charset="-120"/>
              </a:rPr>
              <a:t>知福</a:t>
            </a:r>
            <a:r>
              <a:rPr lang="en-US" altLang="zh-TW" sz="5000" dirty="0" smtClean="0">
                <a:solidFill>
                  <a:srgbClr val="16F61B"/>
                </a:solidFill>
                <a:latin typeface="華康隸書體W7" pitchFamily="65" charset="-120"/>
                <a:ea typeface="華康隸書體W7" pitchFamily="65" charset="-120"/>
              </a:rPr>
              <a:t>  </a:t>
            </a:r>
            <a:r>
              <a:rPr lang="zh-TW" altLang="zh-TW" sz="5000" dirty="0" smtClean="0">
                <a:solidFill>
                  <a:srgbClr val="16F61B"/>
                </a:solidFill>
                <a:latin typeface="華康隸書體W7" pitchFamily="65" charset="-120"/>
                <a:ea typeface="華康隸書體W7" pitchFamily="65" charset="-120"/>
              </a:rPr>
              <a:t>惜福</a:t>
            </a:r>
            <a:endParaRPr lang="zh-TW" altLang="en-US" sz="5000" dirty="0">
              <a:solidFill>
                <a:srgbClr val="16F61B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zh-TW" altLang="zh-TW" dirty="0" smtClean="0">
                <a:latin typeface="華康隸書體W7" pitchFamily="65" charset="-120"/>
                <a:ea typeface="華康隸書體W7" pitchFamily="65" charset="-120"/>
              </a:rPr>
              <a:t>其實</a:t>
            </a:r>
            <a:r>
              <a:rPr lang="en-US" altLang="zh-TW" dirty="0" smtClean="0">
                <a:latin typeface="華康隸書體W7" pitchFamily="65" charset="-120"/>
                <a:ea typeface="華康隸書體W7" pitchFamily="65" charset="-120"/>
              </a:rPr>
              <a:t> </a:t>
            </a:r>
          </a:p>
          <a:p>
            <a:pPr>
              <a:buNone/>
            </a:pPr>
            <a:r>
              <a:rPr lang="zh-TW" altLang="zh-TW" i="1" dirty="0" smtClean="0">
                <a:solidFill>
                  <a:srgbClr val="16F61B"/>
                </a:solidFill>
                <a:latin typeface="華康楷書體W7" pitchFamily="65" charset="-120"/>
                <a:ea typeface="華康楷書體W7" pitchFamily="65" charset="-120"/>
              </a:rPr>
              <a:t>幸福不用刻意追求</a:t>
            </a:r>
            <a:r>
              <a:rPr lang="en-US" altLang="zh-TW" i="1" dirty="0" smtClean="0">
                <a:solidFill>
                  <a:srgbClr val="16F61B"/>
                </a:solidFill>
                <a:latin typeface="華康楷書體W7" pitchFamily="65" charset="-120"/>
                <a:ea typeface="華康楷書體W7" pitchFamily="65" charset="-120"/>
              </a:rPr>
              <a:t> </a:t>
            </a:r>
          </a:p>
          <a:p>
            <a:pPr>
              <a:buNone/>
            </a:pPr>
            <a:r>
              <a:rPr lang="en-US" altLang="zh-TW" i="1" dirty="0" smtClean="0"/>
              <a:t>    </a:t>
            </a:r>
            <a:r>
              <a:rPr lang="zh-TW" altLang="zh-TW" i="1" dirty="0" smtClean="0">
                <a:solidFill>
                  <a:srgbClr val="FFFF00"/>
                </a:solidFill>
                <a:latin typeface="華康隸書體W7" pitchFamily="65" charset="-120"/>
                <a:ea typeface="華康隸書體W7" pitchFamily="65" charset="-120"/>
              </a:rPr>
              <a:t>幸福就在你我身旁</a:t>
            </a:r>
            <a:r>
              <a:rPr lang="en-US" altLang="zh-TW" i="1" dirty="0" smtClean="0">
                <a:latin typeface="華康隸書體W7" pitchFamily="65" charset="-120"/>
                <a:ea typeface="華康隸書體W7" pitchFamily="65" charset="-120"/>
              </a:rPr>
              <a:t> </a:t>
            </a:r>
          </a:p>
          <a:p>
            <a:pPr>
              <a:buNone/>
            </a:pPr>
            <a:r>
              <a:rPr lang="en-US" altLang="zh-TW" b="1" i="1" dirty="0" smtClean="0"/>
              <a:t>         </a:t>
            </a:r>
            <a:r>
              <a:rPr lang="zh-TW" altLang="zh-TW" b="1" i="1" dirty="0" smtClean="0">
                <a:solidFill>
                  <a:srgbClr val="7030A0"/>
                </a:solidFill>
                <a:latin typeface="華康隸書體W7" pitchFamily="65" charset="-120"/>
                <a:ea typeface="華康隸書體W7" pitchFamily="65" charset="-120"/>
              </a:rPr>
              <a:t>全看我們是否懂得珍惜與把握</a:t>
            </a:r>
            <a:r>
              <a:rPr lang="en-US" altLang="zh-TW" b="1" i="1" dirty="0" smtClean="0">
                <a:solidFill>
                  <a:srgbClr val="7030A0"/>
                </a:solidFill>
                <a:latin typeface="華康隸書體W7" pitchFamily="65" charset="-120"/>
                <a:ea typeface="華康隸書體W7" pitchFamily="65" charset="-120"/>
              </a:rPr>
              <a:t> </a:t>
            </a:r>
          </a:p>
          <a:p>
            <a:pPr>
              <a:buNone/>
            </a:pPr>
            <a:r>
              <a:rPr lang="en-US" altLang="zh-TW" dirty="0" smtClean="0"/>
              <a:t>                           </a:t>
            </a:r>
            <a:r>
              <a:rPr lang="zh-TW" altLang="zh-TW" dirty="0" smtClean="0">
                <a:solidFill>
                  <a:srgbClr val="0070C0"/>
                </a:solidFill>
                <a:latin typeface="華康隸書體W7" pitchFamily="65" charset="-120"/>
                <a:ea typeface="華康隸書體W7" pitchFamily="65" charset="-120"/>
              </a:rPr>
              <a:t>每個人都應該要知福惜福</a:t>
            </a:r>
            <a:endParaRPr lang="en-US" altLang="zh-TW" dirty="0" smtClean="0">
              <a:solidFill>
                <a:srgbClr val="0070C0"/>
              </a:solidFill>
              <a:latin typeface="華康隸書體W7" pitchFamily="65" charset="-120"/>
              <a:ea typeface="華康隸書體W7" pitchFamily="65" charset="-120"/>
            </a:endParaRPr>
          </a:p>
          <a:p>
            <a:pPr>
              <a:buNone/>
            </a:pPr>
            <a:r>
              <a:rPr lang="en-US" altLang="zh-TW" b="1" dirty="0" smtClean="0"/>
              <a:t>                                 </a:t>
            </a:r>
            <a:r>
              <a:rPr lang="zh-TW" altLang="zh-TW" dirty="0" smtClean="0">
                <a:solidFill>
                  <a:srgbClr val="FF0000"/>
                </a:solidFill>
                <a:latin typeface="華康隸書體W7" pitchFamily="65" charset="-120"/>
                <a:ea typeface="華康隸書體W7" pitchFamily="65" charset="-120"/>
              </a:rPr>
              <a:t>常懷感恩心善待身邊的一切</a:t>
            </a:r>
            <a:r>
              <a:rPr lang="en-US" altLang="zh-TW" b="1" dirty="0" smtClean="0">
                <a:solidFill>
                  <a:srgbClr val="FF0000"/>
                </a:solidFill>
                <a:latin typeface="華康隸書體W7" pitchFamily="65" charset="-120"/>
                <a:ea typeface="華康隸書體W7" pitchFamily="65" charset="-120"/>
              </a:rPr>
              <a:t> </a:t>
            </a:r>
            <a:endParaRPr lang="zh-TW" altLang="zh-TW" dirty="0">
              <a:solidFill>
                <a:srgbClr val="FF0000"/>
              </a:solidFill>
              <a:latin typeface="華康隸書體W7" pitchFamily="65" charset="-120"/>
              <a:ea typeface="華康隸書體W7" pitchFamily="65" charset="-120"/>
            </a:endParaRPr>
          </a:p>
        </p:txBody>
      </p:sp>
      <p:pic>
        <p:nvPicPr>
          <p:cNvPr id="13313" name="il_fi" descr="2011%E5%B9%B4%E7%9F%A5%E7%A6%8F%E5%B9%B8%E7%A6%8F%E6%A1%8C%E5%B8%83_9-10%E6%9C%88_800x600_0905_1021336489_thum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412776"/>
            <a:ext cx="2664295" cy="19982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314" name="il_fi" descr="201207070128046161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221088"/>
            <a:ext cx="2304256" cy="19442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3" descr="MC900428071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00000">
            <a:off x="81547" y="73120"/>
            <a:ext cx="528077" cy="569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MC900428071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00000">
            <a:off x="8534377" y="73120"/>
            <a:ext cx="528077" cy="569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MC900428071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00000">
            <a:off x="81545" y="6214919"/>
            <a:ext cx="528077" cy="569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MC900428071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00000">
            <a:off x="8534377" y="6214919"/>
            <a:ext cx="528077" cy="569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00">
        <p14:warp dir="in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 smtClean="0">
                <a:solidFill>
                  <a:srgbClr val="16F61B"/>
                </a:solidFill>
                <a:latin typeface="華康隸書體W7" pitchFamily="65" charset="-120"/>
                <a:ea typeface="華康隸書體W7" pitchFamily="65" charset="-120"/>
              </a:rPr>
              <a:t>感 恩 的 心</a:t>
            </a:r>
            <a:endParaRPr lang="zh-TW" altLang="en-US" sz="5000" dirty="0">
              <a:solidFill>
                <a:srgbClr val="16F61B"/>
              </a:solidFill>
              <a:latin typeface="華康隸書體W7" pitchFamily="65" charset="-120"/>
              <a:ea typeface="華康隸書體W7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51520" y="1556792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en-US" altLang="zh-TW" sz="2000" dirty="0" smtClean="0">
                <a:latin typeface="Adobe 楷体 Std R" pitchFamily="18" charset="-128"/>
                <a:ea typeface="Adobe 楷体 Std R" pitchFamily="18" charset="-128"/>
              </a:rPr>
              <a:t>             </a:t>
            </a:r>
            <a:r>
              <a:rPr lang="zh-TW" altLang="zh-TW" sz="2300" b="1" dirty="0" smtClean="0">
                <a:latin typeface="Adobe 楷体 Std R" pitchFamily="18" charset="-128"/>
                <a:ea typeface="Adobe 楷体 Std R" pitchFamily="18" charset="-128"/>
              </a:rPr>
              <a:t>都會公園</a:t>
            </a:r>
            <a:r>
              <a:rPr lang="zh-TW" altLang="en-US" sz="2300" b="1" dirty="0" smtClean="0">
                <a:latin typeface="Adobe 楷体 Std R" pitchFamily="18" charset="-128"/>
                <a:ea typeface="Adobe 楷体 Std R" pitchFamily="18" charset="-128"/>
              </a:rPr>
              <a:t>的面貌已不同於往日</a:t>
            </a:r>
            <a:endParaRPr lang="en-US" altLang="zh-TW" sz="2300" b="1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r>
              <a:rPr lang="en-US" altLang="zh-TW" sz="2300" b="1" dirty="0" smtClean="0">
                <a:latin typeface="Adobe 楷体 Std R" pitchFamily="18" charset="-128"/>
                <a:ea typeface="Adobe 楷体 Std R" pitchFamily="18" charset="-128"/>
              </a:rPr>
              <a:t>           </a:t>
            </a:r>
            <a:r>
              <a:rPr lang="zh-TW" altLang="zh-TW" sz="2300" b="1" dirty="0" smtClean="0">
                <a:latin typeface="Adobe 楷体 Std R" pitchFamily="18" charset="-128"/>
                <a:ea typeface="Adobe 楷体 Std R" pitchFamily="18" charset="-128"/>
              </a:rPr>
              <a:t>今年暑假，我計畫和外公再到都會公園舊地重遊……</a:t>
            </a:r>
            <a:endParaRPr lang="zh-TW" altLang="en-US" sz="2300" b="1" dirty="0">
              <a:latin typeface="Adobe 楷体 Std R" pitchFamily="18" charset="-128"/>
              <a:ea typeface="Adobe 楷体 Std R" pitchFamily="18" charset="-128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88024" y="1628800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en-US" altLang="zh-TW" sz="1400" dirty="0" smtClean="0">
                <a:latin typeface="華康標楷體" pitchFamily="65" charset="-120"/>
                <a:ea typeface="華康標楷體" pitchFamily="65" charset="-120"/>
              </a:rPr>
              <a:t>   </a:t>
            </a:r>
            <a:r>
              <a:rPr lang="zh-TW" altLang="zh-TW" sz="1600" b="1" dirty="0" smtClean="0">
                <a:latin typeface="華康標楷體" pitchFamily="65" charset="-120"/>
                <a:ea typeface="華康標楷體" pitchFamily="65" charset="-120"/>
              </a:rPr>
              <a:t>一期園區內步道</a:t>
            </a:r>
            <a:r>
              <a:rPr lang="en-US" altLang="zh-TW" sz="1600" b="1" dirty="0" smtClean="0">
                <a:latin typeface="華康標楷體" pitchFamily="65" charset="-120"/>
                <a:ea typeface="華康標楷體" pitchFamily="65" charset="-120"/>
              </a:rPr>
              <a:t>       </a:t>
            </a:r>
            <a:r>
              <a:rPr kumimoji="1" lang="zh-TW" altLang="zh-TW" sz="1600" b="1" dirty="0" smtClean="0">
                <a:latin typeface="華康標楷體" pitchFamily="65" charset="-120"/>
                <a:ea typeface="華康標楷體" pitchFamily="65" charset="-120"/>
                <a:cs typeface="新細明體" pitchFamily="18" charset="-120"/>
              </a:rPr>
              <a:t>二期園區內步道</a:t>
            </a:r>
            <a:endParaRPr kumimoji="1" lang="zh-TW" altLang="zh-TW" sz="1600" b="1" dirty="0" smtClean="0">
              <a:latin typeface="華康標楷體" pitchFamily="65" charset="-120"/>
              <a:ea typeface="華康標楷體" pitchFamily="65" charset="-120"/>
            </a:endParaRPr>
          </a:p>
          <a:p>
            <a:pPr lvl="0"/>
            <a:endParaRPr lang="en-US" altLang="zh-TW" sz="1400" dirty="0" smtClean="0"/>
          </a:p>
          <a:p>
            <a:pPr lvl="0"/>
            <a:endParaRPr kumimoji="1" lang="en-US" altLang="zh-TW" sz="1400" dirty="0" smtClean="0">
              <a:latin typeface="Times New Roman" pitchFamily="18" charset="0"/>
              <a:ea typeface="新細明體" pitchFamily="18" charset="-120"/>
              <a:cs typeface="新細明體" pitchFamily="18" charset="-120"/>
            </a:endParaRPr>
          </a:p>
          <a:p>
            <a:pPr lvl="0"/>
            <a:endParaRPr kumimoji="1" lang="en-US" altLang="zh-TW" sz="1400" dirty="0" smtClean="0">
              <a:latin typeface="Times New Roman" pitchFamily="18" charset="0"/>
              <a:ea typeface="新細明體" pitchFamily="18" charset="-120"/>
              <a:cs typeface="新細明體" pitchFamily="18" charset="-120"/>
            </a:endParaRPr>
          </a:p>
          <a:p>
            <a:pPr lvl="0"/>
            <a:endParaRPr kumimoji="1" lang="en-US" altLang="zh-TW" sz="1400" dirty="0" smtClean="0">
              <a:latin typeface="Times New Roman" pitchFamily="18" charset="0"/>
              <a:ea typeface="新細明體" pitchFamily="18" charset="-120"/>
              <a:cs typeface="新細明體" pitchFamily="18" charset="-120"/>
            </a:endParaRPr>
          </a:p>
          <a:p>
            <a:pPr lvl="0"/>
            <a:endParaRPr kumimoji="1" lang="en-US" altLang="zh-TW" sz="1400" dirty="0" smtClean="0">
              <a:latin typeface="Times New Roman" pitchFamily="18" charset="0"/>
              <a:ea typeface="新細明體" pitchFamily="18" charset="-120"/>
              <a:cs typeface="新細明體" pitchFamily="18" charset="-120"/>
            </a:endParaRPr>
          </a:p>
          <a:p>
            <a:pPr lvl="0"/>
            <a:endParaRPr kumimoji="1" lang="en-US" altLang="zh-TW" sz="1400" dirty="0" smtClean="0">
              <a:latin typeface="Times New Roman" pitchFamily="18" charset="0"/>
              <a:ea typeface="新細明體" pitchFamily="18" charset="-120"/>
              <a:cs typeface="新細明體" pitchFamily="18" charset="-120"/>
            </a:endParaRPr>
          </a:p>
          <a:p>
            <a:pPr lvl="0"/>
            <a:endParaRPr kumimoji="1" lang="en-US" altLang="zh-TW" sz="1400" dirty="0" smtClean="0">
              <a:latin typeface="Times New Roman" pitchFamily="18" charset="0"/>
              <a:ea typeface="新細明體" pitchFamily="18" charset="-120"/>
              <a:cs typeface="新細明體" pitchFamily="18" charset="-120"/>
            </a:endParaRPr>
          </a:p>
          <a:p>
            <a:pPr lvl="0"/>
            <a:endParaRPr kumimoji="1" lang="en-US" altLang="zh-TW" sz="1400" dirty="0" smtClean="0">
              <a:latin typeface="Times New Roman" pitchFamily="18" charset="0"/>
              <a:ea typeface="新細明體" pitchFamily="18" charset="-120"/>
              <a:cs typeface="新細明體" pitchFamily="18" charset="-120"/>
            </a:endParaRPr>
          </a:p>
          <a:p>
            <a:pPr lvl="0"/>
            <a:endParaRPr kumimoji="1" lang="en-US" altLang="zh-TW" sz="1400" dirty="0" smtClean="0">
              <a:latin typeface="Times New Roman" pitchFamily="18" charset="0"/>
              <a:ea typeface="新細明體" pitchFamily="18" charset="-120"/>
              <a:cs typeface="新細明體" pitchFamily="18" charset="-120"/>
            </a:endParaRPr>
          </a:p>
          <a:p>
            <a:pPr lvl="0"/>
            <a:endParaRPr kumimoji="1" lang="en-US" altLang="zh-TW" sz="1400" dirty="0" smtClean="0">
              <a:latin typeface="Times New Roman" pitchFamily="18" charset="0"/>
              <a:ea typeface="新細明體" pitchFamily="18" charset="-120"/>
              <a:cs typeface="新細明體" pitchFamily="18" charset="-120"/>
            </a:endParaRPr>
          </a:p>
          <a:p>
            <a:pPr lvl="0"/>
            <a:endParaRPr kumimoji="1" lang="en-US" altLang="zh-TW" sz="1400" dirty="0" smtClean="0">
              <a:latin typeface="Times New Roman" pitchFamily="18" charset="0"/>
              <a:ea typeface="新細明體" pitchFamily="18" charset="-120"/>
              <a:cs typeface="新細明體" pitchFamily="18" charset="-120"/>
            </a:endParaRPr>
          </a:p>
          <a:p>
            <a:pPr lvl="0"/>
            <a:endParaRPr kumimoji="1" lang="en-US" altLang="zh-TW" sz="1400" dirty="0" smtClean="0">
              <a:latin typeface="Times New Roman" pitchFamily="18" charset="0"/>
              <a:ea typeface="新細明體" pitchFamily="18" charset="-120"/>
              <a:cs typeface="新細明體" pitchFamily="18" charset="-120"/>
            </a:endParaRPr>
          </a:p>
          <a:p>
            <a:pPr lvl="0"/>
            <a:endParaRPr kumimoji="1" lang="en-US" altLang="zh-TW" sz="1400" dirty="0" smtClean="0">
              <a:latin typeface="Times New Roman" pitchFamily="18" charset="0"/>
              <a:ea typeface="新細明體" pitchFamily="18" charset="-120"/>
              <a:cs typeface="新細明體" pitchFamily="18" charset="-120"/>
            </a:endParaRPr>
          </a:p>
          <a:p>
            <a:endParaRPr lang="zh-TW" altLang="zh-TW" sz="1400" dirty="0" smtClean="0"/>
          </a:p>
          <a:p>
            <a:endParaRPr lang="zh-TW" altLang="en-US" dirty="0"/>
          </a:p>
        </p:txBody>
      </p:sp>
      <p:pic>
        <p:nvPicPr>
          <p:cNvPr id="12290" name="rg_hi" descr="http://t1.gstatic.com/images?q=tbn:ANd9GcQg1ZD02KGT6bNFzWHMvB71BtWJJLgEONWB6RpcTFmKhtSzbb_QoQ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 rot="600000">
            <a:off x="8642328" y="100563"/>
            <a:ext cx="461158" cy="506922"/>
          </a:xfrm>
          <a:prstGeom prst="rect">
            <a:avLst/>
          </a:prstGeom>
          <a:noFill/>
          <a:ln w="19050">
            <a:solidFill>
              <a:srgbClr val="38FA2E"/>
            </a:solidFill>
            <a:prstDash val="sysDot"/>
            <a:miter lim="800000"/>
            <a:headEnd/>
            <a:tailEnd/>
          </a:ln>
        </p:spPr>
      </p:pic>
      <p:pic>
        <p:nvPicPr>
          <p:cNvPr id="12291" name="rg_hi" descr="http://t1.gstatic.com/images?q=tbn:ANd9GcQg1ZD02KGT6bNFzWHMvB71BtWJJLgEONWB6RpcTFmKhtSzbb_QoQ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 rot="21000000">
            <a:off x="43154" y="54956"/>
            <a:ext cx="491252" cy="540003"/>
          </a:xfrm>
          <a:prstGeom prst="rect">
            <a:avLst/>
          </a:prstGeom>
          <a:noFill/>
          <a:ln w="19050">
            <a:solidFill>
              <a:srgbClr val="38FA2E"/>
            </a:solidFill>
            <a:prstDash val="sysDot"/>
            <a:miter lim="800000"/>
            <a:headEnd/>
            <a:tailEnd/>
          </a:ln>
        </p:spPr>
      </p:pic>
      <p:pic>
        <p:nvPicPr>
          <p:cNvPr id="12292" name="Picture 4" descr="Kaohsiung Metropolitan Park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501008"/>
            <a:ext cx="3146895" cy="2817260"/>
          </a:xfrm>
          <a:prstGeom prst="roundRect">
            <a:avLst>
              <a:gd name="adj" fmla="val 16667"/>
            </a:avLst>
          </a:prstGeom>
          <a:ln w="19050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293" name="Picture 5" descr="http://upload.wikimedia.org/wikipedia/commons/thumb/d/dd/Kaohsiung_Metropolitan_Park2.jpg/300px-Kaohsiung_Metropolitan_Park2.jpg">
            <a:hlinkClick r:id="rId5"/>
          </p:cNvPr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4849904" y="2132856"/>
            <a:ext cx="1953228" cy="1512168"/>
          </a:xfrm>
          <a:prstGeom prst="roundRect">
            <a:avLst>
              <a:gd name="adj" fmla="val 16667"/>
            </a:avLst>
          </a:prstGeom>
          <a:ln w="19050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294" name="Picture 6" descr="http://upload.wikimedia.org/wikipedia/commons/thumb/d/d9/Kaohsiung_Metropolitan_Park3.jpg/300px-Kaohsiung_Metropolitan_Park3.jpg">
            <a:hlinkClick r:id="rId8"/>
          </p:cNvPr>
          <p:cNvPicPr>
            <a:picLocks noChangeAspect="1" noChangeArrowheads="1"/>
          </p:cNvPicPr>
          <p:nvPr/>
        </p:nvPicPr>
        <p:blipFill>
          <a:blip r:embed="rId9" r:link="rId10" cstate="print"/>
          <a:srcRect/>
          <a:stretch>
            <a:fillRect/>
          </a:stretch>
        </p:blipFill>
        <p:spPr bwMode="auto">
          <a:xfrm>
            <a:off x="6948264" y="2132856"/>
            <a:ext cx="2057400" cy="1512168"/>
          </a:xfrm>
          <a:prstGeom prst="roundRect">
            <a:avLst>
              <a:gd name="adj" fmla="val 16667"/>
            </a:avLst>
          </a:prstGeom>
          <a:ln w="19050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6" name="Picture 2" descr="DSC0036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04048" y="4005064"/>
            <a:ext cx="3838128" cy="2376264"/>
          </a:xfrm>
          <a:prstGeom prst="roundRect">
            <a:avLst>
              <a:gd name="adj" fmla="val 16667"/>
            </a:avLst>
          </a:prstGeom>
          <a:ln w="1905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rg_hi" descr="http://t1.gstatic.com/images?q=tbn:ANd9GcQg1ZD02KGT6bNFzWHMvB71BtWJJLgEONWB6RpcTFmKhtSzbb_QoQ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 rot="21000000">
            <a:off x="38046" y="6347921"/>
            <a:ext cx="433110" cy="476090"/>
          </a:xfrm>
          <a:prstGeom prst="rect">
            <a:avLst/>
          </a:prstGeom>
          <a:noFill/>
          <a:ln w="19050">
            <a:solidFill>
              <a:srgbClr val="38FA2E"/>
            </a:solidFill>
            <a:prstDash val="sysDot"/>
            <a:miter lim="800000"/>
            <a:headEnd/>
            <a:tailEnd/>
          </a:ln>
        </p:spPr>
      </p:pic>
      <p:pic>
        <p:nvPicPr>
          <p:cNvPr id="14" name="rg_hi" descr="http://t1.gstatic.com/images?q=tbn:ANd9GcQg1ZD02KGT6bNFzWHMvB71BtWJJLgEONWB6RpcTFmKhtSzbb_QoQ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 rot="600000">
            <a:off x="8703442" y="6381048"/>
            <a:ext cx="404983" cy="445172"/>
          </a:xfrm>
          <a:prstGeom prst="rect">
            <a:avLst/>
          </a:prstGeom>
          <a:noFill/>
          <a:ln w="19050">
            <a:solidFill>
              <a:srgbClr val="38FA2E"/>
            </a:solidFill>
            <a:prstDash val="sysDot"/>
            <a:miter lim="800000"/>
            <a:headEnd/>
            <a:tailEnd/>
          </a:ln>
        </p:spPr>
      </p:pic>
      <p:pic>
        <p:nvPicPr>
          <p:cNvPr id="15" name="Picture 3" descr="MC900428071[1]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200000">
            <a:off x="2061257" y="261761"/>
            <a:ext cx="528077" cy="569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 descr="MC900428071[1]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200000">
            <a:off x="6453745" y="261760"/>
            <a:ext cx="528077" cy="569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00">
        <p14:warp dir="in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5000" dirty="0" smtClean="0">
                <a:solidFill>
                  <a:srgbClr val="16F61B"/>
                </a:solidFill>
                <a:latin typeface="華康隸書體W7" pitchFamily="65" charset="-120"/>
                <a:ea typeface="華康隸書體W7" pitchFamily="65" charset="-120"/>
              </a:rPr>
              <a:t>最期待的</a:t>
            </a:r>
            <a:r>
              <a:rPr lang="en-US" altLang="zh-TW" sz="5000" dirty="0" smtClean="0">
                <a:solidFill>
                  <a:srgbClr val="16F61B"/>
                </a:solidFill>
                <a:latin typeface="華康隸書體W7" pitchFamily="65" charset="-120"/>
                <a:ea typeface="華康隸書體W7" pitchFamily="65" charset="-120"/>
              </a:rPr>
              <a:t>  </a:t>
            </a:r>
            <a:r>
              <a:rPr lang="zh-TW" altLang="zh-TW" sz="5000" dirty="0" smtClean="0">
                <a:solidFill>
                  <a:srgbClr val="16F61B"/>
                </a:solidFill>
                <a:latin typeface="華康隸書體W7" pitchFamily="65" charset="-120"/>
                <a:ea typeface="華康隸書體W7" pitchFamily="65" charset="-120"/>
              </a:rPr>
              <a:t>幸福</a:t>
            </a:r>
            <a:endParaRPr lang="zh-TW" altLang="en-US" sz="5000" dirty="0">
              <a:solidFill>
                <a:srgbClr val="16F61B"/>
              </a:solidFill>
              <a:latin typeface="華康隸書體W7" pitchFamily="65" charset="-120"/>
              <a:ea typeface="華康隸書體W7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23728" y="1340768"/>
            <a:ext cx="5493296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altLang="zh-TW" sz="2000" dirty="0" smtClean="0">
                <a:latin typeface="華康行楷體W5" pitchFamily="65" charset="-120"/>
                <a:ea typeface="華康行楷體W5" pitchFamily="65" charset="-120"/>
              </a:rPr>
              <a:t>                </a:t>
            </a:r>
            <a:r>
              <a:rPr lang="zh-TW" altLang="zh-TW" sz="2400" dirty="0" smtClean="0">
                <a:latin typeface="華康行楷體W5" pitchFamily="65" charset="-120"/>
                <a:ea typeface="華康行楷體W5" pitchFamily="65" charset="-120"/>
              </a:rPr>
              <a:t>只是這回</a:t>
            </a:r>
            <a:r>
              <a:rPr lang="en-US" altLang="zh-TW" sz="2400" dirty="0" smtClean="0">
                <a:latin typeface="華康行楷體W5" pitchFamily="65" charset="-120"/>
                <a:ea typeface="華康行楷體W5" pitchFamily="65" charset="-120"/>
              </a:rPr>
              <a:t> </a:t>
            </a:r>
          </a:p>
          <a:p>
            <a:pPr>
              <a:buNone/>
            </a:pPr>
            <a:r>
              <a:rPr lang="en-US" altLang="zh-TW" sz="2000" b="1" dirty="0" smtClean="0">
                <a:latin typeface="華康行楷體W5" pitchFamily="65" charset="-120"/>
                <a:ea typeface="華康行楷體W5" pitchFamily="65" charset="-120"/>
              </a:rPr>
              <a:t>             </a:t>
            </a:r>
            <a:r>
              <a:rPr lang="zh-TW" altLang="zh-TW" sz="2000" b="1" dirty="0" smtClean="0">
                <a:latin typeface="華康行楷體W5" pitchFamily="65" charset="-120"/>
                <a:ea typeface="華康行楷體W5" pitchFamily="65" charset="-120"/>
              </a:rPr>
              <a:t>是由我握著</a:t>
            </a:r>
            <a:endParaRPr lang="en-US" altLang="zh-TW" sz="2000" b="1" dirty="0" smtClean="0">
              <a:latin typeface="華康行楷體W5" pitchFamily="65" charset="-120"/>
              <a:ea typeface="華康行楷體W5" pitchFamily="65" charset="-120"/>
            </a:endParaRPr>
          </a:p>
          <a:p>
            <a:pPr>
              <a:buNone/>
            </a:pPr>
            <a:r>
              <a:rPr lang="en-US" altLang="zh-TW" sz="2000" b="1" dirty="0" smtClean="0">
                <a:latin typeface="華康行楷體W5" pitchFamily="65" charset="-120"/>
                <a:ea typeface="華康行楷體W5" pitchFamily="65" charset="-120"/>
              </a:rPr>
              <a:t>     </a:t>
            </a:r>
            <a:r>
              <a:rPr lang="zh-TW" altLang="zh-TW" sz="2000" b="1" dirty="0" smtClean="0">
                <a:latin typeface="華康行楷體W5" pitchFamily="65" charset="-120"/>
                <a:ea typeface="華康行楷體W5" pitchFamily="65" charset="-120"/>
              </a:rPr>
              <a:t>外公厚實的大手來散步</a:t>
            </a:r>
            <a:r>
              <a:rPr lang="en-US" altLang="zh-TW" sz="2000" b="1" dirty="0" smtClean="0">
                <a:latin typeface="華康行楷體W5" pitchFamily="65" charset="-120"/>
                <a:ea typeface="華康行楷體W5" pitchFamily="65" charset="-120"/>
              </a:rPr>
              <a:t> </a:t>
            </a:r>
          </a:p>
          <a:p>
            <a:pPr>
              <a:buNone/>
            </a:pPr>
            <a:r>
              <a:rPr lang="en-US" altLang="zh-TW" sz="2000" b="1" dirty="0" smtClean="0">
                <a:latin typeface="華康行楷體W5" pitchFamily="65" charset="-120"/>
                <a:ea typeface="華康行楷體W5" pitchFamily="65" charset="-120"/>
              </a:rPr>
              <a:t>  </a:t>
            </a:r>
            <a:r>
              <a:rPr lang="zh-TW" altLang="zh-TW" sz="2000" b="1" dirty="0" smtClean="0">
                <a:latin typeface="華康行楷體W5" pitchFamily="65" charset="-120"/>
                <a:ea typeface="華康行楷體W5" pitchFamily="65" charset="-120"/>
              </a:rPr>
              <a:t>比肩走過</a:t>
            </a:r>
            <a:r>
              <a:rPr lang="zh-TW" altLang="zh-TW" sz="2600" dirty="0" smtClean="0">
                <a:solidFill>
                  <a:srgbClr val="FFFF00"/>
                </a:solidFill>
                <a:latin typeface="華康行楷體W5" pitchFamily="65" charset="-120"/>
                <a:ea typeface="華康行楷體W5" pitchFamily="65" charset="-120"/>
              </a:rPr>
              <a:t>金雞日晷</a:t>
            </a:r>
            <a:r>
              <a:rPr lang="zh-TW" altLang="zh-TW" sz="2000" b="1" dirty="0" smtClean="0">
                <a:latin typeface="華康行楷體W5" pitchFamily="65" charset="-120"/>
                <a:ea typeface="華康行楷體W5" pitchFamily="65" charset="-120"/>
              </a:rPr>
              <a:t>，走過</a:t>
            </a:r>
            <a:r>
              <a:rPr lang="zh-TW" altLang="zh-TW" sz="2600" dirty="0" smtClean="0">
                <a:solidFill>
                  <a:srgbClr val="FFFF00"/>
                </a:solidFill>
                <a:latin typeface="華康行楷體W5" pitchFamily="65" charset="-120"/>
                <a:ea typeface="華康行楷體W5" pitchFamily="65" charset="-120"/>
              </a:rPr>
              <a:t>大草原</a:t>
            </a:r>
            <a:r>
              <a:rPr lang="en-US" altLang="zh-TW" sz="3000" b="1" dirty="0" smtClean="0">
                <a:latin typeface="華康行楷體W5" pitchFamily="65" charset="-120"/>
                <a:ea typeface="華康行楷體W5" pitchFamily="65" charset="-120"/>
              </a:rPr>
              <a:t> </a:t>
            </a:r>
          </a:p>
          <a:p>
            <a:pPr>
              <a:buNone/>
            </a:pPr>
            <a:r>
              <a:rPr lang="en-US" altLang="zh-TW" sz="2000" b="1" dirty="0" smtClean="0">
                <a:latin typeface="華康行楷體W5" pitchFamily="65" charset="-120"/>
                <a:ea typeface="華康行楷體W5" pitchFamily="65" charset="-120"/>
              </a:rPr>
              <a:t>    </a:t>
            </a:r>
            <a:r>
              <a:rPr lang="zh-TW" altLang="zh-TW" sz="2000" b="1" dirty="0" smtClean="0">
                <a:latin typeface="華康行楷體W5" pitchFamily="65" charset="-120"/>
                <a:ea typeface="華康行楷體W5" pitchFamily="65" charset="-120"/>
              </a:rPr>
              <a:t>欣賞夕陽餘暉，找尋一幅幅</a:t>
            </a:r>
            <a:endParaRPr lang="en-US" altLang="zh-TW" sz="2000" b="1" dirty="0" smtClean="0">
              <a:latin typeface="華康行楷體W5" pitchFamily="65" charset="-120"/>
              <a:ea typeface="華康行楷體W5" pitchFamily="65" charset="-120"/>
            </a:endParaRPr>
          </a:p>
          <a:p>
            <a:pPr>
              <a:buNone/>
            </a:pPr>
            <a:r>
              <a:rPr lang="en-US" altLang="zh-TW" sz="2000" b="1" dirty="0" smtClean="0">
                <a:latin typeface="華康行楷體W5" pitchFamily="65" charset="-120"/>
                <a:ea typeface="華康行楷體W5" pitchFamily="65" charset="-120"/>
              </a:rPr>
              <a:t>      </a:t>
            </a:r>
            <a:r>
              <a:rPr lang="zh-TW" altLang="zh-TW" sz="2000" b="1" dirty="0" smtClean="0">
                <a:latin typeface="華康行楷體W5" pitchFamily="65" charset="-120"/>
                <a:ea typeface="華康行楷體W5" pitchFamily="65" charset="-120"/>
              </a:rPr>
              <a:t>童年歡樂時光的美麗景色</a:t>
            </a:r>
            <a:endParaRPr lang="en-US" altLang="zh-TW" sz="2000" b="1" dirty="0" smtClean="0">
              <a:latin typeface="華康行楷體W5" pitchFamily="65" charset="-120"/>
              <a:ea typeface="華康行楷體W5" pitchFamily="65" charset="-120"/>
            </a:endParaRPr>
          </a:p>
          <a:p>
            <a:pPr>
              <a:buNone/>
            </a:pPr>
            <a:endParaRPr lang="en-US" altLang="zh-TW" sz="2000" b="1" dirty="0" smtClean="0">
              <a:latin typeface="華康行楷體W5" pitchFamily="65" charset="-120"/>
              <a:ea typeface="華康行楷體W5" pitchFamily="65" charset="-120"/>
            </a:endParaRPr>
          </a:p>
          <a:p>
            <a:pPr>
              <a:buNone/>
            </a:pPr>
            <a:r>
              <a:rPr lang="en-US" altLang="zh-TW" sz="2000" b="1" dirty="0" smtClean="0">
                <a:latin typeface="華康行楷體W5" pitchFamily="65" charset="-120"/>
                <a:ea typeface="華康行楷體W5" pitchFamily="65" charset="-120"/>
              </a:rPr>
              <a:t>         </a:t>
            </a:r>
            <a:r>
              <a:rPr lang="zh-TW" altLang="zh-TW" sz="2000" b="1" dirty="0" smtClean="0">
                <a:latin typeface="華康行楷體W5" pitchFamily="65" charset="-120"/>
                <a:ea typeface="華康行楷體W5" pitchFamily="65" charset="-120"/>
              </a:rPr>
              <a:t>我會溫柔地告訴外公</a:t>
            </a:r>
            <a:endParaRPr lang="en-US" altLang="zh-TW" sz="2000" b="1" dirty="0" smtClean="0">
              <a:latin typeface="華康行楷體W5" pitchFamily="65" charset="-120"/>
              <a:ea typeface="華康行楷體W5" pitchFamily="65" charset="-120"/>
            </a:endParaRPr>
          </a:p>
          <a:p>
            <a:pPr>
              <a:buNone/>
            </a:pPr>
            <a:r>
              <a:rPr lang="en-US" altLang="zh-TW" sz="2000" b="1" dirty="0" smtClean="0">
                <a:latin typeface="華康行楷體W5" pitchFamily="65" charset="-120"/>
                <a:ea typeface="華康行楷體W5" pitchFamily="65" charset="-120"/>
              </a:rPr>
              <a:t>      </a:t>
            </a:r>
            <a:r>
              <a:rPr lang="zh-TW" altLang="zh-TW" sz="2000" b="1" dirty="0" smtClean="0">
                <a:latin typeface="華康行楷體W5" pitchFamily="65" charset="-120"/>
                <a:ea typeface="華康行楷體W5" pitchFamily="65" charset="-120"/>
              </a:rPr>
              <a:t>他曾經告訴過我的故事</a:t>
            </a:r>
            <a:r>
              <a:rPr lang="en-US" altLang="zh-TW" sz="2000" b="1" dirty="0" smtClean="0">
                <a:latin typeface="華康行楷體W5" pitchFamily="65" charset="-120"/>
                <a:ea typeface="華康行楷體W5" pitchFamily="65" charset="-120"/>
              </a:rPr>
              <a:t> </a:t>
            </a:r>
          </a:p>
          <a:p>
            <a:pPr>
              <a:buNone/>
            </a:pPr>
            <a:r>
              <a:rPr lang="en-US" altLang="zh-TW" sz="2000" b="1" dirty="0" smtClean="0">
                <a:latin typeface="華康行楷體W5" pitchFamily="65" charset="-120"/>
                <a:ea typeface="華康行楷體W5" pitchFamily="65" charset="-120"/>
              </a:rPr>
              <a:t>    </a:t>
            </a:r>
            <a:r>
              <a:rPr lang="zh-TW" altLang="zh-TW" sz="2800" dirty="0" smtClean="0">
                <a:solidFill>
                  <a:srgbClr val="FFFF00"/>
                </a:solidFill>
                <a:latin typeface="華康行楷體W5" pitchFamily="65" charset="-120"/>
                <a:ea typeface="華康行楷體W5" pitchFamily="65" charset="-120"/>
              </a:rPr>
              <a:t>享受溫馨濃濃祖孫情</a:t>
            </a:r>
            <a:r>
              <a:rPr lang="en-US" altLang="zh-TW" sz="2800" dirty="0" smtClean="0">
                <a:solidFill>
                  <a:srgbClr val="FFFF00"/>
                </a:solidFill>
                <a:latin typeface="華康行楷體W5" pitchFamily="65" charset="-120"/>
                <a:ea typeface="華康行楷體W5" pitchFamily="65" charset="-120"/>
              </a:rPr>
              <a:t> </a:t>
            </a:r>
          </a:p>
          <a:p>
            <a:pPr>
              <a:buNone/>
            </a:pPr>
            <a:endParaRPr lang="en-US" altLang="zh-TW" sz="2000" dirty="0" smtClean="0">
              <a:latin typeface="華康行楷體W5" pitchFamily="65" charset="-120"/>
              <a:ea typeface="華康行楷體W5" pitchFamily="65" charset="-120"/>
            </a:endParaRPr>
          </a:p>
          <a:p>
            <a:pPr>
              <a:buNone/>
            </a:pPr>
            <a:r>
              <a:rPr lang="en-US" altLang="zh-TW" sz="2800" dirty="0" smtClean="0">
                <a:solidFill>
                  <a:srgbClr val="FFFF00"/>
                </a:solidFill>
                <a:latin typeface="Adobe 楷体 Std R" pitchFamily="18" charset="-128"/>
                <a:ea typeface="Adobe 楷体 Std R" pitchFamily="18" charset="-128"/>
              </a:rPr>
              <a:t> </a:t>
            </a:r>
            <a:r>
              <a:rPr lang="zh-TW" altLang="zh-TW" sz="3500" b="1" dirty="0" smtClean="0">
                <a:solidFill>
                  <a:srgbClr val="FF0000"/>
                </a:solidFill>
                <a:latin typeface="華康隸書體W7" pitchFamily="65" charset="-120"/>
                <a:ea typeface="華康隸書體W7" pitchFamily="65" charset="-120"/>
              </a:rPr>
              <a:t>這是我最期待的幸福</a:t>
            </a:r>
          </a:p>
          <a:p>
            <a:endParaRPr lang="zh-TW" altLang="en-US" dirty="0"/>
          </a:p>
        </p:txBody>
      </p:sp>
      <p:pic>
        <p:nvPicPr>
          <p:cNvPr id="48130" name="Picture 2" descr="DSC00365"/>
          <p:cNvPicPr>
            <a:picLocks noChangeAspect="1" noChangeArrowheads="1"/>
          </p:cNvPicPr>
          <p:nvPr/>
        </p:nvPicPr>
        <p:blipFill>
          <a:blip r:embed="rId2" cstate="print"/>
          <a:srcRect l="10037" r="39781"/>
          <a:stretch>
            <a:fillRect/>
          </a:stretch>
        </p:blipFill>
        <p:spPr bwMode="auto">
          <a:xfrm rot="522172">
            <a:off x="6696460" y="1215703"/>
            <a:ext cx="2160240" cy="5001426"/>
          </a:xfrm>
          <a:prstGeom prst="round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5" name="Picture 5" descr="http://upload.wikimedia.org/wikipedia/commons/thumb/d/dd/Kaohsiung_Metropolitan_Park2.jpg/300px-Kaohsiung_Metropolitan_Park2.jpg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8052280" y="1"/>
            <a:ext cx="1091720" cy="83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Kaohsiung Metropolitan Park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0"/>
            <a:ext cx="971600" cy="869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DSC0016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973229">
            <a:off x="172800" y="1068239"/>
            <a:ext cx="2133714" cy="4092504"/>
          </a:xfrm>
          <a:prstGeom prst="round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00">
        <p14:warp dir="in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91264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zh-TW" dirty="0"/>
              <a:t/>
            </a:r>
            <a:br>
              <a:rPr lang="zh-TW" altLang="zh-TW" dirty="0"/>
            </a:br>
            <a:endParaRPr lang="zh-TW" altLang="en-US" dirty="0"/>
          </a:p>
        </p:txBody>
      </p:sp>
      <p:pic>
        <p:nvPicPr>
          <p:cNvPr id="5" name="Picture 2" descr="DSC0019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1728192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Picture 3" descr="DSC0017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126" y="4149080"/>
            <a:ext cx="1645897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-972616" y="-1231107"/>
            <a:ext cx="7668344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20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TW" sz="2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華康隸書體W7(P)" pitchFamily="66" charset="-120"/>
              <a:cs typeface="Times New Roman" pitchFamily="18" charset="0"/>
            </a:endParaRPr>
          </a:p>
          <a:p>
            <a:pPr marL="0" marR="0" lvl="0" indent="1320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TW" sz="2600" dirty="0">
              <a:solidFill>
                <a:srgbClr val="FF0000"/>
              </a:solidFill>
              <a:latin typeface="Calibri" pitchFamily="34" charset="0"/>
              <a:ea typeface="華康隸書體W7(P)" pitchFamily="66" charset="-120"/>
              <a:cs typeface="Times New Roman" pitchFamily="18" charset="0"/>
            </a:endParaRPr>
          </a:p>
          <a:p>
            <a:pPr marL="0" marR="0" lvl="0" indent="1320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TW" sz="2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華康隸書體W7(P)" pitchFamily="66" charset="-120"/>
              <a:cs typeface="Times New Roman" pitchFamily="18" charset="0"/>
            </a:endParaRPr>
          </a:p>
          <a:p>
            <a:pPr marL="0" marR="0" lvl="0" indent="1320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TW" sz="2600" dirty="0">
              <a:solidFill>
                <a:srgbClr val="FF0000"/>
              </a:solidFill>
              <a:latin typeface="Calibri" pitchFamily="34" charset="0"/>
              <a:ea typeface="華康隸書體W7(P)" pitchFamily="66" charset="-120"/>
              <a:cs typeface="Times New Roman" pitchFamily="18" charset="0"/>
            </a:endParaRPr>
          </a:p>
          <a:p>
            <a:pPr lvl="0" indent="1320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5000" dirty="0" smtClean="0">
                <a:latin typeface="Adobe 楷体 Std R" pitchFamily="18" charset="-128"/>
                <a:ea typeface="Adobe 楷体 Std R" pitchFamily="18" charset="-128"/>
              </a:rPr>
              <a:t>            </a:t>
            </a:r>
            <a:r>
              <a:rPr lang="zh-TW" altLang="zh-TW" sz="5000" dirty="0" smtClean="0">
                <a:solidFill>
                  <a:srgbClr val="16F61B"/>
                </a:solidFill>
                <a:latin typeface="華康隸書體W7(P)" pitchFamily="66" charset="-120"/>
                <a:ea typeface="華康隸書體W7(P)" pitchFamily="66" charset="-120"/>
              </a:rPr>
              <a:t>念 念 祖 孫 情</a:t>
            </a:r>
            <a:endParaRPr kumimoji="1" lang="zh-TW" sz="5000" b="0" i="0" u="none" strike="noStrike" cap="none" normalizeH="0" baseline="0" dirty="0" smtClean="0">
              <a:ln>
                <a:noFill/>
              </a:ln>
              <a:solidFill>
                <a:srgbClr val="16F61B"/>
              </a:solidFill>
              <a:effectLst/>
              <a:latin typeface="華康隸書體W7(P)" pitchFamily="66" charset="-120"/>
              <a:ea typeface="華康隸書體W7(P)" pitchFamily="66" charset="-120"/>
            </a:endParaRPr>
          </a:p>
        </p:txBody>
      </p:sp>
      <p:pic>
        <p:nvPicPr>
          <p:cNvPr id="11" name="Picture 5" descr="DSC0025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020272" y="1340768"/>
            <a:ext cx="1872208" cy="241910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074" name="Picture 2" descr="DSC0026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4149080"/>
            <a:ext cx="1656184" cy="2392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圓角矩形 20"/>
          <p:cNvSpPr/>
          <p:nvPr/>
        </p:nvSpPr>
        <p:spPr>
          <a:xfrm>
            <a:off x="2771800" y="2348880"/>
            <a:ext cx="4104456" cy="24482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sz="3400" b="1" dirty="0" smtClean="0">
                <a:solidFill>
                  <a:srgbClr val="7030A0"/>
                </a:solidFill>
                <a:latin typeface="華康楷書體W7" pitchFamily="65" charset="-120"/>
                <a:ea typeface="華康楷書體W7" pitchFamily="65" charset="-120"/>
              </a:rPr>
              <a:t>和藹可親</a:t>
            </a:r>
            <a:r>
              <a:rPr lang="en-US" altLang="zh-TW" sz="3400" b="1" dirty="0" smtClean="0">
                <a:solidFill>
                  <a:srgbClr val="7030A0"/>
                </a:solidFill>
                <a:latin typeface="華康楷書體W7" pitchFamily="65" charset="-120"/>
                <a:ea typeface="華康楷書體W7" pitchFamily="65" charset="-120"/>
              </a:rPr>
              <a:t> </a:t>
            </a:r>
            <a:r>
              <a:rPr lang="zh-TW" altLang="zh-TW" sz="3400" b="1" dirty="0" smtClean="0">
                <a:solidFill>
                  <a:srgbClr val="7030A0"/>
                </a:solidFill>
                <a:latin typeface="華康楷書體W7" pitchFamily="65" charset="-120"/>
                <a:ea typeface="華康楷書體W7" pitchFamily="65" charset="-120"/>
              </a:rPr>
              <a:t>耐心十足</a:t>
            </a:r>
            <a:endParaRPr lang="en-US" altLang="zh-TW" sz="3400" b="1" dirty="0" smtClean="0">
              <a:solidFill>
                <a:srgbClr val="7030A0"/>
              </a:solidFill>
              <a:latin typeface="華康楷書體W7" pitchFamily="65" charset="-120"/>
              <a:ea typeface="華康楷書體W7" pitchFamily="65" charset="-120"/>
            </a:endParaRPr>
          </a:p>
          <a:p>
            <a:pPr algn="ctr"/>
            <a:r>
              <a:rPr lang="en-US" altLang="zh-TW" dirty="0" smtClean="0">
                <a:latin typeface="華康中特圓體" pitchFamily="49" charset="-120"/>
                <a:ea typeface="華康中特圓體" pitchFamily="49" charset="-120"/>
              </a:rPr>
              <a:t> </a:t>
            </a:r>
          </a:p>
          <a:p>
            <a:pPr algn="ctr"/>
            <a:endParaRPr lang="en-US" altLang="zh-TW" sz="4000" b="1" dirty="0" smtClean="0">
              <a:solidFill>
                <a:srgbClr val="0070C0"/>
              </a:solidFill>
              <a:latin typeface="華康楷書體W7" pitchFamily="65" charset="-120"/>
              <a:ea typeface="華康楷書體W7" pitchFamily="65" charset="-120"/>
            </a:endParaRPr>
          </a:p>
          <a:p>
            <a:pPr algn="ctr"/>
            <a:r>
              <a:rPr lang="zh-TW" altLang="zh-TW" sz="4000" b="1" dirty="0" smtClean="0">
                <a:solidFill>
                  <a:srgbClr val="FF0000"/>
                </a:solidFill>
                <a:latin typeface="華康楷書體W7" pitchFamily="65" charset="-120"/>
                <a:ea typeface="華康楷書體W7" pitchFamily="65" charset="-120"/>
              </a:rPr>
              <a:t>最疼我的外公</a:t>
            </a:r>
            <a:endParaRPr lang="en-US" altLang="zh-TW" sz="4000" b="1" dirty="0" smtClean="0">
              <a:solidFill>
                <a:srgbClr val="FF0000"/>
              </a:solidFill>
              <a:latin typeface="華康楷書體W7" pitchFamily="65" charset="-120"/>
              <a:ea typeface="華康楷書體W7" pitchFamily="65" charset="-120"/>
            </a:endParaRPr>
          </a:p>
          <a:p>
            <a:pPr algn="ctr"/>
            <a:r>
              <a:rPr lang="zh-TW" altLang="zh-TW" sz="4000" b="1" dirty="0" smtClean="0">
                <a:solidFill>
                  <a:srgbClr val="FF0000"/>
                </a:solidFill>
                <a:latin typeface="華康楷書體W7" pitchFamily="65" charset="-120"/>
                <a:ea typeface="華康楷書體W7" pitchFamily="65" charset="-120"/>
              </a:rPr>
              <a:t> </a:t>
            </a:r>
            <a:endParaRPr lang="zh-TW" altLang="en-US" sz="4000" b="1" dirty="0" smtClean="0">
              <a:solidFill>
                <a:srgbClr val="FF0000"/>
              </a:solidFill>
              <a:latin typeface="華康楷書體W7" pitchFamily="65" charset="-120"/>
              <a:ea typeface="華康楷書體W7" pitchFamily="65" charset="-120"/>
            </a:endParaRPr>
          </a:p>
          <a:p>
            <a:pPr algn="ctr"/>
            <a:endParaRPr lang="zh-TW" altLang="en-US" dirty="0" smtClean="0">
              <a:latin typeface="華康中特圓體" pitchFamily="49" charset="-120"/>
              <a:ea typeface="華康中特圓體" pitchFamily="49" charset="-120"/>
            </a:endParaRPr>
          </a:p>
          <a:p>
            <a:pPr algn="ctr"/>
            <a:endParaRPr lang="zh-TW" altLang="en-US" dirty="0">
              <a:latin typeface="華康中特圓體" pitchFamily="49" charset="-120"/>
              <a:ea typeface="華康中特圓體" pitchFamily="49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555776" y="5229200"/>
            <a:ext cx="4320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華康楷書體W7(P)" pitchFamily="66" charset="-120"/>
                <a:ea typeface="華康楷書體W7(P)" pitchFamily="66" charset="-120"/>
              </a:rPr>
              <a:t>祖 孫 寫 真 集</a:t>
            </a:r>
            <a:endParaRPr lang="zh-TW" altLang="en-US" sz="4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華康楷書體W7(P)" pitchFamily="66" charset="-120"/>
              <a:ea typeface="華康楷書體W7(P)" pitchFamily="66" charset="-12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00">
        <p14:warp dir="in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TW" sz="5400" b="1" dirty="0" smtClean="0">
                <a:latin typeface="華康標楷體" pitchFamily="65" charset="-120"/>
                <a:ea typeface="華康標楷體" pitchFamily="65" charset="-120"/>
              </a:rPr>
              <a:t/>
            </a:r>
            <a:br>
              <a:rPr lang="en-US" altLang="zh-TW" sz="5400" b="1" dirty="0" smtClean="0">
                <a:latin typeface="華康標楷體" pitchFamily="65" charset="-120"/>
                <a:ea typeface="華康標楷體" pitchFamily="65" charset="-120"/>
              </a:rPr>
            </a:br>
            <a:r>
              <a:rPr lang="zh-TW" altLang="en-US" sz="5400" b="1" dirty="0" smtClean="0">
                <a:latin typeface="華康標楷體" pitchFamily="65" charset="-120"/>
                <a:ea typeface="華康標楷體" pitchFamily="65" charset="-120"/>
              </a:rPr>
              <a:t>後    記</a:t>
            </a:r>
            <a:r>
              <a:rPr lang="en-US" altLang="zh-TW" sz="5400" b="1" dirty="0" smtClean="0">
                <a:latin typeface="華康標楷體" pitchFamily="65" charset="-120"/>
                <a:ea typeface="華康標楷體" pitchFamily="65" charset="-120"/>
              </a:rPr>
              <a:t/>
            </a:r>
            <a:br>
              <a:rPr lang="en-US" altLang="zh-TW" sz="5400" b="1" dirty="0" smtClean="0">
                <a:latin typeface="華康標楷體" pitchFamily="65" charset="-120"/>
                <a:ea typeface="華康標楷體" pitchFamily="65" charset="-120"/>
              </a:rPr>
            </a:br>
            <a:endParaRPr lang="zh-TW" altLang="en-US" sz="54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 smtClean="0">
                <a:solidFill>
                  <a:srgbClr val="16F61B"/>
                </a:solidFill>
                <a:latin typeface="華康標楷體" pitchFamily="65" charset="-120"/>
                <a:ea typeface="華康標楷體" pitchFamily="65" charset="-120"/>
              </a:rPr>
              <a:t>         </a:t>
            </a:r>
            <a:r>
              <a:rPr lang="zh-TW" altLang="en-US" sz="4800" dirty="0" smtClean="0">
                <a:solidFill>
                  <a:srgbClr val="16F61B"/>
                </a:solidFill>
                <a:latin typeface="華康標楷體" pitchFamily="65" charset="-120"/>
                <a:ea typeface="華康標楷體" pitchFamily="65" charset="-120"/>
              </a:rPr>
              <a:t>外 公</a:t>
            </a:r>
            <a:r>
              <a:rPr lang="zh-TW" altLang="zh-TW" sz="4800" dirty="0" smtClean="0">
                <a:solidFill>
                  <a:srgbClr val="FF0000"/>
                </a:solidFill>
                <a:latin typeface="Adobe 楷体 Std R" pitchFamily="18" charset="-128"/>
                <a:ea typeface="Adobe 楷体 Std R" pitchFamily="18" charset="-128"/>
              </a:rPr>
              <a:t>！</a:t>
            </a:r>
            <a:endParaRPr lang="zh-TW" altLang="en-US" sz="4800" dirty="0">
              <a:solidFill>
                <a:srgbClr val="FF0000"/>
              </a:solidFill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zh-TW" altLang="en-US" b="1" dirty="0" smtClean="0">
                <a:latin typeface="華康標楷體" pitchFamily="65" charset="-120"/>
                <a:ea typeface="華康標楷體" pitchFamily="65" charset="-120"/>
              </a:rPr>
              <a:t>       著手</a:t>
            </a:r>
            <a:r>
              <a:rPr lang="zh-TW" altLang="zh-TW" b="1" dirty="0" smtClean="0">
                <a:latin typeface="Adobe 楷体 Std R" pitchFamily="18" charset="-128"/>
                <a:ea typeface="Adobe 楷体 Std R" pitchFamily="18" charset="-128"/>
              </a:rPr>
              <a:t>「</a:t>
            </a:r>
            <a:r>
              <a:rPr lang="zh-TW" altLang="en-US" b="1" dirty="0" smtClean="0">
                <a:latin typeface="華康標楷體" pitchFamily="65" charset="-120"/>
                <a:ea typeface="華康標楷體" pitchFamily="65" charset="-120"/>
              </a:rPr>
              <a:t>網路戀珍情</a:t>
            </a:r>
            <a:r>
              <a:rPr lang="zh-TW" altLang="zh-TW" b="1" dirty="0" smtClean="0">
                <a:latin typeface="Adobe 楷体 Std R" pitchFamily="18" charset="-128"/>
                <a:ea typeface="Adobe 楷体 Std R" pitchFamily="18" charset="-128"/>
              </a:rPr>
              <a:t>」</a:t>
            </a:r>
            <a:r>
              <a:rPr lang="zh-TW" altLang="en-US" b="1" dirty="0" smtClean="0">
                <a:latin typeface="華康標楷體" pitchFamily="65" charset="-120"/>
                <a:ea typeface="華康標楷體" pitchFamily="65" charset="-120"/>
              </a:rPr>
              <a:t>作品時</a:t>
            </a:r>
            <a:r>
              <a:rPr lang="zh-TW" altLang="zh-TW" b="1" dirty="0" smtClean="0">
                <a:latin typeface="華康行楷體W5" pitchFamily="65" charset="-120"/>
                <a:ea typeface="華康行楷體W5" pitchFamily="65" charset="-120"/>
              </a:rPr>
              <a:t>，</a:t>
            </a:r>
            <a:r>
              <a:rPr lang="zh-TW" altLang="en-US" b="1" dirty="0" smtClean="0">
                <a:latin typeface="華康標楷體" pitchFamily="65" charset="-120"/>
                <a:ea typeface="華康標楷體" pitchFamily="65" charset="-120"/>
              </a:rPr>
              <a:t>向外公</a:t>
            </a:r>
            <a:r>
              <a:rPr lang="zh-TW" altLang="zh-TW" b="1" dirty="0" smtClean="0">
                <a:latin typeface="Adobe 楷体 Std R" pitchFamily="18" charset="-128"/>
                <a:ea typeface="Adobe 楷体 Std R" pitchFamily="18" charset="-128"/>
              </a:rPr>
              <a:t>「</a:t>
            </a:r>
            <a:r>
              <a:rPr lang="zh-TW" altLang="en-US" b="1" dirty="0" smtClean="0">
                <a:latin typeface="華康標楷體" pitchFamily="65" charset="-120"/>
                <a:ea typeface="華康標楷體" pitchFamily="65" charset="-120"/>
              </a:rPr>
              <a:t>求救</a:t>
            </a:r>
            <a:r>
              <a:rPr lang="zh-TW" altLang="zh-TW" b="1" dirty="0" smtClean="0">
                <a:latin typeface="Adobe 楷体 Std R" pitchFamily="18" charset="-128"/>
                <a:ea typeface="Adobe 楷体 Std R" pitchFamily="18" charset="-128"/>
              </a:rPr>
              <a:t>」</a:t>
            </a:r>
            <a:r>
              <a:rPr lang="zh-TW" altLang="en-US" b="1" dirty="0" smtClean="0">
                <a:latin typeface="華康標楷體" pitchFamily="65" charset="-120"/>
                <a:ea typeface="華康標楷體" pitchFamily="65" charset="-120"/>
              </a:rPr>
              <a:t>照片</a:t>
            </a:r>
            <a:r>
              <a:rPr lang="zh-TW" altLang="zh-TW" b="1" dirty="0" smtClean="0">
                <a:latin typeface="華康行楷體W5" pitchFamily="65" charset="-120"/>
                <a:ea typeface="華康行楷體W5" pitchFamily="65" charset="-120"/>
              </a:rPr>
              <a:t>，</a:t>
            </a:r>
            <a:r>
              <a:rPr lang="zh-TW" altLang="en-US" b="1" dirty="0" smtClean="0">
                <a:latin typeface="華康標楷體" pitchFamily="65" charset="-120"/>
                <a:ea typeface="華康標楷體" pitchFamily="65" charset="-120"/>
              </a:rPr>
              <a:t> 隔天就收到許多珍貴的童年回憶 </a:t>
            </a:r>
            <a:r>
              <a:rPr lang="zh-TW" altLang="zh-TW" b="1" dirty="0" smtClean="0">
                <a:latin typeface="Adobe 楷体 Std R" pitchFamily="18" charset="-128"/>
                <a:ea typeface="Adobe 楷体 Std R" pitchFamily="18" charset="-128"/>
              </a:rPr>
              <a:t>。</a:t>
            </a:r>
            <a:r>
              <a:rPr lang="zh-TW" altLang="en-US" b="1" dirty="0" smtClean="0">
                <a:latin typeface="Adobe 楷体 Std R" pitchFamily="18" charset="-128"/>
                <a:ea typeface="Adobe 楷体 Std R" pitchFamily="18" charset="-128"/>
              </a:rPr>
              <a:t>但是</a:t>
            </a:r>
            <a:r>
              <a:rPr lang="zh-TW" altLang="zh-TW" b="1" dirty="0" smtClean="0">
                <a:latin typeface="華康行楷體W5" pitchFamily="65" charset="-120"/>
                <a:ea typeface="華康行楷體W5" pitchFamily="65" charset="-120"/>
              </a:rPr>
              <a:t>，</a:t>
            </a:r>
            <a:r>
              <a:rPr lang="zh-TW" altLang="en-US" b="1" dirty="0" smtClean="0">
                <a:latin typeface="華康標楷體" pitchFamily="65" charset="-120"/>
                <a:ea typeface="華康標楷體" pitchFamily="65" charset="-120"/>
              </a:rPr>
              <a:t>當我看到信封上</a:t>
            </a:r>
            <a:r>
              <a:rPr lang="zh-TW" altLang="en-US" b="1" dirty="0" smtClean="0">
                <a:solidFill>
                  <a:srgbClr val="FFFF00"/>
                </a:solidFill>
                <a:latin typeface="華康標楷體" pitchFamily="65" charset="-120"/>
                <a:ea typeface="華康標楷體" pitchFamily="65" charset="-120"/>
              </a:rPr>
              <a:t>顫抖的字跡</a:t>
            </a:r>
            <a:r>
              <a:rPr lang="zh-TW" altLang="en-US" b="1" dirty="0" smtClean="0">
                <a:latin typeface="華康標楷體" pitchFamily="65" charset="-120"/>
                <a:ea typeface="華康標楷體" pitchFamily="65" charset="-120"/>
              </a:rPr>
              <a:t>時</a:t>
            </a:r>
            <a:r>
              <a:rPr lang="zh-TW" altLang="zh-TW" b="1" dirty="0" smtClean="0">
                <a:latin typeface="華康行楷體W5" pitchFamily="65" charset="-120"/>
                <a:ea typeface="華康行楷體W5" pitchFamily="65" charset="-120"/>
              </a:rPr>
              <a:t>，</a:t>
            </a:r>
            <a:r>
              <a:rPr lang="zh-TW" altLang="en-US" b="1" dirty="0" smtClean="0">
                <a:latin typeface="華康標楷體" pitchFamily="65" charset="-120"/>
                <a:ea typeface="華康標楷體" pitchFamily="65" charset="-120"/>
              </a:rPr>
              <a:t>眼淚不禁奪眶而出</a:t>
            </a:r>
            <a:r>
              <a:rPr lang="zh-TW" altLang="zh-TW" b="1" dirty="0" smtClean="0">
                <a:latin typeface="華康行楷體W5" pitchFamily="65" charset="-120"/>
                <a:ea typeface="華康行楷體W5" pitchFamily="65" charset="-120"/>
              </a:rPr>
              <a:t>，</a:t>
            </a:r>
            <a:r>
              <a:rPr lang="zh-TW" altLang="en-US" b="1" dirty="0" smtClean="0">
                <a:solidFill>
                  <a:srgbClr val="FFFF00"/>
                </a:solidFill>
                <a:latin typeface="華康標楷體" pitchFamily="65" charset="-120"/>
                <a:ea typeface="華康標楷體" pitchFamily="65" charset="-120"/>
              </a:rPr>
              <a:t>寫這些簡單的字一定花了外公很多力氣</a:t>
            </a:r>
            <a:r>
              <a:rPr lang="zh-TW" altLang="zh-TW" b="1" dirty="0" smtClean="0">
                <a:latin typeface="Adobe 楷体 Std R" pitchFamily="18" charset="-128"/>
                <a:ea typeface="Adobe 楷体 Std R" pitchFamily="18" charset="-128"/>
              </a:rPr>
              <a:t>。</a:t>
            </a:r>
            <a:endParaRPr lang="en-US" altLang="zh-TW" b="1" dirty="0" smtClean="0">
              <a:latin typeface="Adobe 楷体 Std R" pitchFamily="18" charset="-128"/>
              <a:ea typeface="Adobe 楷体 Std R" pitchFamily="18" charset="-128"/>
            </a:endParaRPr>
          </a:p>
          <a:p>
            <a:pPr algn="just">
              <a:buNone/>
            </a:pPr>
            <a:r>
              <a:rPr lang="en-US" altLang="zh-TW" b="1" dirty="0" smtClean="0">
                <a:latin typeface="Adobe 楷体 Std R" pitchFamily="18" charset="-128"/>
                <a:ea typeface="Adobe 楷体 Std R" pitchFamily="18" charset="-128"/>
              </a:rPr>
              <a:t>           </a:t>
            </a:r>
            <a:r>
              <a:rPr lang="zh-TW" altLang="en-US" b="1" dirty="0" smtClean="0">
                <a:latin typeface="Adobe 楷体 Std R" pitchFamily="18" charset="-128"/>
                <a:ea typeface="Adobe 楷体 Std R" pitchFamily="18" charset="-128"/>
              </a:rPr>
              <a:t>我最憂心的是</a:t>
            </a:r>
            <a:r>
              <a:rPr lang="zh-TW" altLang="zh-TW" b="1" dirty="0" smtClean="0">
                <a:latin typeface="Adobe 楷体 Std R" pitchFamily="18" charset="-128"/>
                <a:ea typeface="Adobe 楷体 Std R" pitchFamily="18" charset="-128"/>
              </a:rPr>
              <a:t>帕金森氏症</a:t>
            </a:r>
            <a:r>
              <a:rPr lang="zh-TW" altLang="en-US" b="1" dirty="0" smtClean="0">
                <a:latin typeface="Adobe 楷体 Std R" pitchFamily="18" charset="-128"/>
                <a:ea typeface="Adobe 楷体 Std R" pitchFamily="18" charset="-128"/>
              </a:rPr>
              <a:t>病人會有</a:t>
            </a:r>
            <a:r>
              <a:rPr lang="zh-TW" altLang="zh-TW" b="1" dirty="0" smtClean="0">
                <a:solidFill>
                  <a:srgbClr val="FFFF00"/>
                </a:solidFill>
                <a:latin typeface="Adobe 楷体 Std R" pitchFamily="18" charset="-128"/>
                <a:ea typeface="Adobe 楷体 Std R" pitchFamily="18" charset="-128"/>
              </a:rPr>
              <a:t>「</a:t>
            </a:r>
            <a:r>
              <a:rPr lang="zh-TW" altLang="en-US" b="1" dirty="0" smtClean="0">
                <a:solidFill>
                  <a:srgbClr val="FFFF00"/>
                </a:solidFill>
                <a:latin typeface="Adobe 楷体 Std R" pitchFamily="18" charset="-128"/>
                <a:ea typeface="Adobe 楷体 Std R" pitchFamily="18" charset="-128"/>
              </a:rPr>
              <a:t>失智</a:t>
            </a:r>
            <a:r>
              <a:rPr lang="zh-TW" altLang="zh-TW" b="1" dirty="0" smtClean="0">
                <a:solidFill>
                  <a:srgbClr val="FFFF00"/>
                </a:solidFill>
                <a:latin typeface="Adobe 楷体 Std R" pitchFamily="18" charset="-128"/>
                <a:ea typeface="Adobe 楷体 Std R" pitchFamily="18" charset="-128"/>
              </a:rPr>
              <a:t>」</a:t>
            </a:r>
            <a:r>
              <a:rPr lang="zh-TW" altLang="en-US" b="1" dirty="0" smtClean="0">
                <a:latin typeface="Adobe 楷体 Std R" pitchFamily="18" charset="-128"/>
                <a:ea typeface="Adobe 楷体 Std R" pitchFamily="18" charset="-128"/>
              </a:rPr>
              <a:t>情形</a:t>
            </a:r>
            <a:r>
              <a:rPr lang="zh-TW" altLang="zh-TW" b="1" dirty="0" smtClean="0">
                <a:latin typeface="Adobe 楷体 Std R" pitchFamily="18" charset="-128"/>
                <a:ea typeface="Adobe 楷体 Std R" pitchFamily="18" charset="-128"/>
              </a:rPr>
              <a:t>。</a:t>
            </a:r>
            <a:r>
              <a:rPr lang="zh-TW" altLang="en-US" b="1" dirty="0" smtClean="0">
                <a:latin typeface="華康標楷體" pitchFamily="65" charset="-120"/>
                <a:ea typeface="華康標楷體" pitchFamily="65" charset="-120"/>
              </a:rPr>
              <a:t>外公現在吃藥並配合復建</a:t>
            </a:r>
            <a:r>
              <a:rPr lang="zh-TW" altLang="zh-TW" b="1" dirty="0" smtClean="0">
                <a:latin typeface="華康行楷體W5" pitchFamily="65" charset="-120"/>
                <a:ea typeface="華康行楷體W5" pitchFamily="65" charset="-120"/>
              </a:rPr>
              <a:t>，</a:t>
            </a:r>
            <a:r>
              <a:rPr lang="zh-TW" altLang="en-US" b="1" dirty="0" smtClean="0">
                <a:latin typeface="華康標楷體" pitchFamily="65" charset="-120"/>
                <a:ea typeface="華康標楷體" pitchFamily="65" charset="-120"/>
              </a:rPr>
              <a:t>我每天都為他禱告</a:t>
            </a:r>
            <a:r>
              <a:rPr lang="zh-TW" altLang="zh-TW" b="1" dirty="0" smtClean="0">
                <a:latin typeface="華康行楷體W5" pitchFamily="65" charset="-120"/>
                <a:ea typeface="華康行楷體W5" pitchFamily="65" charset="-120"/>
              </a:rPr>
              <a:t>，</a:t>
            </a:r>
            <a:r>
              <a:rPr lang="zh-TW" altLang="en-US" b="1" dirty="0" smtClean="0">
                <a:latin typeface="華康標楷體" pitchFamily="65" charset="-120"/>
                <a:ea typeface="華康標楷體" pitchFamily="65" charset="-120"/>
              </a:rPr>
              <a:t>希望外公早日康復</a:t>
            </a:r>
            <a:r>
              <a:rPr lang="zh-TW" altLang="zh-TW" b="1" dirty="0" smtClean="0">
                <a:latin typeface="Adobe 楷体 Std R" pitchFamily="18" charset="-128"/>
                <a:ea typeface="Adobe 楷体 Std R" pitchFamily="18" charset="-128"/>
              </a:rPr>
              <a:t>。</a:t>
            </a:r>
            <a:endParaRPr lang="en-US" altLang="zh-TW" b="1" dirty="0" smtClean="0">
              <a:latin typeface="Adobe 楷体 Std R" pitchFamily="18" charset="-128"/>
              <a:ea typeface="Adobe 楷体 Std R" pitchFamily="18" charset="-128"/>
            </a:endParaRPr>
          </a:p>
          <a:p>
            <a:endParaRPr lang="en-US" altLang="zh-TW" b="1" dirty="0" smtClean="0">
              <a:solidFill>
                <a:srgbClr val="C00000"/>
              </a:solidFill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r>
              <a:rPr lang="en-US" altLang="zh-TW" b="1" dirty="0" smtClean="0">
                <a:solidFill>
                  <a:srgbClr val="C00000"/>
                </a:solidFill>
                <a:latin typeface="Adobe 楷体 Std R" pitchFamily="18" charset="-128"/>
                <a:ea typeface="Adobe 楷体 Std R" pitchFamily="18" charset="-128"/>
              </a:rPr>
              <a:t>    </a:t>
            </a:r>
            <a:endParaRPr lang="zh-TW" altLang="en-US" sz="3500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25000" lnSpcReduction="20000"/>
          </a:bodyPr>
          <a:lstStyle/>
          <a:p>
            <a:endParaRPr lang="en-US" altLang="zh-TW" dirty="0" smtClean="0">
              <a:solidFill>
                <a:srgbClr val="16F61B"/>
              </a:solidFill>
              <a:latin typeface="華康標楷體" pitchFamily="65" charset="-120"/>
              <a:ea typeface="華康標楷體" pitchFamily="65" charset="-120"/>
            </a:endParaRPr>
          </a:p>
          <a:p>
            <a:r>
              <a:rPr lang="zh-TW" altLang="en-US" sz="17600" dirty="0" smtClean="0">
                <a:solidFill>
                  <a:srgbClr val="16F61B"/>
                </a:solidFill>
                <a:latin typeface="華康標楷體" pitchFamily="65" charset="-120"/>
                <a:ea typeface="華康標楷體" pitchFamily="65" charset="-120"/>
              </a:rPr>
              <a:t>    加 油</a:t>
            </a:r>
            <a:r>
              <a:rPr lang="zh-TW" altLang="zh-TW" sz="17600" dirty="0" smtClean="0">
                <a:solidFill>
                  <a:srgbClr val="FF0000"/>
                </a:solidFill>
                <a:latin typeface="Adobe 楷体 Std R" pitchFamily="18" charset="-128"/>
                <a:ea typeface="Adobe 楷体 Std R" pitchFamily="18" charset="-128"/>
              </a:rPr>
              <a:t>！</a:t>
            </a:r>
            <a:endParaRPr lang="zh-TW" altLang="en-US" sz="17600" dirty="0">
              <a:solidFill>
                <a:srgbClr val="FF0000"/>
              </a:solidFill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716016" y="2348880"/>
            <a:ext cx="4041775" cy="3951288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zh-TW" altLang="en-US" b="1" dirty="0" smtClean="0">
                <a:latin typeface="華康標楷體" pitchFamily="65" charset="-120"/>
                <a:ea typeface="華康標楷體" pitchFamily="65" charset="-120"/>
              </a:rPr>
              <a:t>       </a:t>
            </a:r>
            <a:r>
              <a:rPr lang="zh-TW" altLang="en-US" sz="2600" b="1" dirty="0" smtClean="0">
                <a:latin typeface="華康標楷體" pitchFamily="65" charset="-120"/>
                <a:ea typeface="華康標楷體" pitchFamily="65" charset="-120"/>
              </a:rPr>
              <a:t>一直想將從小到大的相片整理好</a:t>
            </a:r>
            <a:r>
              <a:rPr lang="zh-TW" altLang="zh-TW" sz="2600" b="1" dirty="0" smtClean="0">
                <a:latin typeface="華康行楷體W5" pitchFamily="65" charset="-120"/>
                <a:ea typeface="華康行楷體W5" pitchFamily="65" charset="-120"/>
              </a:rPr>
              <a:t>，</a:t>
            </a:r>
            <a:r>
              <a:rPr lang="zh-TW" altLang="en-US" sz="2600" b="1" dirty="0" smtClean="0">
                <a:latin typeface="華康標楷體" pitchFamily="65" charset="-120"/>
                <a:ea typeface="華康標楷體" pitchFamily="65" charset="-120"/>
              </a:rPr>
              <a:t>送給外公</a:t>
            </a:r>
            <a:r>
              <a:rPr lang="zh-TW" altLang="zh-TW" sz="2600" b="1" dirty="0" smtClean="0">
                <a:latin typeface="華康行楷體W5" pitchFamily="65" charset="-120"/>
                <a:ea typeface="華康行楷體W5" pitchFamily="65" charset="-120"/>
              </a:rPr>
              <a:t>，</a:t>
            </a:r>
            <a:r>
              <a:rPr lang="zh-TW" altLang="en-US" sz="2600" b="1" dirty="0" smtClean="0">
                <a:latin typeface="華康標楷體" pitchFamily="65" charset="-120"/>
                <a:ea typeface="華康標楷體" pitchFamily="65" charset="-120"/>
              </a:rPr>
              <a:t>現在正好藉這個活動來實現 </a:t>
            </a:r>
            <a:r>
              <a:rPr lang="zh-TW" altLang="zh-TW" sz="2600" b="1" dirty="0" smtClean="0">
                <a:latin typeface="Adobe 楷体 Std R" pitchFamily="18" charset="-128"/>
                <a:ea typeface="Adobe 楷体 Std R" pitchFamily="18" charset="-128"/>
              </a:rPr>
              <a:t>。</a:t>
            </a:r>
            <a:r>
              <a:rPr lang="zh-TW" altLang="en-US" sz="2600" b="1" dirty="0" smtClean="0">
                <a:latin typeface="華康標楷體" pitchFamily="65" charset="-120"/>
                <a:ea typeface="華康標楷體" pitchFamily="65" charset="-120"/>
              </a:rPr>
              <a:t>作品的完成要感謝外公及媽媽幫忙蒐集珍貴的照片</a:t>
            </a:r>
            <a:r>
              <a:rPr lang="zh-TW" altLang="zh-TW" sz="2600" b="1" dirty="0" smtClean="0">
                <a:latin typeface="華康行楷體W5" pitchFamily="65" charset="-120"/>
                <a:ea typeface="華康行楷體W5" pitchFamily="65" charset="-120"/>
              </a:rPr>
              <a:t>，</a:t>
            </a:r>
            <a:r>
              <a:rPr lang="zh-TW" altLang="en-US" sz="2600" b="1" dirty="0" smtClean="0">
                <a:latin typeface="華康標楷體" pitchFamily="65" charset="-120"/>
                <a:ea typeface="華康標楷體" pitchFamily="65" charset="-120"/>
              </a:rPr>
              <a:t>謝謝電腦老師給予的寶貴意見</a:t>
            </a:r>
            <a:r>
              <a:rPr lang="zh-TW" altLang="zh-TW" sz="2600" b="1" dirty="0" smtClean="0">
                <a:latin typeface="Adobe 楷体 Std R" pitchFamily="18" charset="-128"/>
                <a:ea typeface="Adobe 楷体 Std R" pitchFamily="18" charset="-128"/>
              </a:rPr>
              <a:t>。</a:t>
            </a:r>
            <a:r>
              <a:rPr lang="en-US" altLang="zh-TW" sz="2600" b="1" dirty="0" smtClean="0">
                <a:latin typeface="華康標楷體" pitchFamily="65" charset="-120"/>
                <a:ea typeface="華康標楷體" pitchFamily="65" charset="-120"/>
              </a:rPr>
              <a:t>   </a:t>
            </a:r>
          </a:p>
          <a:p>
            <a:pPr algn="just">
              <a:buNone/>
            </a:pPr>
            <a:r>
              <a:rPr lang="en-US" altLang="zh-TW" b="1" dirty="0" smtClean="0">
                <a:latin typeface="華康標楷體" pitchFamily="65" charset="-120"/>
                <a:ea typeface="華康標楷體" pitchFamily="65" charset="-120"/>
              </a:rPr>
              <a:t>       </a:t>
            </a:r>
            <a:r>
              <a:rPr lang="zh-TW" altLang="en-US" sz="2600" b="1" dirty="0" smtClean="0">
                <a:latin typeface="華康標楷體" pitchFamily="65" charset="-120"/>
                <a:ea typeface="華康標楷體" pitchFamily="65" charset="-120"/>
              </a:rPr>
              <a:t>寫作過程中</a:t>
            </a:r>
            <a:r>
              <a:rPr lang="zh-TW" altLang="zh-TW" sz="2600" b="1" dirty="0" smtClean="0">
                <a:latin typeface="華康行楷體W5" pitchFamily="65" charset="-120"/>
                <a:ea typeface="華康行楷體W5" pitchFamily="65" charset="-120"/>
              </a:rPr>
              <a:t>，</a:t>
            </a:r>
            <a:r>
              <a:rPr lang="zh-TW" altLang="en-US" sz="2600" b="1" dirty="0" smtClean="0">
                <a:latin typeface="華康標楷體" pitchFamily="65" charset="-120"/>
                <a:ea typeface="華康標楷體" pitchFamily="65" charset="-120"/>
              </a:rPr>
              <a:t>我又享受了一回幸福祖孫情</a:t>
            </a:r>
            <a:r>
              <a:rPr lang="zh-TW" altLang="zh-TW" sz="2600" b="1" dirty="0" smtClean="0">
                <a:latin typeface="華康行楷體W5" pitchFamily="65" charset="-120"/>
                <a:ea typeface="華康行楷體W5" pitchFamily="65" charset="-120"/>
              </a:rPr>
              <a:t>，</a:t>
            </a:r>
            <a:r>
              <a:rPr lang="zh-TW" altLang="en-US" sz="2600" b="1" dirty="0" smtClean="0">
                <a:latin typeface="華康標楷體" pitchFamily="65" charset="-120"/>
                <a:ea typeface="華康標楷體" pitchFamily="65" charset="-120"/>
              </a:rPr>
              <a:t>彷彿外公就在身旁</a:t>
            </a:r>
            <a:r>
              <a:rPr lang="zh-TW" altLang="zh-TW" sz="2600" b="1" dirty="0" smtClean="0">
                <a:latin typeface="Adobe 楷体 Std R" pitchFamily="18" charset="-128"/>
                <a:ea typeface="Adobe 楷体 Std R" pitchFamily="18" charset="-128"/>
              </a:rPr>
              <a:t>。</a:t>
            </a:r>
            <a:r>
              <a:rPr lang="zh-TW" altLang="en-US" sz="2600" b="1" dirty="0" smtClean="0">
                <a:latin typeface="華康標楷體" pitchFamily="65" charset="-120"/>
                <a:ea typeface="華康標楷體" pitchFamily="65" charset="-120"/>
              </a:rPr>
              <a:t>這份珍貴作品我要送給外公</a:t>
            </a:r>
            <a:r>
              <a:rPr lang="zh-TW" altLang="zh-TW" sz="2600" b="1" dirty="0" smtClean="0">
                <a:latin typeface="華康行楷體W5" pitchFamily="65" charset="-120"/>
                <a:ea typeface="華康行楷體W5" pitchFamily="65" charset="-120"/>
              </a:rPr>
              <a:t>，</a:t>
            </a:r>
            <a:r>
              <a:rPr lang="zh-TW" altLang="en-US" sz="2600" b="1" dirty="0" smtClean="0">
                <a:solidFill>
                  <a:srgbClr val="FFFF00"/>
                </a:solidFill>
                <a:latin typeface="華康標楷體" pitchFamily="65" charset="-120"/>
                <a:ea typeface="華康標楷體" pitchFamily="65" charset="-120"/>
              </a:rPr>
              <a:t>希望他不要忘記這許許多多甜美的回憶</a:t>
            </a:r>
            <a:r>
              <a:rPr lang="zh-TW" altLang="zh-TW" sz="2600" b="1" dirty="0" smtClean="0">
                <a:solidFill>
                  <a:srgbClr val="FFFF00"/>
                </a:solidFill>
                <a:latin typeface="Adobe 楷体 Std R" pitchFamily="18" charset="-128"/>
                <a:ea typeface="Adobe 楷体 Std R" pitchFamily="18" charset="-128"/>
              </a:rPr>
              <a:t>！</a:t>
            </a:r>
            <a:endParaRPr lang="en-US" altLang="zh-TW" sz="2600" b="1" dirty="0" smtClean="0">
              <a:solidFill>
                <a:srgbClr val="FFFF00"/>
              </a:solidFill>
              <a:latin typeface="華康標楷體" pitchFamily="65" charset="-120"/>
              <a:ea typeface="華康標楷體" pitchFamily="65" charset="-120"/>
            </a:endParaRPr>
          </a:p>
          <a:p>
            <a:pPr>
              <a:buNone/>
            </a:pPr>
            <a:endParaRPr lang="en-US" altLang="zh-TW" sz="3500" b="1" dirty="0" smtClean="0">
              <a:solidFill>
                <a:srgbClr val="C00000"/>
              </a:solidFill>
              <a:latin typeface="華康標楷體" pitchFamily="65" charset="-120"/>
              <a:ea typeface="華康標楷體" pitchFamily="65" charset="-120"/>
            </a:endParaRPr>
          </a:p>
          <a:p>
            <a:pPr>
              <a:buNone/>
            </a:pPr>
            <a:r>
              <a:rPr lang="en-US" altLang="zh-TW" sz="3500" b="1" dirty="0" smtClean="0">
                <a:solidFill>
                  <a:srgbClr val="C00000"/>
                </a:solidFill>
                <a:latin typeface="華康標楷體" pitchFamily="65" charset="-120"/>
                <a:ea typeface="華康標楷體" pitchFamily="65" charset="-120"/>
              </a:rPr>
              <a:t>   </a:t>
            </a:r>
            <a:endParaRPr lang="en-US" altLang="zh-TW" sz="3500" b="1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r>
              <a:rPr lang="zh-TW" altLang="en-US" b="1" dirty="0" smtClean="0">
                <a:latin typeface="華康標楷體" pitchFamily="65" charset="-120"/>
                <a:ea typeface="華康標楷體" pitchFamily="65" charset="-120"/>
              </a:rPr>
              <a:t>            </a:t>
            </a:r>
            <a:endParaRPr lang="en-US" altLang="zh-TW" b="1" dirty="0" smtClean="0">
              <a:latin typeface="華康標楷體" pitchFamily="65" charset="-120"/>
              <a:ea typeface="華康標楷體" pitchFamily="65" charset="-120"/>
            </a:endParaRPr>
          </a:p>
          <a:p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323528" y="5445224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b="1" dirty="0" smtClean="0">
                <a:latin typeface="華康標楷體" pitchFamily="65" charset="-120"/>
                <a:ea typeface="華康標楷體" pitchFamily="65" charset="-120"/>
              </a:rPr>
              <a:t>   </a:t>
            </a:r>
            <a:r>
              <a:rPr lang="zh-TW" altLang="en-US" sz="2000" b="1" dirty="0" smtClean="0">
                <a:latin typeface="華康標楷體" pitchFamily="65" charset="-120"/>
                <a:ea typeface="華康標楷體" pitchFamily="65" charset="-120"/>
              </a:rPr>
              <a:t>外公 </a:t>
            </a:r>
            <a:r>
              <a:rPr lang="zh-TW" altLang="en-US" sz="2000" b="1" dirty="0" smtClean="0">
                <a:solidFill>
                  <a:srgbClr val="0070C0"/>
                </a:solidFill>
                <a:latin typeface="華康標楷體" pitchFamily="65" charset="-120"/>
                <a:ea typeface="華康標楷體" pitchFamily="65" charset="-120"/>
              </a:rPr>
              <a:t>真的希望您  </a:t>
            </a:r>
            <a:r>
              <a:rPr lang="zh-TW" altLang="en-US" sz="2400" b="1" dirty="0" smtClean="0">
                <a:solidFill>
                  <a:srgbClr val="FF0000"/>
                </a:solidFill>
                <a:latin typeface="華康標楷體" pitchFamily="65" charset="-120"/>
                <a:ea typeface="華康標楷體" pitchFamily="65" charset="-120"/>
              </a:rPr>
              <a:t>長命百歲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436096" y="5445224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0070C0"/>
                </a:solidFill>
                <a:latin typeface="華康標楷體" pitchFamily="65" charset="-120"/>
                <a:ea typeface="華康標楷體" pitchFamily="65" charset="-120"/>
              </a:rPr>
              <a:t>能陪伴您到</a:t>
            </a:r>
            <a:r>
              <a:rPr lang="zh-TW" altLang="en-US" b="1" dirty="0" smtClean="0">
                <a:solidFill>
                  <a:srgbClr val="0070C0"/>
                </a:solidFill>
                <a:latin typeface="華康標楷體" pitchFamily="65" charset="-120"/>
                <a:ea typeface="華康標楷體" pitchFamily="65" charset="-120"/>
              </a:rPr>
              <a:t>  </a:t>
            </a:r>
            <a:r>
              <a:rPr lang="zh-TW" altLang="en-US" sz="2400" b="1" dirty="0" smtClean="0">
                <a:solidFill>
                  <a:srgbClr val="FF0000"/>
                </a:solidFill>
                <a:latin typeface="華康標楷體" pitchFamily="65" charset="-120"/>
                <a:ea typeface="華康標楷體" pitchFamily="65" charset="-120"/>
              </a:rPr>
              <a:t>永遠 永遠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00">
        <p14:warp dir="in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>
                <a:solidFill>
                  <a:srgbClr val="16F61B"/>
                </a:solidFill>
                <a:latin typeface="華康宗楷體W7(P)" pitchFamily="66" charset="-120"/>
                <a:ea typeface="華康宗楷體W7(P)" pitchFamily="66" charset="-120"/>
              </a:rPr>
              <a:t>參 考 資 料</a:t>
            </a:r>
            <a:endParaRPr lang="zh-TW" altLang="en-US" sz="5400" dirty="0">
              <a:solidFill>
                <a:srgbClr val="16F61B"/>
              </a:solidFill>
              <a:latin typeface="華康宗楷體W7(P)" pitchFamily="66" charset="-120"/>
              <a:ea typeface="華康宗楷體W7(P)" pitchFamily="66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TW" altLang="en-US" dirty="0" smtClean="0">
                <a:latin typeface="王漢宗顏楷體繁" pitchFamily="2" charset="-120"/>
                <a:ea typeface="王漢宗顏楷體繁" pitchFamily="2" charset="-120"/>
              </a:rPr>
              <a:t>高雄都會公園網站  </a:t>
            </a:r>
            <a:endParaRPr lang="en-US" altLang="zh-TW" dirty="0" smtClean="0">
              <a:latin typeface="王漢宗顏楷體繁" pitchFamily="2" charset="-120"/>
              <a:ea typeface="王漢宗顏楷體繁" pitchFamily="2" charset="-120"/>
            </a:endParaRPr>
          </a:p>
          <a:p>
            <a:pPr>
              <a:buNone/>
            </a:pPr>
            <a:r>
              <a:rPr lang="zh-TW" altLang="zh-TW" i="1" dirty="0" smtClean="0"/>
              <a:t>w3.cpami.gov.tw/khmp/kmp-home.htm</a:t>
            </a:r>
            <a:endParaRPr lang="zh-TW" altLang="en-US" dirty="0">
              <a:latin typeface="王漢宗顏楷體繁" pitchFamily="2" charset="-120"/>
              <a:ea typeface="王漢宗顏楷體繁" pitchFamily="2" charset="-12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00">
        <p14:warp dir="in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zh-TW" sz="5000" dirty="0" smtClean="0">
                <a:solidFill>
                  <a:srgbClr val="16F61B"/>
                </a:solidFill>
                <a:latin typeface="華康隸書體W7(P)" pitchFamily="66" charset="-120"/>
                <a:ea typeface="華康隸書體W7(P)" pitchFamily="66" charset="-120"/>
              </a:rPr>
              <a:t>啟</a:t>
            </a:r>
            <a:r>
              <a:rPr lang="zh-TW" altLang="en-US" sz="5000" dirty="0" smtClean="0">
                <a:solidFill>
                  <a:srgbClr val="16F61B"/>
                </a:solidFill>
                <a:latin typeface="華康隸書體W7(P)" pitchFamily="66" charset="-120"/>
                <a:ea typeface="華康隸書體W7(P)" pitchFamily="66" charset="-120"/>
              </a:rPr>
              <a:t> </a:t>
            </a:r>
            <a:r>
              <a:rPr lang="zh-TW" altLang="zh-TW" sz="5000" dirty="0" smtClean="0">
                <a:solidFill>
                  <a:srgbClr val="16F61B"/>
                </a:solidFill>
                <a:latin typeface="華康隸書體W7(P)" pitchFamily="66" charset="-120"/>
                <a:ea typeface="華康隸書體W7(P)" pitchFamily="66" charset="-120"/>
              </a:rPr>
              <a:t>蒙</a:t>
            </a:r>
            <a:r>
              <a:rPr lang="zh-TW" altLang="en-US" sz="5000" dirty="0" smtClean="0">
                <a:solidFill>
                  <a:srgbClr val="16F61B"/>
                </a:solidFill>
                <a:latin typeface="華康隸書體W7(P)" pitchFamily="66" charset="-120"/>
                <a:ea typeface="華康隸書體W7(P)" pitchFamily="66" charset="-120"/>
              </a:rPr>
              <a:t> </a:t>
            </a:r>
            <a:r>
              <a:rPr lang="zh-TW" altLang="zh-TW" sz="5000" dirty="0" smtClean="0">
                <a:solidFill>
                  <a:srgbClr val="16F61B"/>
                </a:solidFill>
                <a:latin typeface="華康隸書體W7(P)" pitchFamily="66" charset="-120"/>
                <a:ea typeface="華康隸書體W7(P)" pitchFamily="66" charset="-120"/>
              </a:rPr>
              <a:t>老</a:t>
            </a:r>
            <a:r>
              <a:rPr lang="zh-TW" altLang="en-US" sz="5000" dirty="0" smtClean="0">
                <a:solidFill>
                  <a:srgbClr val="16F61B"/>
                </a:solidFill>
                <a:latin typeface="華康隸書體W7(P)" pitchFamily="66" charset="-120"/>
                <a:ea typeface="華康隸書體W7(P)" pitchFamily="66" charset="-120"/>
              </a:rPr>
              <a:t> </a:t>
            </a:r>
            <a:r>
              <a:rPr lang="zh-TW" altLang="zh-TW" sz="5000" dirty="0" smtClean="0">
                <a:solidFill>
                  <a:srgbClr val="16F61B"/>
                </a:solidFill>
                <a:latin typeface="華康隸書體W7(P)" pitchFamily="66" charset="-120"/>
                <a:ea typeface="華康隸書體W7(P)" pitchFamily="66" charset="-120"/>
              </a:rPr>
              <a:t>師</a:t>
            </a:r>
            <a:endParaRPr lang="zh-TW" altLang="en-US" sz="5000" dirty="0">
              <a:solidFill>
                <a:srgbClr val="16F61B"/>
              </a:solidFill>
              <a:latin typeface="華康隸書體W7(P)" pitchFamily="66" charset="-120"/>
              <a:ea typeface="華康隸書體W7(P)" pitchFamily="66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altLang="zh-TW" sz="2000" i="1" dirty="0" smtClean="0">
                <a:latin typeface="Adobe 楷体 Std R" pitchFamily="18" charset="-128"/>
                <a:ea typeface="Adobe 楷体 Std R" pitchFamily="18" charset="-128"/>
              </a:rPr>
              <a:t>            </a:t>
            </a:r>
            <a:r>
              <a:rPr lang="zh-TW" altLang="zh-TW" sz="2200" b="1" i="1" dirty="0" smtClean="0">
                <a:latin typeface="Adobe 楷体 Std R" pitchFamily="18" charset="-128"/>
                <a:ea typeface="Adobe 楷体 Std R" pitchFamily="18" charset="-128"/>
              </a:rPr>
              <a:t>當</a:t>
            </a:r>
            <a:r>
              <a:rPr lang="zh-TW" altLang="zh-TW" sz="2200" b="1" dirty="0" smtClean="0">
                <a:latin typeface="Adobe 楷体 Std R" pitchFamily="18" charset="-128"/>
                <a:ea typeface="Adobe 楷体 Std R" pitchFamily="18" charset="-128"/>
              </a:rPr>
              <a:t>我</a:t>
            </a:r>
            <a:r>
              <a:rPr lang="zh-TW" altLang="zh-TW" sz="2200" b="1" dirty="0">
                <a:latin typeface="Adobe 楷体 Std R" pitchFamily="18" charset="-128"/>
                <a:ea typeface="Adobe 楷体 Std R" pitchFamily="18" charset="-128"/>
              </a:rPr>
              <a:t>還是個懵懵懂懂的幼</a:t>
            </a:r>
            <a:r>
              <a:rPr lang="zh-TW" altLang="zh-TW" sz="2200" b="1" dirty="0" smtClean="0">
                <a:latin typeface="Adobe 楷体 Std R" pitchFamily="18" charset="-128"/>
                <a:ea typeface="Adobe 楷体 Std R" pitchFamily="18" charset="-128"/>
              </a:rPr>
              <a:t>兒時，多彩多姿</a:t>
            </a:r>
            <a:r>
              <a:rPr lang="zh-TW" altLang="zh-TW" sz="2200" b="1" dirty="0">
                <a:latin typeface="Adobe 楷体 Std R" pitchFamily="18" charset="-128"/>
                <a:ea typeface="Adobe 楷体 Std R" pitchFamily="18" charset="-128"/>
              </a:rPr>
              <a:t>的樂章是由外公帶領我譜出</a:t>
            </a:r>
            <a:r>
              <a:rPr lang="zh-TW" altLang="zh-TW" sz="2200" b="1" dirty="0" smtClean="0">
                <a:latin typeface="Adobe 楷体 Std R" pitchFamily="18" charset="-128"/>
                <a:ea typeface="Adobe 楷体 Std R" pitchFamily="18" charset="-128"/>
              </a:rPr>
              <a:t>的</a:t>
            </a:r>
            <a:endParaRPr lang="en-US" altLang="zh-TW" sz="2200" b="1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endParaRPr lang="en-US" altLang="zh-TW" sz="2200" b="1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r>
              <a:rPr lang="en-US" altLang="zh-TW" sz="2000" b="1" dirty="0">
                <a:latin typeface="Adobe 楷体 Std R" pitchFamily="18" charset="-128"/>
                <a:ea typeface="Adobe 楷体 Std R" pitchFamily="18" charset="-128"/>
              </a:rPr>
              <a:t> </a:t>
            </a:r>
            <a:r>
              <a:rPr lang="en-US" altLang="zh-TW" sz="2000" b="1" dirty="0" smtClean="0">
                <a:latin typeface="Adobe 楷体 Std R" pitchFamily="18" charset="-128"/>
                <a:ea typeface="Adobe 楷体 Std R" pitchFamily="18" charset="-128"/>
              </a:rPr>
              <a:t>            </a:t>
            </a:r>
            <a:r>
              <a:rPr lang="zh-TW" altLang="zh-TW" sz="2200" b="1" dirty="0" smtClean="0">
                <a:latin typeface="Adobe 楷体 Std R" pitchFamily="18" charset="-128"/>
                <a:ea typeface="Adobe 楷体 Std R" pitchFamily="18" charset="-128"/>
              </a:rPr>
              <a:t>外公</a:t>
            </a:r>
            <a:r>
              <a:rPr lang="zh-TW" altLang="zh-TW" sz="2200" b="1" dirty="0">
                <a:latin typeface="Adobe 楷体 Std R" pitchFamily="18" charset="-128"/>
                <a:ea typeface="Adobe 楷体 Std R" pitchFamily="18" charset="-128"/>
              </a:rPr>
              <a:t>是退休老師，身體硬朗，臉上總是帶著慈祥的</a:t>
            </a:r>
            <a:r>
              <a:rPr lang="zh-TW" altLang="zh-TW" sz="2200" b="1" dirty="0" smtClean="0">
                <a:latin typeface="Adobe 楷体 Std R" pitchFamily="18" charset="-128"/>
                <a:ea typeface="Adobe 楷体 Std R" pitchFamily="18" charset="-128"/>
              </a:rPr>
              <a:t>笑容</a:t>
            </a:r>
            <a:endParaRPr lang="zh-TW" altLang="en-US" sz="2200" b="1" dirty="0">
              <a:latin typeface="Adobe 楷体 Std R" pitchFamily="18" charset="-128"/>
              <a:ea typeface="Adobe 楷体 Std R" pitchFamily="18" charset="-128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  <a:p>
            <a:pPr>
              <a:buNone/>
            </a:pPr>
            <a:r>
              <a:rPr lang="en-US" altLang="zh-TW" sz="2000" dirty="0" smtClean="0">
                <a:latin typeface="Adobe 楷体 Std R" pitchFamily="18" charset="-128"/>
                <a:ea typeface="Adobe 楷体 Std R" pitchFamily="18" charset="-128"/>
              </a:rPr>
              <a:t>            </a:t>
            </a:r>
            <a:br>
              <a:rPr lang="en-US" altLang="zh-TW" sz="2000" dirty="0" smtClean="0">
                <a:latin typeface="Adobe 楷体 Std R" pitchFamily="18" charset="-128"/>
                <a:ea typeface="Adobe 楷体 Std R" pitchFamily="18" charset="-128"/>
              </a:rPr>
            </a:br>
            <a:r>
              <a:rPr lang="zh-TW" altLang="en-US" sz="2000" dirty="0" smtClean="0">
                <a:latin typeface="Adobe 楷体 Std R" pitchFamily="18" charset="-128"/>
                <a:ea typeface="Adobe 楷体 Std R" pitchFamily="18" charset="-128"/>
              </a:rPr>
              <a:t>       </a:t>
            </a:r>
            <a:endParaRPr lang="en-US" altLang="zh-TW" sz="2000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r>
              <a:rPr lang="zh-TW" altLang="en-US" sz="2000" b="1" dirty="0" smtClean="0">
                <a:latin typeface="Adobe 楷体 Std R" pitchFamily="18" charset="-128"/>
                <a:ea typeface="Adobe 楷体 Std R" pitchFamily="18" charset="-128"/>
              </a:rPr>
              <a:t>           </a:t>
            </a:r>
            <a:endParaRPr lang="en-US" altLang="zh-TW" sz="2000" b="1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r>
              <a:rPr lang="zh-TW" altLang="en-US" sz="2000" b="1" dirty="0" smtClean="0">
                <a:latin typeface="Adobe 楷体 Std R" pitchFamily="18" charset="-128"/>
                <a:ea typeface="Adobe 楷体 Std R" pitchFamily="18" charset="-128"/>
              </a:rPr>
              <a:t>            </a:t>
            </a:r>
            <a:r>
              <a:rPr lang="zh-TW" altLang="zh-TW" sz="2200" b="1" dirty="0" smtClean="0">
                <a:latin typeface="Adobe 楷体 Std R" pitchFamily="18" charset="-128"/>
                <a:ea typeface="Adobe 楷体 Std R" pitchFamily="18" charset="-128"/>
              </a:rPr>
              <a:t>外公</a:t>
            </a:r>
            <a:r>
              <a:rPr lang="zh-TW" altLang="zh-TW" sz="2200" b="1" dirty="0">
                <a:latin typeface="Adobe 楷体 Std R" pitchFamily="18" charset="-128"/>
                <a:ea typeface="Adobe 楷体 Std R" pitchFamily="18" charset="-128"/>
              </a:rPr>
              <a:t>很重視學前教育，坐在他的腿上聽有趣的故事</a:t>
            </a:r>
            <a:r>
              <a:rPr lang="zh-TW" altLang="zh-TW" sz="2200" b="1" dirty="0" smtClean="0">
                <a:latin typeface="Adobe 楷体 Std R" pitchFamily="18" charset="-128"/>
                <a:ea typeface="Adobe 楷体 Std R" pitchFamily="18" charset="-128"/>
              </a:rPr>
              <a:t>是我最</a:t>
            </a:r>
            <a:r>
              <a:rPr lang="zh-TW" altLang="zh-TW" sz="2200" b="1" dirty="0">
                <a:latin typeface="Adobe 楷体 Std R" pitchFamily="18" charset="-128"/>
                <a:ea typeface="Adobe 楷体 Std R" pitchFamily="18" charset="-128"/>
              </a:rPr>
              <a:t>期待的</a:t>
            </a:r>
            <a:r>
              <a:rPr lang="zh-TW" altLang="zh-TW" sz="2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dobe 楷体 Std R" pitchFamily="18" charset="-128"/>
                <a:ea typeface="Adobe 楷体 Std R" pitchFamily="18" charset="-128"/>
              </a:rPr>
              <a:t>幸福</a:t>
            </a:r>
            <a:r>
              <a:rPr lang="zh-TW" altLang="zh-TW" sz="22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dobe 楷体 Std R" pitchFamily="18" charset="-128"/>
                <a:ea typeface="Adobe 楷体 Std R" pitchFamily="18" charset="-128"/>
              </a:rPr>
              <a:t>時光</a:t>
            </a:r>
            <a:endParaRPr lang="en-US" altLang="zh-TW" sz="2200" b="1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endParaRPr lang="en-US" altLang="zh-TW" sz="2000" b="1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r>
              <a:rPr lang="en-US" altLang="zh-TW" sz="2000" b="1" dirty="0" smtClean="0">
                <a:latin typeface="Adobe 楷体 Std R" pitchFamily="18" charset="-128"/>
                <a:ea typeface="Adobe 楷体 Std R" pitchFamily="18" charset="-128"/>
              </a:rPr>
              <a:t>           </a:t>
            </a:r>
            <a:endParaRPr lang="en-US" altLang="zh-TW" sz="2200" b="1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r>
              <a:rPr lang="en-US" altLang="zh-TW" sz="2200" b="1" dirty="0" smtClean="0">
                <a:latin typeface="Adobe 楷体 Std R" pitchFamily="18" charset="-128"/>
                <a:ea typeface="Adobe 楷体 Std R" pitchFamily="18" charset="-128"/>
              </a:rPr>
              <a:t>  </a:t>
            </a:r>
            <a:r>
              <a:rPr lang="zh-TW" altLang="zh-TW" sz="2200" b="1" dirty="0" smtClean="0">
                <a:solidFill>
                  <a:srgbClr val="FFFF00"/>
                </a:solidFill>
                <a:latin typeface="Adobe 楷体 Std R" pitchFamily="18" charset="-128"/>
                <a:ea typeface="Adobe 楷体 Std R" pitchFamily="18" charset="-128"/>
              </a:rPr>
              <a:t>外公是我生命中第一位啟蒙老師</a:t>
            </a:r>
            <a:endParaRPr lang="en-US" altLang="zh-TW" sz="2200" b="1" dirty="0" smtClean="0">
              <a:solidFill>
                <a:srgbClr val="FFFF00"/>
              </a:solidFill>
            </a:endParaRPr>
          </a:p>
          <a:p>
            <a:endParaRPr lang="zh-TW" altLang="en-US" sz="2200" dirty="0">
              <a:latin typeface="Adobe 楷体 Std R" pitchFamily="18" charset="-128"/>
              <a:ea typeface="Adobe 楷体 Std R" pitchFamily="18" charset="-128"/>
            </a:endParaRPr>
          </a:p>
        </p:txBody>
      </p:sp>
      <p:pic>
        <p:nvPicPr>
          <p:cNvPr id="7169" name="Picture 1" descr="DSC00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556792"/>
            <a:ext cx="2160240" cy="24061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170" name="Picture 2" descr="DSC001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429000"/>
            <a:ext cx="1295515" cy="166159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 descr="DSC001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556792"/>
            <a:ext cx="1584176" cy="23762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2" descr="DSC003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3429000"/>
            <a:ext cx="1708058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文字方塊 10"/>
          <p:cNvSpPr txBox="1"/>
          <p:nvPr/>
        </p:nvSpPr>
        <p:spPr>
          <a:xfrm>
            <a:off x="-684584" y="5157192"/>
            <a:ext cx="3960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TW" sz="1600" b="1" dirty="0" smtClean="0">
              <a:solidFill>
                <a:srgbClr val="0070C0"/>
              </a:solidFill>
              <a:latin typeface="Adobe 楷体 Std R" pitchFamily="18" charset="-128"/>
              <a:ea typeface="Adobe 楷体 Std R" pitchFamily="18" charset="-128"/>
            </a:endParaRPr>
          </a:p>
          <a:p>
            <a:pPr algn="ctr"/>
            <a:r>
              <a:rPr lang="zh-TW" altLang="en-US" sz="1600" b="1" dirty="0" smtClean="0"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dobe 楷体 Std R" pitchFamily="18" charset="-128"/>
                <a:ea typeface="Adobe 楷体 Std R" pitchFamily="18" charset="-128"/>
              </a:rPr>
              <a:t>組合好玩具</a:t>
            </a:r>
            <a:endParaRPr lang="en-US" altLang="zh-TW" sz="1600" b="1" dirty="0" smtClean="0">
              <a:solidFill>
                <a:srgbClr val="0070C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dobe 楷体 Std R" pitchFamily="18" charset="-128"/>
              <a:ea typeface="Adobe 楷体 Std R" pitchFamily="18" charset="-128"/>
            </a:endParaRPr>
          </a:p>
          <a:p>
            <a:pPr algn="ctr"/>
            <a:r>
              <a:rPr lang="zh-TW" altLang="en-US" sz="1600" b="1" dirty="0" smtClean="0"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dobe 楷体 Std R" pitchFamily="18" charset="-128"/>
                <a:ea typeface="Adobe 楷体 Std R" pitchFamily="18" charset="-128"/>
              </a:rPr>
              <a:t>外公會誇讚我</a:t>
            </a:r>
          </a:p>
          <a:p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043608" y="5157192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TW" sz="1600" b="1" dirty="0" smtClean="0">
              <a:solidFill>
                <a:srgbClr val="0070C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dobe 楷体 Std R" pitchFamily="18" charset="-128"/>
              <a:ea typeface="Adobe 楷体 Std R" pitchFamily="18" charset="-128"/>
            </a:endParaRPr>
          </a:p>
          <a:p>
            <a:pPr algn="ctr"/>
            <a:r>
              <a:rPr lang="zh-TW" altLang="zh-TW" sz="1600" b="1" dirty="0" smtClean="0"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dobe 楷体 Std R" pitchFamily="18" charset="-128"/>
                <a:ea typeface="Adobe 楷体 Std R" pitchFamily="18" charset="-128"/>
              </a:rPr>
              <a:t>使</a:t>
            </a:r>
            <a:r>
              <a:rPr lang="zh-TW" altLang="en-US" sz="1600" b="1" dirty="0" smtClean="0"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dobe 楷体 Std R" pitchFamily="18" charset="-128"/>
                <a:ea typeface="Adobe 楷体 Std R" pitchFamily="18" charset="-128"/>
              </a:rPr>
              <a:t>性子</a:t>
            </a:r>
            <a:r>
              <a:rPr lang="zh-TW" altLang="zh-TW" sz="1600" b="1" dirty="0" smtClean="0"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dobe 楷体 Std R" pitchFamily="18" charset="-128"/>
                <a:ea typeface="Adobe 楷体 Std R" pitchFamily="18" charset="-128"/>
              </a:rPr>
              <a:t>時</a:t>
            </a:r>
            <a:endParaRPr lang="en-US" altLang="zh-TW" sz="1600" b="1" dirty="0" smtClean="0">
              <a:solidFill>
                <a:srgbClr val="0070C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dobe 楷体 Std R" pitchFamily="18" charset="-128"/>
              <a:ea typeface="Adobe 楷体 Std R" pitchFamily="18" charset="-128"/>
            </a:endParaRPr>
          </a:p>
          <a:p>
            <a:pPr algn="ctr"/>
            <a:r>
              <a:rPr lang="zh-TW" altLang="zh-TW" sz="1600" b="1" dirty="0" smtClean="0"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dobe 楷体 Std R" pitchFamily="18" charset="-128"/>
                <a:ea typeface="Adobe 楷体 Std R" pitchFamily="18" charset="-128"/>
              </a:rPr>
              <a:t>外公耐心鼓勵我</a:t>
            </a:r>
            <a:endParaRPr lang="zh-TW" altLang="en-US" sz="16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00">
        <p14:warp dir="in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zh-TW" sz="5000" dirty="0" smtClean="0">
                <a:solidFill>
                  <a:srgbClr val="16F61B"/>
                </a:solidFill>
                <a:latin typeface="華康隸書體W7(P)" pitchFamily="66" charset="-120"/>
                <a:ea typeface="華康隸書體W7(P)" pitchFamily="66" charset="-120"/>
              </a:rPr>
              <a:t>幸</a:t>
            </a:r>
            <a:r>
              <a:rPr lang="zh-TW" altLang="en-US" sz="5000" dirty="0" smtClean="0">
                <a:solidFill>
                  <a:srgbClr val="16F61B"/>
                </a:solidFill>
                <a:latin typeface="華康隸書體W7(P)" pitchFamily="66" charset="-120"/>
                <a:ea typeface="華康隸書體W7(P)" pitchFamily="66" charset="-120"/>
              </a:rPr>
              <a:t> </a:t>
            </a:r>
            <a:r>
              <a:rPr lang="zh-TW" altLang="zh-TW" sz="5000" dirty="0" smtClean="0">
                <a:solidFill>
                  <a:srgbClr val="16F61B"/>
                </a:solidFill>
                <a:latin typeface="華康隸書體W7(P)" pitchFamily="66" charset="-120"/>
                <a:ea typeface="華康隸書體W7(P)" pitchFamily="66" charset="-120"/>
              </a:rPr>
              <a:t>福</a:t>
            </a:r>
            <a:r>
              <a:rPr lang="zh-TW" altLang="en-US" sz="5000" dirty="0" smtClean="0">
                <a:solidFill>
                  <a:srgbClr val="16F61B"/>
                </a:solidFill>
                <a:latin typeface="華康隸書體W7(P)" pitchFamily="66" charset="-120"/>
                <a:ea typeface="華康隸書體W7(P)" pitchFamily="66" charset="-120"/>
              </a:rPr>
              <a:t> </a:t>
            </a:r>
            <a:r>
              <a:rPr lang="zh-TW" altLang="zh-TW" sz="5000" dirty="0" smtClean="0">
                <a:solidFill>
                  <a:srgbClr val="16F61B"/>
                </a:solidFill>
                <a:latin typeface="華康隸書體W7(P)" pitchFamily="66" charset="-120"/>
                <a:ea typeface="華康隸書體W7(P)" pitchFamily="66" charset="-120"/>
              </a:rPr>
              <a:t>童</a:t>
            </a:r>
            <a:r>
              <a:rPr lang="zh-TW" altLang="en-US" sz="5000" dirty="0" smtClean="0">
                <a:solidFill>
                  <a:srgbClr val="16F61B"/>
                </a:solidFill>
                <a:latin typeface="華康隸書體W7(P)" pitchFamily="66" charset="-120"/>
                <a:ea typeface="華康隸書體W7(P)" pitchFamily="66" charset="-120"/>
              </a:rPr>
              <a:t> </a:t>
            </a:r>
            <a:r>
              <a:rPr lang="zh-TW" altLang="zh-TW" sz="5000" dirty="0" smtClean="0">
                <a:solidFill>
                  <a:srgbClr val="16F61B"/>
                </a:solidFill>
                <a:latin typeface="華康隸書體W7(P)" pitchFamily="66" charset="-120"/>
                <a:ea typeface="華康隸書體W7(P)" pitchFamily="66" charset="-120"/>
              </a:rPr>
              <a:t>年</a:t>
            </a:r>
            <a:endParaRPr lang="zh-TW" altLang="en-US" sz="5000" dirty="0">
              <a:solidFill>
                <a:srgbClr val="16F61B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altLang="zh-TW" sz="2000" dirty="0" smtClean="0">
                <a:latin typeface="Adobe 楷体 Std R" pitchFamily="18" charset="-128"/>
                <a:ea typeface="Adobe 楷体 Std R" pitchFamily="18" charset="-128"/>
              </a:rPr>
              <a:t>         </a:t>
            </a:r>
            <a:r>
              <a:rPr lang="zh-TW" altLang="zh-TW" sz="2000" b="1" dirty="0" smtClean="0">
                <a:latin typeface="Adobe 楷体 Std R" pitchFamily="18" charset="-128"/>
                <a:ea typeface="Adobe 楷体 Std R" pitchFamily="18" charset="-128"/>
              </a:rPr>
              <a:t>每天，外公的大手牽著我的小手，穿梭於高雄各景點之中</a:t>
            </a:r>
            <a:r>
              <a:rPr lang="en-US" altLang="zh-TW" sz="2000" b="1" dirty="0" smtClean="0">
                <a:latin typeface="Adobe 楷体 Std R" pitchFamily="18" charset="-128"/>
                <a:ea typeface="Adobe 楷体 Std R" pitchFamily="18" charset="-128"/>
              </a:rPr>
              <a:t>--- </a:t>
            </a:r>
          </a:p>
          <a:p>
            <a:pPr algn="just">
              <a:buNone/>
            </a:pPr>
            <a:r>
              <a:rPr lang="zh-TW" altLang="zh-TW" sz="2000" b="1" dirty="0" smtClean="0">
                <a:latin typeface="Adobe 楷体 Std R" pitchFamily="18" charset="-128"/>
                <a:ea typeface="Adobe 楷体 Std R" pitchFamily="18" charset="-128"/>
              </a:rPr>
              <a:t>柴山、科工館、兒美館、公園…都曾留下我們祖孫</a:t>
            </a:r>
            <a:r>
              <a:rPr lang="en-US" altLang="zh-TW" sz="2000" b="1" dirty="0" smtClean="0">
                <a:latin typeface="Adobe 楷体 Std R" pitchFamily="18" charset="-128"/>
                <a:ea typeface="Adobe 楷体 Std R" pitchFamily="18" charset="-128"/>
              </a:rPr>
              <a:t>   </a:t>
            </a:r>
            <a:r>
              <a:rPr lang="zh-TW" altLang="zh-TW" sz="2600" dirty="0" smtClean="0">
                <a:solidFill>
                  <a:srgbClr val="0070C0"/>
                </a:solidFill>
                <a:latin typeface="華康正顏楷體W7(P)" pitchFamily="66" charset="-120"/>
                <a:ea typeface="華康正顏楷體W7(P)" pitchFamily="66" charset="-120"/>
              </a:rPr>
              <a:t>幸福的</a:t>
            </a:r>
            <a:r>
              <a:rPr lang="zh-TW" altLang="en-US" sz="2600" dirty="0" smtClean="0">
                <a:solidFill>
                  <a:srgbClr val="0070C0"/>
                </a:solidFill>
                <a:latin typeface="華康正顏楷體W7(P)" pitchFamily="66" charset="-120"/>
                <a:ea typeface="華康正顏楷體W7(P)" pitchFamily="66" charset="-120"/>
              </a:rPr>
              <a:t>足跡</a:t>
            </a:r>
            <a:endParaRPr lang="en-US" altLang="zh-TW" sz="2600" dirty="0" smtClean="0">
              <a:solidFill>
                <a:srgbClr val="0070C0"/>
              </a:solidFill>
              <a:latin typeface="華康正顏楷體W7(P)" pitchFamily="66" charset="-120"/>
              <a:ea typeface="華康正顏楷體W7(P)" pitchFamily="66" charset="-120"/>
            </a:endParaRPr>
          </a:p>
          <a:p>
            <a:pPr>
              <a:buNone/>
            </a:pPr>
            <a:endParaRPr lang="zh-TW" altLang="en-US" sz="2000" dirty="0">
              <a:latin typeface="Adobe 楷体 Std R" pitchFamily="18" charset="-128"/>
              <a:ea typeface="Adobe 楷体 Std R" pitchFamily="18" charset="-128"/>
            </a:endParaRPr>
          </a:p>
        </p:txBody>
      </p:sp>
      <p:pic>
        <p:nvPicPr>
          <p:cNvPr id="5122" name="Picture 2" descr="DSC001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592" y="2733936"/>
            <a:ext cx="1668127" cy="175793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 descr="DSC015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31912">
            <a:off x="2915816" y="2708920"/>
            <a:ext cx="1175600" cy="178826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124" name="Picture 4" descr="DSC0019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5085184"/>
            <a:ext cx="1800200" cy="1453569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5" name="Picture 5" descr="DSC002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5085184"/>
            <a:ext cx="2149068" cy="13681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126" name="Picture 6" descr="DSC0025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6857467" y="3015741"/>
            <a:ext cx="1862459" cy="139283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8" name="Picture 8" descr="DSC002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2636912"/>
            <a:ext cx="1747496" cy="1971965"/>
          </a:xfrm>
          <a:prstGeom prst="ellipse">
            <a:avLst/>
          </a:prstGeom>
          <a:ln w="762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30" name="Picture 10" descr="DSC0034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576" y="5085184"/>
            <a:ext cx="2088232" cy="13350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00">
        <p14:warp dir="in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zh-TW" sz="5000" dirty="0" smtClean="0">
                <a:solidFill>
                  <a:srgbClr val="16F61B"/>
                </a:solidFill>
                <a:latin typeface="華康隸書體W7(P)" pitchFamily="66" charset="-120"/>
                <a:ea typeface="華康隸書體W7(P)" pitchFamily="66" charset="-120"/>
              </a:rPr>
              <a:t>幸</a:t>
            </a:r>
            <a:r>
              <a:rPr lang="en-US" altLang="zh-TW" sz="5000" dirty="0" smtClean="0">
                <a:solidFill>
                  <a:srgbClr val="16F61B"/>
                </a:solidFill>
                <a:latin typeface="華康隸書體W7(P)" pitchFamily="66" charset="-120"/>
                <a:ea typeface="華康隸書體W7(P)" pitchFamily="66" charset="-120"/>
              </a:rPr>
              <a:t> </a:t>
            </a:r>
            <a:r>
              <a:rPr lang="zh-TW" altLang="zh-TW" sz="5000" dirty="0" smtClean="0">
                <a:solidFill>
                  <a:srgbClr val="16F61B"/>
                </a:solidFill>
                <a:latin typeface="華康隸書體W7(P)" pitchFamily="66" charset="-120"/>
                <a:ea typeface="華康隸書體W7(P)" pitchFamily="66" charset="-120"/>
              </a:rPr>
              <a:t>福</a:t>
            </a:r>
            <a:r>
              <a:rPr lang="en-US" altLang="zh-TW" sz="5000" dirty="0" smtClean="0">
                <a:solidFill>
                  <a:srgbClr val="16F61B"/>
                </a:solidFill>
                <a:latin typeface="華康隸書體W7(P)" pitchFamily="66" charset="-120"/>
                <a:ea typeface="華康隸書體W7(P)" pitchFamily="66" charset="-120"/>
              </a:rPr>
              <a:t> </a:t>
            </a:r>
            <a:r>
              <a:rPr lang="zh-TW" altLang="zh-TW" sz="5000" dirty="0" smtClean="0">
                <a:solidFill>
                  <a:srgbClr val="16F61B"/>
                </a:solidFill>
                <a:latin typeface="華康隸書體W7(P)" pitchFamily="66" charset="-120"/>
                <a:ea typeface="華康隸書體W7(P)" pitchFamily="66" charset="-120"/>
              </a:rPr>
              <a:t>童</a:t>
            </a:r>
            <a:r>
              <a:rPr lang="en-US" altLang="zh-TW" sz="5000" dirty="0" smtClean="0">
                <a:solidFill>
                  <a:srgbClr val="16F61B"/>
                </a:solidFill>
                <a:latin typeface="華康隸書體W7(P)" pitchFamily="66" charset="-120"/>
                <a:ea typeface="華康隸書體W7(P)" pitchFamily="66" charset="-120"/>
              </a:rPr>
              <a:t> </a:t>
            </a:r>
            <a:r>
              <a:rPr lang="zh-TW" altLang="zh-TW" sz="5000" dirty="0" smtClean="0">
                <a:solidFill>
                  <a:srgbClr val="16F61B"/>
                </a:solidFill>
                <a:latin typeface="華康隸書體W7(P)" pitchFamily="66" charset="-120"/>
                <a:ea typeface="華康隸書體W7(P)" pitchFamily="66" charset="-120"/>
              </a:rPr>
              <a:t>年</a:t>
            </a:r>
            <a:endParaRPr lang="zh-TW" altLang="en-US" sz="5000" dirty="0">
              <a:solidFill>
                <a:srgbClr val="16F61B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altLang="zh-TW" sz="2800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endParaRPr lang="en-US" altLang="zh-TW" sz="2800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endParaRPr lang="en-US" altLang="zh-TW" sz="2800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endParaRPr lang="en-US" altLang="zh-TW" sz="2800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endParaRPr lang="en-US" altLang="zh-TW" sz="2800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r>
              <a:rPr lang="en-US" altLang="zh-TW" sz="2800" dirty="0" smtClean="0">
                <a:latin typeface="Adobe 楷体 Std R" pitchFamily="18" charset="-128"/>
                <a:ea typeface="Adobe 楷体 Std R" pitchFamily="18" charset="-128"/>
              </a:rPr>
              <a:t>     </a:t>
            </a:r>
          </a:p>
          <a:p>
            <a:pPr>
              <a:buNone/>
            </a:pPr>
            <a:r>
              <a:rPr lang="en-US" altLang="zh-TW" sz="2800" dirty="0" smtClean="0">
                <a:latin typeface="Adobe 楷体 Std R" pitchFamily="18" charset="-128"/>
                <a:ea typeface="Adobe 楷体 Std R" pitchFamily="18" charset="-128"/>
              </a:rPr>
              <a:t>                         </a:t>
            </a:r>
          </a:p>
          <a:p>
            <a:pPr>
              <a:buNone/>
            </a:pPr>
            <a:r>
              <a:rPr lang="en-US" altLang="zh-TW" sz="2800" b="1" dirty="0" smtClean="0">
                <a:solidFill>
                  <a:srgbClr val="7030A0"/>
                </a:solidFill>
                <a:latin typeface="Adobe 楷体 Std R" pitchFamily="18" charset="-128"/>
                <a:ea typeface="Adobe 楷体 Std R" pitchFamily="18" charset="-128"/>
              </a:rPr>
              <a:t>                      </a:t>
            </a:r>
            <a:r>
              <a:rPr lang="zh-TW" altLang="en-US" sz="3000" b="1" dirty="0" smtClean="0">
                <a:solidFill>
                  <a:srgbClr val="7030A0"/>
                </a:solidFill>
                <a:latin typeface="華康楷書體W7" pitchFamily="65" charset="-120"/>
                <a:ea typeface="華康楷書體W7" pitchFamily="65" charset="-120"/>
              </a:rPr>
              <a:t>外公給我許多的關愛</a:t>
            </a:r>
            <a:endParaRPr lang="en-US" altLang="zh-TW" sz="3000" b="1" dirty="0" smtClean="0">
              <a:solidFill>
                <a:srgbClr val="7030A0"/>
              </a:solidFill>
              <a:latin typeface="華康楷書體W7" pitchFamily="65" charset="-120"/>
              <a:ea typeface="華康楷書體W7" pitchFamily="65" charset="-120"/>
            </a:endParaRPr>
          </a:p>
          <a:p>
            <a:pPr>
              <a:buNone/>
            </a:pPr>
            <a:endParaRPr lang="en-US" altLang="zh-TW" sz="2400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r>
              <a:rPr lang="zh-TW" altLang="en-US" sz="2400" dirty="0" smtClean="0">
                <a:latin typeface="Adobe 楷体 Std R" pitchFamily="18" charset="-128"/>
                <a:ea typeface="Adobe 楷体 Std R" pitchFamily="18" charset="-128"/>
              </a:rPr>
              <a:t>                                     </a:t>
            </a:r>
            <a:r>
              <a:rPr lang="zh-TW" altLang="en-US" sz="3500" b="1" dirty="0" smtClean="0">
                <a:solidFill>
                  <a:srgbClr val="FFFF00"/>
                </a:solidFill>
                <a:latin typeface="華康隸書體W7" pitchFamily="65" charset="-120"/>
                <a:ea typeface="華康隸書體W7" pitchFamily="65" charset="-120"/>
              </a:rPr>
              <a:t>幸 福 無 比 </a:t>
            </a:r>
          </a:p>
          <a:p>
            <a:pPr>
              <a:buNone/>
            </a:pPr>
            <a:endParaRPr lang="zh-TW" altLang="en-US" sz="2400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endParaRPr lang="zh-TW" altLang="en-US" sz="2400" dirty="0">
              <a:latin typeface="Adobe 楷体 Std R" pitchFamily="18" charset="-128"/>
              <a:ea typeface="Adobe 楷体 Std R" pitchFamily="18" charset="-128"/>
            </a:endParaRPr>
          </a:p>
        </p:txBody>
      </p:sp>
      <p:pic>
        <p:nvPicPr>
          <p:cNvPr id="7170" name="Picture 2" descr="DSC003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653136"/>
            <a:ext cx="2559113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171" name="Picture 3" descr="DSC003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07575"/>
            <a:ext cx="1800200" cy="242237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173" name="Picture 5" descr="DSC003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556792"/>
            <a:ext cx="2678683" cy="2736304"/>
          </a:xfrm>
          <a:prstGeom prst="round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6" name="Picture 8" descr="DSC003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581128"/>
            <a:ext cx="2221234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pSp>
        <p:nvGrpSpPr>
          <p:cNvPr id="15" name="群組 14"/>
          <p:cNvGrpSpPr/>
          <p:nvPr/>
        </p:nvGrpSpPr>
        <p:grpSpPr>
          <a:xfrm>
            <a:off x="6588224" y="1556792"/>
            <a:ext cx="1800200" cy="2520280"/>
            <a:chOff x="6156176" y="1700808"/>
            <a:chExt cx="1457892" cy="2664294"/>
          </a:xfrm>
        </p:grpSpPr>
        <p:pic>
          <p:nvPicPr>
            <p:cNvPr id="7175" name="Picture 7" descr="DSC0032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5400000">
              <a:off x="5552975" y="2304009"/>
              <a:ext cx="2664294" cy="145789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5715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3314" name="rg_hi" descr="http://t0.gstatic.com/images?q=tbn:ANd9GcRPAvEURHUO8TikQVGk-B2seDgnoQfKw6DuUIBQRcst2VWIdrylFw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r:link="rId9" cstate="print"/>
            <a:srcRect r="31818"/>
            <a:stretch>
              <a:fillRect/>
            </a:stretch>
          </p:blipFill>
          <p:spPr bwMode="auto">
            <a:xfrm>
              <a:off x="6214492" y="1776931"/>
              <a:ext cx="737142" cy="792087"/>
            </a:xfrm>
            <a:prstGeom prst="roundRect">
              <a:avLst>
                <a:gd name="adj" fmla="val 16667"/>
              </a:avLst>
            </a:prstGeom>
            <a:ln w="57150"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00">
        <p14:warp dir="in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zh-TW" sz="5000" dirty="0" smtClean="0">
                <a:solidFill>
                  <a:srgbClr val="16F61B"/>
                </a:solidFill>
                <a:latin typeface="華康隸書體W7(P)" pitchFamily="66" charset="-120"/>
                <a:ea typeface="華康隸書體W7(P)" pitchFamily="66" charset="-120"/>
              </a:rPr>
              <a:t>幸</a:t>
            </a:r>
            <a:r>
              <a:rPr lang="en-US" altLang="zh-TW" sz="5000" dirty="0" smtClean="0">
                <a:solidFill>
                  <a:srgbClr val="16F61B"/>
                </a:solidFill>
                <a:latin typeface="華康隸書體W7(P)" pitchFamily="66" charset="-120"/>
                <a:ea typeface="華康隸書體W7(P)" pitchFamily="66" charset="-120"/>
              </a:rPr>
              <a:t> </a:t>
            </a:r>
            <a:r>
              <a:rPr lang="zh-TW" altLang="zh-TW" sz="5000" dirty="0" smtClean="0">
                <a:solidFill>
                  <a:srgbClr val="16F61B"/>
                </a:solidFill>
                <a:latin typeface="華康隸書體W7(P)" pitchFamily="66" charset="-120"/>
                <a:ea typeface="華康隸書體W7(P)" pitchFamily="66" charset="-120"/>
              </a:rPr>
              <a:t>福</a:t>
            </a:r>
            <a:r>
              <a:rPr lang="en-US" altLang="zh-TW" sz="5000" dirty="0" smtClean="0">
                <a:solidFill>
                  <a:srgbClr val="16F61B"/>
                </a:solidFill>
                <a:latin typeface="華康隸書體W7(P)" pitchFamily="66" charset="-120"/>
                <a:ea typeface="華康隸書體W7(P)" pitchFamily="66" charset="-120"/>
              </a:rPr>
              <a:t> </a:t>
            </a:r>
            <a:r>
              <a:rPr lang="zh-TW" altLang="zh-TW" sz="5000" dirty="0" smtClean="0">
                <a:solidFill>
                  <a:srgbClr val="16F61B"/>
                </a:solidFill>
                <a:latin typeface="華康隸書體W7(P)" pitchFamily="66" charset="-120"/>
                <a:ea typeface="華康隸書體W7(P)" pitchFamily="66" charset="-120"/>
              </a:rPr>
              <a:t>童</a:t>
            </a:r>
            <a:r>
              <a:rPr lang="en-US" altLang="zh-TW" sz="5000" dirty="0" smtClean="0">
                <a:solidFill>
                  <a:srgbClr val="16F61B"/>
                </a:solidFill>
                <a:latin typeface="華康隸書體W7(P)" pitchFamily="66" charset="-120"/>
                <a:ea typeface="華康隸書體W7(P)" pitchFamily="66" charset="-120"/>
              </a:rPr>
              <a:t> </a:t>
            </a:r>
            <a:r>
              <a:rPr lang="zh-TW" altLang="zh-TW" sz="5000" dirty="0" smtClean="0">
                <a:solidFill>
                  <a:srgbClr val="16F61B"/>
                </a:solidFill>
                <a:latin typeface="華康隸書體W7(P)" pitchFamily="66" charset="-120"/>
                <a:ea typeface="華康隸書體W7(P)" pitchFamily="66" charset="-120"/>
              </a:rPr>
              <a:t>年</a:t>
            </a:r>
            <a:endParaRPr lang="zh-TW" altLang="en-US" sz="5000" dirty="0">
              <a:solidFill>
                <a:srgbClr val="16F61B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zh-TW" sz="1800" dirty="0" smtClean="0">
                <a:latin typeface="Adobe 楷体 Std R" pitchFamily="18" charset="-128"/>
                <a:ea typeface="Adobe 楷体 Std R" pitchFamily="18" charset="-128"/>
              </a:rPr>
              <a:t>        </a:t>
            </a:r>
            <a:r>
              <a:rPr lang="zh-TW" altLang="zh-TW" sz="2000" b="1" dirty="0" smtClean="0">
                <a:latin typeface="Adobe 楷体 Std R" pitchFamily="18" charset="-128"/>
                <a:ea typeface="Adobe 楷体 Std R" pitchFamily="18" charset="-128"/>
              </a:rPr>
              <a:t>外公最快樂的事就是陪我</a:t>
            </a:r>
            <a:endParaRPr lang="en-US" altLang="zh-TW" sz="2000" b="1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r>
              <a:rPr lang="zh-TW" altLang="zh-TW" sz="2000" b="1" dirty="0" smtClean="0">
                <a:latin typeface="Adobe 楷体 Std R" pitchFamily="18" charset="-128"/>
                <a:ea typeface="Adobe 楷体 Std R" pitchFamily="18" charset="-128"/>
              </a:rPr>
              <a:t>「玩」高雄，所以，我對高雄</a:t>
            </a:r>
            <a:endParaRPr lang="en-US" altLang="zh-TW" sz="2000" b="1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r>
              <a:rPr lang="zh-TW" altLang="zh-TW" sz="2000" b="1" dirty="0" smtClean="0">
                <a:latin typeface="Adobe 楷体 Std R" pitchFamily="18" charset="-128"/>
                <a:ea typeface="Adobe 楷体 Std R" pitchFamily="18" charset="-128"/>
              </a:rPr>
              <a:t>有一份特殊的情感。</a:t>
            </a:r>
            <a:endParaRPr lang="en-US" altLang="zh-TW" sz="2000" b="1" dirty="0" smtClean="0">
              <a:latin typeface="Adobe 楷体 Std R" pitchFamily="18" charset="-128"/>
              <a:ea typeface="Adobe 楷体 Std R" pitchFamily="18" charset="-128"/>
            </a:endParaRPr>
          </a:p>
          <a:p>
            <a:pPr algn="just">
              <a:buNone/>
            </a:pPr>
            <a:endParaRPr lang="en-US" altLang="zh-TW" sz="1800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r>
              <a:rPr lang="en-US" altLang="zh-TW" sz="1800" dirty="0" smtClean="0">
                <a:latin typeface="Adobe 楷体 Std R" pitchFamily="18" charset="-128"/>
                <a:ea typeface="Adobe 楷体 Std R" pitchFamily="18" charset="-128"/>
              </a:rPr>
              <a:t>          </a:t>
            </a:r>
            <a:r>
              <a:rPr lang="zh-TW" altLang="zh-TW" sz="2000" b="1" dirty="0" smtClean="0">
                <a:latin typeface="Adobe 楷体 Std R" pitchFamily="18" charset="-128"/>
                <a:ea typeface="Adobe 楷体 Std R" pitchFamily="18" charset="-128"/>
              </a:rPr>
              <a:t>外公非常重視「靈魂之窗」</a:t>
            </a:r>
            <a:endParaRPr lang="en-US" altLang="zh-TW" sz="2000" b="1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r>
              <a:rPr lang="zh-TW" altLang="zh-TW" sz="2000" b="1" dirty="0" smtClean="0">
                <a:latin typeface="Adobe 楷体 Std R" pitchFamily="18" charset="-128"/>
                <a:ea typeface="Adobe 楷体 Std R" pitchFamily="18" charset="-128"/>
              </a:rPr>
              <a:t>的保養，遼闊無邊的「都會公園」</a:t>
            </a:r>
            <a:endParaRPr lang="en-US" altLang="zh-TW" sz="2000" b="1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r>
              <a:rPr lang="zh-TW" altLang="zh-TW" sz="2000" b="1" dirty="0" smtClean="0">
                <a:latin typeface="Adobe 楷体 Std R" pitchFamily="18" charset="-128"/>
                <a:ea typeface="Adobe 楷体 Std R" pitchFamily="18" charset="-128"/>
              </a:rPr>
              <a:t>就成了我們祖孫的最愛！</a:t>
            </a:r>
          </a:p>
          <a:p>
            <a:endParaRPr lang="zh-TW" altLang="en-US" sz="1800" dirty="0">
              <a:latin typeface="Adobe 楷体 Std R" pitchFamily="18" charset="-128"/>
              <a:ea typeface="Adobe 楷体 Std R" pitchFamily="18" charset="-128"/>
            </a:endParaRPr>
          </a:p>
        </p:txBody>
      </p:sp>
      <p:pic>
        <p:nvPicPr>
          <p:cNvPr id="5122" name="Picture 2" descr="DSC001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365104"/>
            <a:ext cx="2016224" cy="2190904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123" name="rg_hi" descr="http://t1.gstatic.com/images?q=tbn:ANd9GcQg1ZD02KGT6bNFzWHMvB71BtWJJLgEONWB6RpcTFmKhtSzbb_QoQ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6228184" y="1124742"/>
            <a:ext cx="2241676" cy="2151556"/>
          </a:xfrm>
          <a:prstGeom prst="roundRect">
            <a:avLst>
              <a:gd name="adj" fmla="val 16667"/>
            </a:avLst>
          </a:prstGeom>
          <a:ln w="28575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5" descr="Kaohsiung Metropolitan Park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437112"/>
            <a:ext cx="2304256" cy="221569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2" name="Picture 4" descr="大草原(77668 bytes)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5868144" y="3501008"/>
            <a:ext cx="2952328" cy="3096344"/>
          </a:xfrm>
          <a:prstGeom prst="roundRect">
            <a:avLst>
              <a:gd name="adj" fmla="val 16667"/>
            </a:avLst>
          </a:prstGeom>
          <a:ln w="28575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00">
        <p14:warp dir="in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5000" dirty="0" smtClean="0">
                <a:solidFill>
                  <a:srgbClr val="16F61B"/>
                </a:solidFill>
                <a:latin typeface="華康隸書體W7(P)" pitchFamily="66" charset="-120"/>
                <a:ea typeface="華康隸書體W7(P)" pitchFamily="66" charset="-120"/>
              </a:rPr>
              <a:t>祖孫倆的  </a:t>
            </a:r>
            <a:r>
              <a:rPr lang="zh-TW" altLang="en-US" sz="5000" dirty="0" smtClean="0">
                <a:solidFill>
                  <a:srgbClr val="FFFF00"/>
                </a:solidFill>
                <a:latin typeface="華康隸書體W7(P)" pitchFamily="66" charset="-120"/>
                <a:ea typeface="華康隸書體W7(P)" pitchFamily="66" charset="-120"/>
              </a:rPr>
              <a:t>桃花源</a:t>
            </a:r>
            <a:endParaRPr lang="zh-TW" altLang="en-US" sz="5000" dirty="0">
              <a:solidFill>
                <a:srgbClr val="FFFF00"/>
              </a:solidFill>
              <a:latin typeface="華康隸書體W7(P)" pitchFamily="66" charset="-120"/>
              <a:ea typeface="華康隸書體W7(P)" pitchFamily="66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altLang="zh-TW" sz="1800" b="1" dirty="0" smtClean="0">
                <a:latin typeface="Adobe 楷体 Std R" pitchFamily="18" charset="-128"/>
                <a:ea typeface="Adobe 楷体 Std R" pitchFamily="18" charset="-128"/>
              </a:rPr>
              <a:t>       </a:t>
            </a:r>
            <a:r>
              <a:rPr lang="zh-TW" altLang="zh-TW" sz="2000" b="1" dirty="0" smtClean="0">
                <a:latin typeface="Adobe 楷体 Std R" pitchFamily="18" charset="-128"/>
                <a:ea typeface="Adobe 楷体 Std R" pitchFamily="18" charset="-128"/>
              </a:rPr>
              <a:t>外公</a:t>
            </a:r>
            <a:r>
              <a:rPr lang="zh-TW" altLang="en-US" sz="2000" b="1" dirty="0" smtClean="0">
                <a:latin typeface="Adobe 楷体 Std R" pitchFamily="18" charset="-128"/>
                <a:ea typeface="Adobe 楷体 Std R" pitchFamily="18" charset="-128"/>
              </a:rPr>
              <a:t>常</a:t>
            </a:r>
            <a:r>
              <a:rPr lang="zh-TW" altLang="zh-TW" sz="2000" b="1" dirty="0" smtClean="0">
                <a:latin typeface="Adobe 楷体 Std R" pitchFamily="18" charset="-128"/>
                <a:ea typeface="Adobe 楷体 Std R" pitchFamily="18" charset="-128"/>
              </a:rPr>
              <a:t>帶著我到都會公園的大草原，</a:t>
            </a:r>
            <a:endParaRPr lang="en-US" altLang="zh-TW" sz="2000" b="1" dirty="0" smtClean="0">
              <a:latin typeface="Adobe 楷体 Std R" pitchFamily="18" charset="-128"/>
              <a:ea typeface="Adobe 楷体 Std R" pitchFamily="18" charset="-128"/>
            </a:endParaRPr>
          </a:p>
          <a:p>
            <a:pPr algn="just">
              <a:buNone/>
            </a:pPr>
            <a:r>
              <a:rPr lang="zh-TW" altLang="zh-TW" sz="2000" b="1" dirty="0" smtClean="0">
                <a:latin typeface="Adobe 楷体 Std R" pitchFamily="18" charset="-128"/>
                <a:ea typeface="Adobe 楷体 Std R" pitchFamily="18" charset="-128"/>
              </a:rPr>
              <a:t>讓我恣意地奔跑。頑皮的我總是蹦蹦跳</a:t>
            </a:r>
            <a:endParaRPr lang="en-US" altLang="zh-TW" sz="2000" b="1" dirty="0" smtClean="0">
              <a:latin typeface="Adobe 楷体 Std R" pitchFamily="18" charset="-128"/>
              <a:ea typeface="Adobe 楷体 Std R" pitchFamily="18" charset="-128"/>
            </a:endParaRPr>
          </a:p>
          <a:p>
            <a:pPr algn="just">
              <a:buNone/>
            </a:pPr>
            <a:r>
              <a:rPr lang="zh-TW" altLang="zh-TW" sz="2000" b="1" dirty="0" smtClean="0">
                <a:latin typeface="Adobe 楷体 Std R" pitchFamily="18" charset="-128"/>
                <a:ea typeface="Adobe 楷体 Std R" pitchFamily="18" charset="-128"/>
              </a:rPr>
              <a:t>跳，和年紀相仿的小孩比賽騎腳踏車、</a:t>
            </a:r>
            <a:endParaRPr lang="en-US" altLang="zh-TW" sz="2000" b="1" dirty="0" smtClean="0">
              <a:latin typeface="Adobe 楷体 Std R" pitchFamily="18" charset="-128"/>
              <a:ea typeface="Adobe 楷体 Std R" pitchFamily="18" charset="-128"/>
            </a:endParaRPr>
          </a:p>
          <a:p>
            <a:pPr algn="just">
              <a:buNone/>
            </a:pPr>
            <a:r>
              <a:rPr lang="zh-TW" altLang="zh-TW" sz="2000" b="1" dirty="0" smtClean="0">
                <a:latin typeface="Adobe 楷体 Std R" pitchFamily="18" charset="-128"/>
                <a:ea typeface="Adobe 楷体 Std R" pitchFamily="18" charset="-128"/>
              </a:rPr>
              <a:t>打棒球</a:t>
            </a:r>
            <a:endParaRPr lang="zh-TW" altLang="en-US" sz="2000" b="1" dirty="0" smtClean="0">
              <a:latin typeface="Adobe 楷体 Std R" pitchFamily="18" charset="-128"/>
              <a:ea typeface="Adobe 楷体 Std R" pitchFamily="18" charset="-128"/>
            </a:endParaRPr>
          </a:p>
          <a:p>
            <a:pPr algn="just">
              <a:buNone/>
            </a:pPr>
            <a:endParaRPr lang="en-US" altLang="zh-TW" sz="2000" b="1" dirty="0" smtClean="0">
              <a:latin typeface="Adobe 楷体 Std R" pitchFamily="18" charset="-128"/>
              <a:ea typeface="Adobe 楷体 Std R" pitchFamily="18" charset="-128"/>
            </a:endParaRPr>
          </a:p>
        </p:txBody>
      </p:sp>
      <p:pic>
        <p:nvPicPr>
          <p:cNvPr id="6154" name="Picture 10" descr="DSC001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429000"/>
            <a:ext cx="2108510" cy="28837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5" name="Picture 11" descr="DSC001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429000"/>
            <a:ext cx="1653285" cy="2808313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矩形 13"/>
          <p:cNvSpPr/>
          <p:nvPr/>
        </p:nvSpPr>
        <p:spPr>
          <a:xfrm>
            <a:off x="4572000" y="4869160"/>
            <a:ext cx="457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zh-TW" dirty="0" smtClean="0">
                <a:latin typeface="Adobe 楷体 Std R" pitchFamily="18" charset="-128"/>
                <a:ea typeface="Adobe 楷体 Std R" pitchFamily="18" charset="-128"/>
              </a:rPr>
              <a:t>        </a:t>
            </a:r>
            <a:r>
              <a:rPr lang="zh-TW" altLang="zh-TW" b="1" dirty="0" smtClean="0">
                <a:latin typeface="Adobe 楷体 Std R" pitchFamily="18" charset="-128"/>
                <a:ea typeface="Adobe 楷体 Std R" pitchFamily="18" charset="-128"/>
              </a:rPr>
              <a:t>追逐花間翩翩飛舞的蝴蝶，在</a:t>
            </a:r>
            <a:r>
              <a:rPr lang="zh-TW" altLang="en-US" b="1" dirty="0" smtClean="0">
                <a:latin typeface="Adobe 楷体 Std R" pitchFamily="18" charset="-128"/>
                <a:ea typeface="Adobe 楷体 Std R" pitchFamily="18" charset="-128"/>
              </a:rPr>
              <a:t>大</a:t>
            </a:r>
            <a:r>
              <a:rPr lang="zh-TW" altLang="zh-TW" b="1" dirty="0" smtClean="0">
                <a:latin typeface="Adobe 楷体 Std R" pitchFamily="18" charset="-128"/>
                <a:ea typeface="Adobe 楷体 Std R" pitchFamily="18" charset="-128"/>
              </a:rPr>
              <a:t>草原</a:t>
            </a:r>
            <a:r>
              <a:rPr lang="zh-TW" altLang="en-US" b="1" dirty="0" smtClean="0">
                <a:latin typeface="Adobe 楷体 Std R" pitchFamily="18" charset="-128"/>
                <a:ea typeface="Adobe 楷体 Std R" pitchFamily="18" charset="-128"/>
              </a:rPr>
              <a:t>放風箏</a:t>
            </a:r>
            <a:r>
              <a:rPr lang="zh-TW" altLang="zh-TW" b="1" dirty="0" smtClean="0">
                <a:latin typeface="Adobe 楷体 Std R" pitchFamily="18" charset="-128"/>
                <a:ea typeface="Adobe 楷体 Std R" pitchFamily="18" charset="-128"/>
              </a:rPr>
              <a:t>，在金雞日晷下和阿公玩躲貓貓，</a:t>
            </a:r>
            <a:r>
              <a:rPr lang="zh-TW" altLang="en-US" sz="2000" b="1" dirty="0" smtClean="0">
                <a:solidFill>
                  <a:srgbClr val="FF0000"/>
                </a:solidFill>
                <a:latin typeface="Adobe 楷体 Std R" pitchFamily="18" charset="-128"/>
                <a:ea typeface="Adobe 楷体 Std R" pitchFamily="18" charset="-128"/>
              </a:rPr>
              <a:t>是最幸福的事</a:t>
            </a:r>
            <a:endParaRPr lang="zh-TW" altLang="en-US" sz="2000" b="1" dirty="0">
              <a:solidFill>
                <a:srgbClr val="FF0000"/>
              </a:solidFill>
              <a:latin typeface="Adobe 楷体 Std R" pitchFamily="18" charset="-128"/>
              <a:ea typeface="Adobe 楷体 Std R" pitchFamily="18" charset="-128"/>
            </a:endParaRPr>
          </a:p>
        </p:txBody>
      </p:sp>
      <p:pic>
        <p:nvPicPr>
          <p:cNvPr id="15" name="Picture 8" descr="美麗的成蟲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7583244" y="1844824"/>
            <a:ext cx="1309236" cy="1584176"/>
          </a:xfrm>
          <a:prstGeom prst="roundRect">
            <a:avLst>
              <a:gd name="adj" fmla="val 16667"/>
            </a:avLst>
          </a:prstGeom>
          <a:ln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6" descr="http://photo.network.com.tw/scenery/14C4AFDC-D29F-4930-877E-26CEA128A06E_e.jpg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5364088" y="1700808"/>
            <a:ext cx="2016224" cy="2808312"/>
          </a:xfrm>
          <a:prstGeom prst="roundRect">
            <a:avLst>
              <a:gd name="adj" fmla="val 16667"/>
            </a:avLst>
          </a:prstGeom>
          <a:ln w="19050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4" descr="鑲邊尖粉蝶(雄)"/>
          <p:cNvPicPr>
            <a:picLocks noChangeAspect="1" noChangeArrowheads="1"/>
          </p:cNvPicPr>
          <p:nvPr/>
        </p:nvPicPr>
        <p:blipFill>
          <a:blip r:embed="rId8" r:link="rId9" cstate="print"/>
          <a:srcRect/>
          <a:stretch>
            <a:fillRect/>
          </a:stretch>
        </p:blipFill>
        <p:spPr bwMode="auto">
          <a:xfrm>
            <a:off x="7524328" y="3573016"/>
            <a:ext cx="1371600" cy="914400"/>
          </a:xfrm>
          <a:prstGeom prst="roundRect">
            <a:avLst>
              <a:gd name="adj" fmla="val 16667"/>
            </a:avLst>
          </a:prstGeom>
          <a:ln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00">
        <p14:warp dir="in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5000" dirty="0" smtClean="0">
                <a:solidFill>
                  <a:srgbClr val="16F61B"/>
                </a:solidFill>
                <a:latin typeface="華康隸書體W7(P)" pitchFamily="66" charset="-120"/>
                <a:ea typeface="華康隸書體W7(P)" pitchFamily="66" charset="-120"/>
              </a:rPr>
              <a:t>祖孫倆的  </a:t>
            </a:r>
            <a:r>
              <a:rPr lang="zh-TW" altLang="en-US" sz="5000" dirty="0" smtClean="0">
                <a:solidFill>
                  <a:srgbClr val="FFFF00"/>
                </a:solidFill>
                <a:latin typeface="華康隸書體W7(P)" pitchFamily="66" charset="-120"/>
                <a:ea typeface="華康隸書體W7(P)" pitchFamily="66" charset="-120"/>
              </a:rPr>
              <a:t>桃花源</a:t>
            </a:r>
            <a:endParaRPr lang="zh-TW" altLang="en-US" sz="5000" dirty="0">
              <a:solidFill>
                <a:srgbClr val="FFFF00"/>
              </a:solidFill>
            </a:endParaRPr>
          </a:p>
        </p:txBody>
      </p:sp>
      <p:sp>
        <p:nvSpPr>
          <p:cNvPr id="9" name="內容版面配置區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sz="2000" dirty="0" smtClean="0">
                <a:latin typeface="Adobe 楷体 Std R" pitchFamily="18" charset="-128"/>
                <a:ea typeface="Adobe 楷体 Std R" pitchFamily="18" charset="-128"/>
              </a:rPr>
              <a:t>                         </a:t>
            </a:r>
            <a:r>
              <a:rPr lang="zh-TW" altLang="en-US" sz="2000" dirty="0" smtClean="0">
                <a:solidFill>
                  <a:srgbClr val="0070C0"/>
                </a:solidFill>
                <a:latin typeface="Adobe 繁黑體 Std B" pitchFamily="34" charset="-120"/>
                <a:ea typeface="Adobe 繁黑體 Std B" pitchFamily="34" charset="-120"/>
              </a:rPr>
              <a:t>生態豐富的</a:t>
            </a:r>
            <a:r>
              <a:rPr lang="zh-TW" altLang="zh-TW" sz="2000" dirty="0" smtClean="0">
                <a:solidFill>
                  <a:srgbClr val="0070C0"/>
                </a:solidFill>
                <a:latin typeface="Adobe 繁黑體 Std B" pitchFamily="34" charset="-120"/>
                <a:ea typeface="Adobe 繁黑體 Std B" pitchFamily="34" charset="-120"/>
              </a:rPr>
              <a:t>都會公園</a:t>
            </a:r>
            <a:r>
              <a:rPr lang="zh-TW" altLang="en-US" sz="2000" dirty="0" smtClean="0">
                <a:solidFill>
                  <a:srgbClr val="0070C0"/>
                </a:solidFill>
                <a:latin typeface="Adobe 繁黑體 Std B" pitchFamily="34" charset="-120"/>
                <a:ea typeface="Adobe 繁黑體 Std B" pitchFamily="34" charset="-120"/>
              </a:rPr>
              <a:t>是最好的自然教室</a:t>
            </a:r>
            <a:endParaRPr lang="en-US" altLang="zh-TW" sz="2000" dirty="0" smtClean="0">
              <a:solidFill>
                <a:srgbClr val="0070C0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>
              <a:buNone/>
            </a:pPr>
            <a:r>
              <a:rPr lang="en-US" altLang="zh-TW" sz="1800" dirty="0" smtClean="0">
                <a:latin typeface="Adobe 楷体 Std R" pitchFamily="18" charset="-128"/>
                <a:ea typeface="Adobe 楷体 Std R" pitchFamily="18" charset="-128"/>
              </a:rPr>
              <a:t>    </a:t>
            </a:r>
          </a:p>
          <a:p>
            <a:pPr>
              <a:buNone/>
            </a:pPr>
            <a:endParaRPr lang="en-US" altLang="zh-TW" sz="1800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endParaRPr lang="en-US" altLang="zh-TW" sz="1800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endParaRPr lang="en-US" altLang="zh-TW" sz="1800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endParaRPr lang="en-US" altLang="zh-TW" sz="1800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endParaRPr lang="en-US" altLang="zh-TW" sz="1800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endParaRPr lang="en-US" altLang="zh-TW" sz="1800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endParaRPr lang="en-US" altLang="zh-TW" sz="1800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endParaRPr lang="en-US" altLang="zh-TW" sz="1800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endParaRPr lang="en-US" altLang="zh-TW" sz="1800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endParaRPr lang="en-US" altLang="zh-TW" sz="1800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r>
              <a:rPr lang="en-US" altLang="zh-TW" sz="1800" b="1" dirty="0" smtClean="0">
                <a:solidFill>
                  <a:srgbClr val="7030A0"/>
                </a:solidFill>
                <a:latin typeface="Adobe 楷体 Std R" pitchFamily="18" charset="-128"/>
                <a:ea typeface="Adobe 楷体 Std R" pitchFamily="18" charset="-128"/>
              </a:rPr>
              <a:t>            </a:t>
            </a:r>
            <a:endParaRPr lang="zh-TW" altLang="en-US" sz="1800" b="1" dirty="0">
              <a:latin typeface="Adobe 楷体 Std R" pitchFamily="18" charset="-128"/>
              <a:ea typeface="Adobe 楷体 Std R" pitchFamily="18" charset="-128"/>
            </a:endParaRPr>
          </a:p>
        </p:txBody>
      </p:sp>
      <p:pic>
        <p:nvPicPr>
          <p:cNvPr id="8194" name="Picture 2" descr="高雄都會公園自然觀察-花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699792" y="2132856"/>
            <a:ext cx="2016224" cy="15054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195" name="Picture 3" descr="鳳斑蛾幼蟲照片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4860032" y="2132856"/>
            <a:ext cx="1872208" cy="15121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9050" cap="sq">
            <a:solidFill>
              <a:srgbClr val="FF0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196" name="Picture 4" descr="粉紅鸚嘴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395536" y="2132856"/>
            <a:ext cx="2040227" cy="153017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197" name="Picture 5" descr="土沉香"/>
          <p:cNvPicPr>
            <a:picLocks noChangeAspect="1" noChangeArrowheads="1"/>
          </p:cNvPicPr>
          <p:nvPr/>
        </p:nvPicPr>
        <p:blipFill>
          <a:blip r:embed="rId8" r:link="rId9" cstate="print"/>
          <a:srcRect/>
          <a:stretch>
            <a:fillRect/>
          </a:stretch>
        </p:blipFill>
        <p:spPr bwMode="auto">
          <a:xfrm>
            <a:off x="6300192" y="3933056"/>
            <a:ext cx="2232248" cy="16051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198" name="Picture 6" descr="野鴝"/>
          <p:cNvPicPr>
            <a:picLocks noChangeAspect="1" noChangeArrowheads="1"/>
          </p:cNvPicPr>
          <p:nvPr/>
        </p:nvPicPr>
        <p:blipFill>
          <a:blip r:embed="rId10" r:link="rId11" cstate="print"/>
          <a:srcRect/>
          <a:stretch>
            <a:fillRect/>
          </a:stretch>
        </p:blipFill>
        <p:spPr bwMode="auto">
          <a:xfrm>
            <a:off x="611560" y="3789040"/>
            <a:ext cx="2226568" cy="16699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200" name="Picture 8" descr="http://t2.gstatic.com/images?q=tbn:ANd9GcRMEfQ3ffTca63q1LZjsK16-Bsf87GcWdjZJIU-L8jJAMbEQKpmkA">
            <a:hlinkClick r:id="rId12"/>
          </p:cNvPr>
          <p:cNvPicPr>
            <a:picLocks noChangeAspect="1" noChangeArrowheads="1"/>
          </p:cNvPicPr>
          <p:nvPr/>
        </p:nvPicPr>
        <p:blipFill>
          <a:blip r:embed="rId13" r:link="rId14" cstate="print"/>
          <a:srcRect/>
          <a:stretch>
            <a:fillRect/>
          </a:stretch>
        </p:blipFill>
        <p:spPr bwMode="auto">
          <a:xfrm rot="286568">
            <a:off x="6720311" y="2210556"/>
            <a:ext cx="1929891" cy="152359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7" name="rg_hi" descr="http://t3.gstatic.com/images?q=tbn:ANd9GcSOV1bImSW50v4RfQeUHUI6syKWclOkDxRXpting-30FRWDr5kHJg">
            <a:hlinkClick r:id="rId15"/>
          </p:cNvPr>
          <p:cNvPicPr>
            <a:picLocks noChangeAspect="1" noChangeArrowheads="1"/>
          </p:cNvPicPr>
          <p:nvPr/>
        </p:nvPicPr>
        <p:blipFill>
          <a:blip r:embed="rId16" r:link="rId17" cstate="print"/>
          <a:srcRect/>
          <a:stretch>
            <a:fillRect/>
          </a:stretch>
        </p:blipFill>
        <p:spPr bwMode="auto">
          <a:xfrm>
            <a:off x="3347864" y="3789040"/>
            <a:ext cx="2595948" cy="17283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文字方塊 11"/>
          <p:cNvSpPr txBox="1"/>
          <p:nvPr/>
        </p:nvSpPr>
        <p:spPr>
          <a:xfrm>
            <a:off x="827584" y="5657671"/>
            <a:ext cx="734481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latin typeface="Adobe 楷体 Std R" pitchFamily="18" charset="-128"/>
                <a:ea typeface="Adobe 楷体 Std R" pitchFamily="18" charset="-128"/>
              </a:rPr>
              <a:t>   </a:t>
            </a:r>
            <a:r>
              <a:rPr lang="zh-TW" altLang="zh-TW" sz="2800" b="1" dirty="0" smtClean="0">
                <a:solidFill>
                  <a:srgbClr val="7030A0"/>
                </a:solidFill>
                <a:latin typeface="Adobe 楷体 Std R" pitchFamily="18" charset="-128"/>
                <a:ea typeface="Adobe 楷体 Std R" pitchFamily="18" charset="-128"/>
              </a:rPr>
              <a:t>外公</a:t>
            </a:r>
            <a:r>
              <a:rPr lang="zh-TW" altLang="en-US" sz="2800" b="1" dirty="0" smtClean="0">
                <a:solidFill>
                  <a:srgbClr val="7030A0"/>
                </a:solidFill>
                <a:latin typeface="Adobe 楷体 Std R" pitchFamily="18" charset="-128"/>
                <a:ea typeface="Adobe 楷体 Std R" pitchFamily="18" charset="-128"/>
              </a:rPr>
              <a:t>帶領</a:t>
            </a:r>
            <a:r>
              <a:rPr lang="zh-TW" altLang="zh-TW" sz="2800" b="1" dirty="0" smtClean="0">
                <a:solidFill>
                  <a:srgbClr val="7030A0"/>
                </a:solidFill>
                <a:latin typeface="Adobe 楷体 Std R" pitchFamily="18" charset="-128"/>
                <a:ea typeface="Adobe 楷体 Std R" pitchFamily="18" charset="-128"/>
              </a:rPr>
              <a:t>我</a:t>
            </a:r>
            <a:r>
              <a:rPr lang="zh-TW" altLang="en-US" sz="2800" b="1" dirty="0" smtClean="0">
                <a:solidFill>
                  <a:srgbClr val="7030A0"/>
                </a:solidFill>
                <a:latin typeface="Adobe 楷体 Std R" pitchFamily="18" charset="-128"/>
                <a:ea typeface="Adobe 楷体 Std R" pitchFamily="18" charset="-128"/>
              </a:rPr>
              <a:t>認識大自然寶藏</a:t>
            </a:r>
            <a:r>
              <a:rPr lang="zh-TW" altLang="zh-TW" sz="2800" b="1" dirty="0" smtClean="0">
                <a:solidFill>
                  <a:srgbClr val="7030A0"/>
                </a:solidFill>
                <a:latin typeface="Adobe 楷体 Std R" pitchFamily="18" charset="-128"/>
                <a:ea typeface="Adobe 楷体 Std R" pitchFamily="18" charset="-128"/>
              </a:rPr>
              <a:t>，是我的良師</a:t>
            </a:r>
            <a:endParaRPr lang="en-US" altLang="zh-TW" sz="2800" b="1" dirty="0" smtClean="0">
              <a:solidFill>
                <a:srgbClr val="7030A0"/>
              </a:solidFill>
              <a:latin typeface="Adobe 楷体 Std R" pitchFamily="18" charset="-128"/>
              <a:ea typeface="Adobe 楷体 Std R" pitchFamily="18" charset="-128"/>
            </a:endParaRPr>
          </a:p>
          <a:p>
            <a:r>
              <a:rPr lang="en-US" altLang="zh-TW" sz="2800" b="1" dirty="0" smtClean="0">
                <a:latin typeface="Adobe 楷体 Std R" pitchFamily="18" charset="-128"/>
                <a:ea typeface="Adobe 楷体 Std R" pitchFamily="18" charset="-128"/>
              </a:rPr>
              <a:t>                </a:t>
            </a:r>
            <a:r>
              <a:rPr lang="zh-TW" altLang="zh-TW" sz="2800" b="1" dirty="0" smtClean="0">
                <a:solidFill>
                  <a:srgbClr val="FF0000"/>
                </a:solidFill>
                <a:latin typeface="Adobe 楷体 Std R" pitchFamily="18" charset="-128"/>
                <a:ea typeface="Adobe 楷体 Std R" pitchFamily="18" charset="-128"/>
              </a:rPr>
              <a:t>我擁有一個幸福的童年</a:t>
            </a:r>
            <a:endParaRPr lang="zh-TW" altLang="en-US" sz="2800" b="1" dirty="0" smtClean="0">
              <a:solidFill>
                <a:srgbClr val="FF0000"/>
              </a:solidFill>
              <a:latin typeface="Adobe 楷体 Std R" pitchFamily="18" charset="-128"/>
              <a:ea typeface="Adobe 楷体 Std R" pitchFamily="18" charset="-128"/>
            </a:endParaRPr>
          </a:p>
          <a:p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00">
        <p14:warp dir="in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1568</TotalTime>
  <Words>1642</Words>
  <Application>Microsoft Office PowerPoint</Application>
  <PresentationFormat>如螢幕大小 (4:3)</PresentationFormat>
  <Paragraphs>348</Paragraphs>
  <Slides>31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19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51" baseType="lpstr">
      <vt:lpstr>Arial</vt:lpstr>
      <vt:lpstr>新細明體</vt:lpstr>
      <vt:lpstr>華康正顏楷體W7(P)</vt:lpstr>
      <vt:lpstr>Times New Roman</vt:lpstr>
      <vt:lpstr>華康隸書體W7</vt:lpstr>
      <vt:lpstr>王漢宗顏楷體繁</vt:lpstr>
      <vt:lpstr>華康中特圓體</vt:lpstr>
      <vt:lpstr>華康楷書體W7</vt:lpstr>
      <vt:lpstr>華康標楷體</vt:lpstr>
      <vt:lpstr>華康宗楷體W7(P)</vt:lpstr>
      <vt:lpstr>Adobe 楷体 Std R</vt:lpstr>
      <vt:lpstr>Calibri</vt:lpstr>
      <vt:lpstr>華康唐風隸W7(P)</vt:lpstr>
      <vt:lpstr>Adobe 繁黑體 Std B</vt:lpstr>
      <vt:lpstr>華康隸書體W7(P)</vt:lpstr>
      <vt:lpstr>Perpetua Titling MT</vt:lpstr>
      <vt:lpstr>華康楷書體W7(P)</vt:lpstr>
      <vt:lpstr>華康康楷體W5(P)</vt:lpstr>
      <vt:lpstr>華康行楷體W5</vt:lpstr>
      <vt:lpstr>Office 佈景主題</vt:lpstr>
      <vt:lpstr>  幸 福 祖 孫 情    加油！外公！  作者   林昕緯  李睿棠</vt:lpstr>
      <vt:lpstr>童 年 回 憶</vt:lpstr>
      <vt:lpstr>   </vt:lpstr>
      <vt:lpstr>啟 蒙 老 師</vt:lpstr>
      <vt:lpstr>幸 福 童 年</vt:lpstr>
      <vt:lpstr>幸 福 童 年</vt:lpstr>
      <vt:lpstr>幸 福 童 年</vt:lpstr>
      <vt:lpstr>祖孫倆的  桃花源</vt:lpstr>
      <vt:lpstr>祖孫倆的  桃花源</vt:lpstr>
      <vt:lpstr>祖孫倆的  桃花源</vt:lpstr>
      <vt:lpstr>秘 密 花 園</vt:lpstr>
      <vt:lpstr>守 護 神  生病</vt:lpstr>
      <vt:lpstr>守 護 神  生病</vt:lpstr>
      <vt:lpstr>守 護 神  生病</vt:lpstr>
      <vt:lpstr>幸 福 是 什 麼？</vt:lpstr>
      <vt:lpstr>安全的  避風港</vt:lpstr>
      <vt:lpstr>安全的  避風港</vt:lpstr>
      <vt:lpstr> 幸 福 祖 孫 情 </vt:lpstr>
      <vt:lpstr>病 痛 纏 身</vt:lpstr>
      <vt:lpstr>病 痛 纏 身</vt:lpstr>
      <vt:lpstr>感恩  惜福</vt:lpstr>
      <vt:lpstr>感恩  惜福</vt:lpstr>
      <vt:lpstr>感恩  惜福</vt:lpstr>
      <vt:lpstr>感恩  惜福</vt:lpstr>
      <vt:lpstr>感恩  惜福</vt:lpstr>
      <vt:lpstr>知福  惜福</vt:lpstr>
      <vt:lpstr>知福  惜福</vt:lpstr>
      <vt:lpstr>感 恩 的 心</vt:lpstr>
      <vt:lpstr>最期待的  幸福</vt:lpstr>
      <vt:lpstr> 後    記 </vt:lpstr>
      <vt:lpstr>參 考 資 料</vt:lpstr>
    </vt:vector>
  </TitlesOfParts>
  <Company>SYNNEX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Hce</cp:lastModifiedBy>
  <cp:revision>305</cp:revision>
  <dcterms:created xsi:type="dcterms:W3CDTF">2013-05-13T01:25:43Z</dcterms:created>
  <dcterms:modified xsi:type="dcterms:W3CDTF">2013-05-16T00:36:40Z</dcterms:modified>
</cp:coreProperties>
</file>