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62" r:id="rId20"/>
    <p:sldId id="276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8" autoAdjust="0"/>
    <p:restoredTop sz="94660"/>
  </p:normalViewPr>
  <p:slideViewPr>
    <p:cSldViewPr>
      <p:cViewPr varScale="1">
        <p:scale>
          <a:sx n="72" d="100"/>
          <a:sy n="72" d="100"/>
        </p:scale>
        <p:origin x="-5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B3FC57-68E8-45E3-9C2C-3D389F28587F}" type="datetimeFigureOut">
              <a:rPr lang="zh-TW" altLang="en-US" smtClean="0"/>
              <a:t>2013/5/12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61613E-91AF-408E-BDBC-67B61AEB4E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7092280" y="3284984"/>
            <a:ext cx="1872208" cy="187220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851920" y="3429000"/>
            <a:ext cx="3672408" cy="381642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 rot="20878867">
            <a:off x="240260" y="4191776"/>
            <a:ext cx="6071635" cy="1222613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0831216">
            <a:off x="390120" y="4025995"/>
            <a:ext cx="6836296" cy="136815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贏</a:t>
            </a:r>
            <a:r>
              <a:rPr lang="zh-TW" altLang="en-US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向退後的勝利</a:t>
            </a:r>
            <a:endParaRPr lang="zh-TW" altLang="en-US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 rot="603445">
            <a:off x="4602035" y="5047958"/>
            <a:ext cx="2942267" cy="794531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圖片 3" descr="1367991564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828" cy="49685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文字方塊 4"/>
          <p:cNvSpPr txBox="1"/>
          <p:nvPr/>
        </p:nvSpPr>
        <p:spPr>
          <a:xfrm rot="636120">
            <a:off x="4771824" y="5042727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還是賽前暖身，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他們都認真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看待</a:t>
            </a:r>
            <a:r>
              <a:rPr lang="en-US" altLang="zh-TW" sz="2500" b="1" dirty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3568" y="4149080"/>
            <a:ext cx="3672408" cy="252028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 rot="862898">
            <a:off x="5413015" y="2005622"/>
            <a:ext cx="3702222" cy="698709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內容版面配置區 3" descr="13679915619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6084168" cy="4563126"/>
          </a:xfrm>
          <a:effectLst>
            <a:softEdge rad="635000"/>
          </a:effectLst>
        </p:spPr>
      </p:pic>
      <p:pic>
        <p:nvPicPr>
          <p:cNvPr id="5" name="圖片 4" descr="1367991556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3789">
            <a:off x="4058676" y="3212976"/>
            <a:ext cx="5085324" cy="2853432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6" name="文字方塊 5"/>
          <p:cNvSpPr txBox="1"/>
          <p:nvPr/>
        </p:nvSpPr>
        <p:spPr>
          <a:xfrm>
            <a:off x="683568" y="4149080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為了贏得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勝利，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她們在賽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前得集結一心，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一起討論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戰術，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她們說，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面對不同的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對手，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要用不同的招數，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像是先防後攻或是重擊之類的。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rot="777768">
            <a:off x="5326460" y="2135892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她們還會在手上寫鼓勵自己的話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圖: 接點 10"/>
          <p:cNvSpPr/>
          <p:nvPr/>
        </p:nvSpPr>
        <p:spPr>
          <a:xfrm>
            <a:off x="395536" y="908720"/>
            <a:ext cx="2232248" cy="2160240"/>
          </a:xfrm>
          <a:prstGeom prst="flowChartConnector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 rot="20597890">
            <a:off x="-989" y="1872365"/>
            <a:ext cx="3779912" cy="54798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48064" y="4869160"/>
            <a:ext cx="3168352" cy="108012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" name="圖片 4" descr="1367991573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5088566" cy="38164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內容版面配置區 3" descr="136799156661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20464611">
            <a:off x="3089971" y="-13823"/>
            <a:ext cx="6588732" cy="4392488"/>
          </a:xfrm>
          <a:effectLst>
            <a:softEdge rad="635000"/>
          </a:effectLst>
        </p:spPr>
      </p:pic>
      <p:sp>
        <p:nvSpPr>
          <p:cNvPr id="6" name="文字方塊 5"/>
          <p:cNvSpPr txBox="1"/>
          <p:nvPr/>
        </p:nvSpPr>
        <p:spPr>
          <a:xfrm rot="20700764">
            <a:off x="-73563" y="1878692"/>
            <a:ext cx="40318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不論是在看台區的戰友們，</a:t>
            </a:r>
            <a:endParaRPr lang="zh-TW" altLang="en-US" sz="25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92080" y="5013176"/>
            <a:ext cx="30700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還是赴戰場的她們，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都會互相加油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打氣，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10" name="流程圖: 接點 9"/>
          <p:cNvSpPr/>
          <p:nvPr/>
        </p:nvSpPr>
        <p:spPr>
          <a:xfrm>
            <a:off x="-252536" y="260648"/>
            <a:ext cx="1296144" cy="1224136"/>
          </a:xfrm>
          <a:prstGeom prst="flowChartConnector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接點 11"/>
          <p:cNvSpPr/>
          <p:nvPr/>
        </p:nvSpPr>
        <p:spPr>
          <a:xfrm>
            <a:off x="2411760" y="476672"/>
            <a:ext cx="360040" cy="360040"/>
          </a:xfrm>
          <a:prstGeom prst="flowChartConnector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 rot="465504">
            <a:off x="3335281" y="4552210"/>
            <a:ext cx="4608260" cy="108012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內容版面配置區 3" descr="13679915172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941668">
            <a:off x="767512" y="527836"/>
            <a:ext cx="5977003" cy="4482752"/>
          </a:xfrm>
          <a:effectLst>
            <a:softEdge rad="635000"/>
          </a:effectLst>
        </p:spPr>
      </p:pic>
      <p:sp>
        <p:nvSpPr>
          <p:cNvPr id="6" name="文字方塊 5"/>
          <p:cNvSpPr txBox="1"/>
          <p:nvPr/>
        </p:nvSpPr>
        <p:spPr>
          <a:xfrm rot="423918">
            <a:off x="3392097" y="472853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一、二、殺！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 rot="20876895">
            <a:off x="889562" y="5050316"/>
            <a:ext cx="4608260" cy="108012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6" name="內容版面配置區 5" descr="13679915846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7416824" cy="5562615"/>
          </a:xfrm>
          <a:effectLst>
            <a:softEdge rad="635000"/>
          </a:effectLst>
        </p:spPr>
      </p:pic>
      <p:sp>
        <p:nvSpPr>
          <p:cNvPr id="7" name="文字方塊 6"/>
          <p:cNvSpPr txBox="1"/>
          <p:nvPr/>
        </p:nvSpPr>
        <p:spPr>
          <a:xfrm rot="20894191">
            <a:off x="836925" y="4984973"/>
            <a:ext cx="48013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一、二、殺！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39752" y="116632"/>
            <a:ext cx="5328592" cy="288032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內容版面配置區 3" descr="13679915148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164048">
            <a:off x="275351" y="2403347"/>
            <a:ext cx="3429000" cy="4572000"/>
          </a:xfrm>
          <a:effectLst>
            <a:softEdge rad="635000"/>
          </a:effectLst>
        </p:spPr>
      </p:pic>
      <p:pic>
        <p:nvPicPr>
          <p:cNvPr id="5" name="圖片 4" descr="1367991592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4855468" cy="64739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文字方塊 5"/>
          <p:cNvSpPr txBox="1"/>
          <p:nvPr/>
        </p:nvSpPr>
        <p:spPr>
          <a:xfrm>
            <a:off x="2555776" y="116632"/>
            <a:ext cx="50577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於是，她們努力了好久，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在國三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的那年，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拿到了全國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冠軍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還有她們辛苦的教練，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也拿到了只有冠軍隊伍才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有的最佳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教練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獎，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她們堅持不懈的精神，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讓全體瑞豐國中為他們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喝采。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3679915633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912768" cy="4608512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99592" y="1628800"/>
            <a:ext cx="7416824" cy="396044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71600" y="1916832"/>
            <a:ext cx="755847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雖然她們現在已經邁入高中生活，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大家</a:t>
            </a: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各奔前程，但她們偶爾也會聚一塊，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一起回到國中指導學</a:t>
            </a: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弟妹，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3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我問她們會不會覺得上了高中不能繼續拔河而感到惋惜，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她們說，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她們熱愛拔河這項運動，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但只能當樂趣，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她們不覺得</a:t>
            </a: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可惜，因為只要她們願意，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拔河永遠都可以在她們的生活中</a:t>
            </a: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出現。</a:t>
            </a:r>
            <a:endParaRPr lang="zh-TW" altLang="en-US" sz="23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03648" y="2060848"/>
            <a:ext cx="6408712" cy="2664296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75656" y="2348880"/>
            <a:ext cx="63367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在訪談她們當中我感受到她們的努力，</a:t>
            </a:r>
            <a:b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雖然我並沒有親自體驗過但我感受到她們為了前進夢想的那份熱情，</a:t>
            </a:r>
            <a:b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過程經歷每個汗水，當看到自己的努力得到肯定時流下那真情的淚珠，叫人感動動情。</a:t>
            </a:r>
            <a:endParaRPr lang="zh-TW" altLang="en-US" sz="2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47664" y="1844824"/>
            <a:ext cx="6048672" cy="396044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91680" y="2060848"/>
            <a:ext cx="595547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她們說，即使再累再苦，也都不想放棄，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不管</a:t>
            </a:r>
            <a:r>
              <a:rPr lang="zh-TW" altLang="en-US" sz="2500" b="1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sz="2500" b="1" smtClean="0">
                <a:latin typeface="微軟正黑體" pitchFamily="34" charset="-120"/>
                <a:ea typeface="微軟正黑體" pitchFamily="34" charset="-120"/>
              </a:rPr>
              <a:t>為了升高中時能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靠競賽加分，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還是因為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大家的感情深，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抑或真的深愛這份運動，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她們都不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願意放開這份榮耀，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不管做什麼，大家都是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一起，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5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一起流汗、一起歡笑、一起流淚、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一起贏向，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退後的勝利。</a:t>
            </a:r>
            <a:endParaRPr lang="zh-TW" altLang="en-US" sz="3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87624" y="2420888"/>
            <a:ext cx="6402034" cy="252028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403648" y="2636912"/>
            <a:ext cx="61755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zh-TW" sz="2700" b="1" dirty="0" smtClean="0">
                <a:latin typeface="微軟正黑體" pitchFamily="34" charset="-120"/>
                <a:ea typeface="微軟正黑體" pitchFamily="34" charset="-120"/>
              </a:rPr>
              <a:t>拔</a:t>
            </a:r>
            <a:r>
              <a:rPr lang="zh-TW" altLang="en-US" sz="2700" b="1" dirty="0" smtClean="0">
                <a:latin typeface="微軟正黑體" pitchFamily="34" charset="-120"/>
                <a:ea typeface="微軟正黑體" pitchFamily="34" charset="-120"/>
              </a:rPr>
              <a:t>河</a:t>
            </a:r>
            <a:r>
              <a:rPr lang="zh-TW" altLang="zh-TW" sz="2700" b="1" dirty="0" smtClean="0">
                <a:latin typeface="微軟正黑體" pitchFamily="34" charset="-120"/>
                <a:ea typeface="微軟正黑體" pitchFamily="34" charset="-120"/>
              </a:rPr>
              <a:t>是一項歷史悠久的團隊角力運動，世界各地皆有拔河活動。</a:t>
            </a:r>
            <a:endParaRPr lang="en-US" altLang="zh-TW" sz="27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7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700" b="1" dirty="0" smtClean="0">
                <a:latin typeface="微軟正黑體" pitchFamily="34" charset="-120"/>
                <a:ea typeface="微軟正黑體" pitchFamily="34" charset="-120"/>
              </a:rPr>
              <a:t>這項運動除了需要耐力，也需要團隊合作精神，還有練習過程中艱苦的汗水。</a:t>
            </a:r>
            <a:endParaRPr lang="zh-TW" altLang="en-US" sz="2700" dirty="0"/>
          </a:p>
        </p:txBody>
      </p:sp>
      <p:sp>
        <p:nvSpPr>
          <p:cNvPr id="16" name="向右箭號 15"/>
          <p:cNvSpPr/>
          <p:nvPr/>
        </p:nvSpPr>
        <p:spPr>
          <a:xfrm>
            <a:off x="899592" y="4797152"/>
            <a:ext cx="7056784" cy="504056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3679915678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668852" cy="5112568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3068960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製作學生：</a:t>
            </a:r>
            <a:endParaRPr lang="en-US" altLang="zh-TW" sz="3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  李</a:t>
            </a:r>
            <a:r>
              <a:rPr lang="zh-TW" altLang="en-US" sz="3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曉</a:t>
            </a:r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渝</a:t>
            </a:r>
            <a:endParaRPr lang="en-US" altLang="zh-TW" sz="3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       陳佩鈺</a:t>
            </a:r>
            <a:endParaRPr lang="en-US" altLang="zh-TW" sz="3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指導老師：</a:t>
            </a:r>
            <a:endParaRPr lang="en-US" altLang="zh-TW" sz="3000" b="1" dirty="0" smtClean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許</a:t>
            </a: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欣潔</a:t>
            </a:r>
          </a:p>
        </p:txBody>
      </p:sp>
      <p:sp>
        <p:nvSpPr>
          <p:cNvPr id="5" name="矩形 4"/>
          <p:cNvSpPr/>
          <p:nvPr/>
        </p:nvSpPr>
        <p:spPr>
          <a:xfrm>
            <a:off x="4788024" y="5445224"/>
            <a:ext cx="3427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</a:t>
            </a:r>
            <a:r>
              <a:rPr lang="en-US" altLang="zh-TW" sz="54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</a:t>
            </a:r>
            <a:r>
              <a:rPr lang="en-US" altLang="zh-TW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</a:t>
            </a:r>
            <a:r>
              <a:rPr lang="zh-TW" alt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altLang="zh-TW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</a:t>
            </a:r>
            <a:r>
              <a:rPr lang="en-US" altLang="zh-TW" sz="5400" b="1" dirty="0" smtClean="0">
                <a:ln w="1905"/>
                <a:solidFill>
                  <a:schemeClr val="accent6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</a:t>
            </a:r>
            <a:r>
              <a:rPr lang="en-US" altLang="zh-TW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</a:t>
            </a:r>
            <a:endParaRPr lang="zh-TW" alt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 rot="21173838">
            <a:off x="-174730" y="753293"/>
            <a:ext cx="4164867" cy="1185732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" name="內容版面配置區 4" descr="13679915087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6684235" cy="5013176"/>
          </a:xfrm>
          <a:effectLst>
            <a:softEdge rad="635000"/>
          </a:effectLst>
        </p:spPr>
      </p:pic>
      <p:sp>
        <p:nvSpPr>
          <p:cNvPr id="6" name="文字方塊 5"/>
          <p:cNvSpPr txBox="1"/>
          <p:nvPr/>
        </p:nvSpPr>
        <p:spPr>
          <a:xfrm rot="21126877">
            <a:off x="38872" y="879804"/>
            <a:ext cx="3834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在高雄市立瑞豐國中裡，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有著一群熱愛拔河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的學生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 rot="21301933">
            <a:off x="4226849" y="4785168"/>
            <a:ext cx="3070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她</a:t>
            </a:r>
            <a:r>
              <a:rPr lang="zh-TW" altLang="en-US" sz="25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們除了要練耐力，</a:t>
            </a:r>
            <a:endParaRPr lang="en-US" altLang="zh-TW" sz="25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/>
          <p:cNvSpPr/>
          <p:nvPr/>
        </p:nvSpPr>
        <p:spPr>
          <a:xfrm>
            <a:off x="3779912" y="116632"/>
            <a:ext cx="1152128" cy="122413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275856" y="764704"/>
            <a:ext cx="936104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20819572">
            <a:off x="418571" y="875184"/>
            <a:ext cx="3736569" cy="1222613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內容版面配置區 3" descr="13679915059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6816757" cy="5112568"/>
          </a:xfrm>
          <a:effectLst>
            <a:softEdge rad="635000"/>
          </a:effectLst>
        </p:spPr>
      </p:pic>
      <p:pic>
        <p:nvPicPr>
          <p:cNvPr id="5" name="圖片 4" descr="1367991558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260648"/>
            <a:ext cx="4122712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文字方塊 5"/>
          <p:cNvSpPr txBox="1"/>
          <p:nvPr/>
        </p:nvSpPr>
        <p:spPr>
          <a:xfrm rot="20781413">
            <a:off x="834341" y="1002295"/>
            <a:ext cx="293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700" b="1" dirty="0" smtClean="0">
                <a:latin typeface="微軟正黑體" pitchFamily="34" charset="-120"/>
                <a:ea typeface="微軟正黑體" pitchFamily="34" charset="-120"/>
              </a:rPr>
              <a:t>還要練定力，</a:t>
            </a:r>
            <a:endParaRPr lang="en-US" altLang="zh-TW" sz="27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700" b="1" dirty="0" smtClean="0">
                <a:latin typeface="微軟正黑體" pitchFamily="34" charset="-120"/>
                <a:ea typeface="微軟正黑體" pitchFamily="34" charset="-120"/>
              </a:rPr>
              <a:t>實戰經驗也要充足，</a:t>
            </a:r>
            <a:endParaRPr lang="zh-TW" altLang="en-US" sz="27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3679915027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7272808" cy="5454606"/>
          </a:xfrm>
          <a:effectLst>
            <a:softEdge rad="635000"/>
          </a:effectLst>
        </p:spPr>
      </p:pic>
      <p:sp>
        <p:nvSpPr>
          <p:cNvPr id="7" name="流程圖: 接點 6"/>
          <p:cNvSpPr/>
          <p:nvPr/>
        </p:nvSpPr>
        <p:spPr>
          <a:xfrm>
            <a:off x="5508104" y="4625752"/>
            <a:ext cx="2448272" cy="2232248"/>
          </a:xfrm>
          <a:prstGeom prst="flowChartConnector">
            <a:avLst/>
          </a:prstGeom>
          <a:noFill/>
          <a:ln>
            <a:solidFill>
              <a:schemeClr val="accent6">
                <a:lumMod val="9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698419">
            <a:off x="892331" y="4974521"/>
            <a:ext cx="6186720" cy="1272426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 rot="622130">
            <a:off x="1005121" y="5191928"/>
            <a:ext cx="6070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700" b="1" dirty="0" smtClean="0">
                <a:latin typeface="微軟正黑體" pitchFamily="34" charset="-120"/>
                <a:ea typeface="微軟正黑體" pitchFamily="34" charset="-120"/>
              </a:rPr>
              <a:t>別看她們像弱女子，</a:t>
            </a:r>
            <a:endParaRPr lang="en-US" altLang="zh-TW" sz="27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700" b="1" dirty="0">
                <a:latin typeface="微軟正黑體" pitchFamily="34" charset="-120"/>
                <a:ea typeface="微軟正黑體" pitchFamily="34" charset="-120"/>
              </a:rPr>
              <a:t>其實</a:t>
            </a:r>
            <a:r>
              <a:rPr lang="zh-TW" altLang="en-US" sz="2700" b="1" dirty="0" smtClean="0">
                <a:latin typeface="微軟正黑體" pitchFamily="34" charset="-120"/>
                <a:ea typeface="微軟正黑體" pitchFamily="34" charset="-120"/>
              </a:rPr>
              <a:t>她們的力氣及拔河技巧可不容小覷</a:t>
            </a:r>
            <a:endParaRPr lang="en-US" altLang="zh-TW" sz="27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流程圖: 接點 7"/>
          <p:cNvSpPr/>
          <p:nvPr/>
        </p:nvSpPr>
        <p:spPr>
          <a:xfrm>
            <a:off x="7164288" y="4437112"/>
            <a:ext cx="1043608" cy="980728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367991575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5805264" cy="5805264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325520">
            <a:off x="4810805" y="4267275"/>
            <a:ext cx="4127667" cy="2200633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內容版面配置區 3" descr="136799157470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16632"/>
            <a:ext cx="4572000" cy="3429000"/>
          </a:xfrm>
          <a:effectLst>
            <a:softEdge rad="317500"/>
          </a:effectLst>
        </p:spPr>
      </p:pic>
      <p:sp>
        <p:nvSpPr>
          <p:cNvPr id="6" name="文字方塊 5"/>
          <p:cNvSpPr txBox="1"/>
          <p:nvPr/>
        </p:nvSpPr>
        <p:spPr>
          <a:xfrm rot="293403">
            <a:off x="5148064" y="4581128"/>
            <a:ext cx="37112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這群女孩兒們，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為了自己熱愛的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運動，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不惜在她們幼嫩的手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上，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留下一層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一層的傷疤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 rot="21044434">
            <a:off x="224669" y="4905749"/>
            <a:ext cx="7711111" cy="1185732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 rot="21090497">
            <a:off x="266275" y="5157192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當時，我問她們，那些白白的和紅紅的是什麼，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她們笑著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說，白白的粉是止滑粉，紅的是繭破了流的血。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1367991498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9806">
            <a:off x="611560" y="476672"/>
            <a:ext cx="6096000" cy="4572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圖: 接點 6"/>
          <p:cNvSpPr/>
          <p:nvPr/>
        </p:nvSpPr>
        <p:spPr>
          <a:xfrm>
            <a:off x="-324544" y="4293096"/>
            <a:ext cx="3024336" cy="2808312"/>
          </a:xfrm>
          <a:prstGeom prst="flowChartConnector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1763688" y="3501008"/>
            <a:ext cx="2160240" cy="1944216"/>
          </a:xfrm>
          <a:prstGeom prst="flowChartConnector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63688" y="1700808"/>
            <a:ext cx="5616624" cy="2952328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051720" y="1844824"/>
            <a:ext cx="531427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她們一路上有</a:t>
            </a:r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輸有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贏，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但即使</a:t>
            </a:r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輸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了，她們也</a:t>
            </a:r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不會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耿耿於懷，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用心練習，繼續充實自己。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有些人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中途放棄，不願受這麼多傷，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剩下的這些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女孩們，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她們堅持下去，並</a:t>
            </a:r>
            <a:r>
              <a:rPr lang="zh-TW" altLang="en-US" sz="2500" b="1" dirty="0">
                <a:latin typeface="微軟正黑體" pitchFamily="34" charset="-120"/>
                <a:ea typeface="微軟正黑體" pitchFamily="34" charset="-120"/>
              </a:rPr>
              <a:t>越挫越</a:t>
            </a:r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勇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2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367991501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5652120" cy="42390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圖片 4" descr="1367991559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0648"/>
            <a:ext cx="5868144" cy="43766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rot="21037762">
            <a:off x="726066" y="1789371"/>
            <a:ext cx="2914148" cy="698709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 rot="21049552">
            <a:off x="701962" y="1942496"/>
            <a:ext cx="3070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latin typeface="微軟正黑體" pitchFamily="34" charset="-120"/>
                <a:ea typeface="微軟正黑體" pitchFamily="34" charset="-120"/>
              </a:rPr>
              <a:t>無論是參加友誼賽，</a:t>
            </a:r>
            <a:endParaRPr lang="zh-TW" altLang="en-US" sz="2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544</Words>
  <Application>Microsoft Office PowerPoint</Application>
  <PresentationFormat>如螢幕大小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壁窗</vt:lpstr>
      <vt:lpstr>贏向退後的勝利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贏向退後的勝利</dc:title>
  <dc:creator>user</dc:creator>
  <cp:lastModifiedBy>user</cp:lastModifiedBy>
  <cp:revision>13</cp:revision>
  <dcterms:created xsi:type="dcterms:W3CDTF">2013-05-12T13:47:54Z</dcterms:created>
  <dcterms:modified xsi:type="dcterms:W3CDTF">2013-05-12T15:59:06Z</dcterms:modified>
</cp:coreProperties>
</file>