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9" r:id="rId4"/>
    <p:sldId id="271" r:id="rId5"/>
    <p:sldId id="270" r:id="rId6"/>
    <p:sldId id="275" r:id="rId7"/>
    <p:sldId id="265" r:id="rId8"/>
    <p:sldId id="267" r:id="rId9"/>
    <p:sldId id="266" r:id="rId10"/>
    <p:sldId id="269" r:id="rId11"/>
    <p:sldId id="268" r:id="rId12"/>
    <p:sldId id="274" r:id="rId13"/>
    <p:sldId id="276" r:id="rId14"/>
    <p:sldId id="277" r:id="rId15"/>
    <p:sldId id="278" r:id="rId16"/>
    <p:sldId id="273" r:id="rId17"/>
    <p:sldId id="272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FF"/>
    <a:srgbClr val="FF0066"/>
    <a:srgbClr val="FF3399"/>
    <a:srgbClr val="CC66FF"/>
    <a:srgbClr val="6600FF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80" d="100"/>
          <a:sy n="80" d="100"/>
        </p:scale>
        <p:origin x="-204" y="13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fld id="{25D6A39B-B2A6-41A2-9C34-FD99D9EA17AD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fld id="{F31BAD1A-B030-4A80-8C07-F03F1BE254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594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fld id="{178569A8-149B-41AC-A82A-19528EF14D20}" type="slidenum">
              <a:rPr kumimoji="0" lang="zh-TW" altLang="en-US" smtClean="0"/>
              <a:pPr/>
              <a:t>15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B957-DEDC-41E4-B9D9-A1D34A1B4CFC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D189-E71D-4B45-80AE-F3C48D1B17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92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4C03-22AB-470C-9F0A-2C7D76BAFFFA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1A55-CDD7-472A-AC56-3DA17EF7BB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2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8499E-07B1-4FEB-9B2B-9022865D2AD5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A453-EDEA-40AE-8A7E-3C869FC57D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8D3F-0A5C-4E06-A87F-D26E94C2D19A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8806-87B3-4A07-8D89-ADB26D919C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17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3DA3-836A-4D09-A0CA-C042DD8F38EA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9AE7-4EB0-4BAC-BE4B-5741022CC5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94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E05A-4AE2-4F59-A2FB-A2E554DB3A3C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1E2A-F261-4361-977F-E7DA918BC1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1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0554-4DBD-4B16-BA13-8E7F06148702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E2EF-2633-4615-B6B1-44E2805361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67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5876-ED7A-4072-AE15-36B73B6156D7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E7BF-8265-44C9-A359-03787C84B1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62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1E6B-4D01-4057-A373-E92B2683B7DA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36C7-5ECD-4FF7-A9FD-F86D3DF1F4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49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9C1B-7D1C-477E-87AA-57CC356DD925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F5F4-8766-473B-921B-11F8960FF8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5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E254-47A0-44D8-8D52-6A06E4489E29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B0FD-8611-4DFA-9DBB-5464F10552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43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E07AFF-1E9B-4F1C-A91B-CF379D6CDFE5}" type="datetimeFigureOut">
              <a:rPr lang="zh-TW" altLang="en-US"/>
              <a:pPr>
                <a:defRPr/>
              </a:pPr>
              <a:t>2013/5/8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1E7AA5C5-9DEB-4921-A294-C9D616F060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hyperlink" Target="http://www.myaena.net/newspaper.php?nn_id=39&amp;news_id=4273" TargetMode="External"/><Relationship Id="rId2" Type="http://schemas.openxmlformats.org/officeDocument/2006/relationships/hyperlink" Target="http://5550555.tw/tm_chinanews/2012/04/05/x/002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://vovo2000.com/artist/leox123456/posts/278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9"/>
          <p:cNvSpPr>
            <a:spLocks noChangeArrowheads="1"/>
          </p:cNvSpPr>
          <p:nvPr/>
        </p:nvSpPr>
        <p:spPr bwMode="auto">
          <a:xfrm>
            <a:off x="7986713" y="5226050"/>
            <a:ext cx="1655762" cy="1655763"/>
          </a:xfrm>
          <a:prstGeom prst="ellipse">
            <a:avLst/>
          </a:prstGeom>
          <a:pattFill prst="pct90">
            <a:fgClr>
              <a:srgbClr val="FF9966">
                <a:alpha val="67058"/>
              </a:srgbClr>
            </a:fgClr>
            <a:bgClr>
              <a:schemeClr val="bg1">
                <a:alpha val="67058"/>
              </a:schemeClr>
            </a:bgClr>
          </a:pattFill>
          <a:ln w="19050">
            <a:solidFill>
              <a:srgbClr val="FF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3688" y="1833563"/>
            <a:ext cx="3667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老師</a:t>
            </a:r>
            <a:r>
              <a:rPr kumimoji="0" lang="zh-TW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從小立志當藝術家</a:t>
            </a:r>
            <a:endParaRPr kumimoji="0" lang="en-US" altLang="zh-TW" sz="2400" b="1" spc="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44450"/>
            <a:ext cx="8050212" cy="1455738"/>
          </a:xfrm>
          <a:prstGeom prst="rect">
            <a:avLst/>
          </a:prstGeom>
          <a:noFill/>
          <a:ln>
            <a:noFill/>
          </a:ln>
          <a:effectLst>
            <a:outerShdw dist="50800" dir="5400000" sx="102000" sy="102000" algn="ctr" rotWithShape="0">
              <a:srgbClr val="000000">
                <a:alpha val="4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 11"/>
          <p:cNvSpPr/>
          <p:nvPr/>
        </p:nvSpPr>
        <p:spPr>
          <a:xfrm>
            <a:off x="7699375" y="4743450"/>
            <a:ext cx="1181100" cy="11811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/>
          </a:p>
        </p:txBody>
      </p:sp>
      <p:sp>
        <p:nvSpPr>
          <p:cNvPr id="2054" name="Oval 16"/>
          <p:cNvSpPr>
            <a:spLocks noChangeArrowheads="1"/>
          </p:cNvSpPr>
          <p:nvPr/>
        </p:nvSpPr>
        <p:spPr bwMode="auto">
          <a:xfrm>
            <a:off x="350838" y="3140075"/>
            <a:ext cx="863600" cy="863600"/>
          </a:xfrm>
          <a:prstGeom prst="ellipse">
            <a:avLst/>
          </a:prstGeom>
          <a:pattFill prst="pct90">
            <a:fgClr>
              <a:srgbClr val="FF9966">
                <a:alpha val="67058"/>
              </a:srgbClr>
            </a:fgClr>
            <a:bgClr>
              <a:schemeClr val="bg1">
                <a:alpha val="67058"/>
              </a:schemeClr>
            </a:bgClr>
          </a:pattFill>
          <a:ln w="19050">
            <a:solidFill>
              <a:srgbClr val="FF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27013" y="3116263"/>
            <a:ext cx="457200" cy="457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/>
          </a:p>
        </p:txBody>
      </p:sp>
      <p:pic>
        <p:nvPicPr>
          <p:cNvPr id="1026" name="Picture 2" descr="F:\照片\2012.01.25老師提供照片\1[2]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90" y="1772816"/>
            <a:ext cx="3898214" cy="285822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Oval 10"/>
          <p:cNvSpPr>
            <a:spLocks noChangeArrowheads="1"/>
          </p:cNvSpPr>
          <p:nvPr/>
        </p:nvSpPr>
        <p:spPr bwMode="auto">
          <a:xfrm>
            <a:off x="8310563" y="4365625"/>
            <a:ext cx="504825" cy="504825"/>
          </a:xfrm>
          <a:prstGeom prst="ellipse">
            <a:avLst/>
          </a:prstGeom>
          <a:pattFill prst="pct40">
            <a:fgClr>
              <a:srgbClr val="EACE58">
                <a:alpha val="67058"/>
              </a:srgbClr>
            </a:fgClr>
            <a:bgClr>
              <a:schemeClr val="bg1">
                <a:alpha val="67058"/>
              </a:schemeClr>
            </a:bgClr>
          </a:pattFill>
          <a:ln w="1905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00113" y="2822575"/>
            <a:ext cx="23034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直到現在</a:t>
            </a:r>
            <a:r>
              <a:rPr kumimoji="0" lang="en-US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60</a:t>
            </a:r>
            <a:r>
              <a:rPr kumimoji="0" lang="zh-TW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歲</a:t>
            </a:r>
          </a:p>
        </p:txBody>
      </p:sp>
      <p:sp>
        <p:nvSpPr>
          <p:cNvPr id="10" name="矩形 9"/>
          <p:cNvSpPr/>
          <p:nvPr/>
        </p:nvSpPr>
        <p:spPr>
          <a:xfrm>
            <a:off x="725488" y="4797425"/>
            <a:ext cx="543083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8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堅持以疼惜台灣土地的心</a:t>
            </a:r>
          </a:p>
        </p:txBody>
      </p:sp>
      <p:sp>
        <p:nvSpPr>
          <p:cNvPr id="11" name="矩形 10"/>
          <p:cNvSpPr/>
          <p:nvPr/>
        </p:nvSpPr>
        <p:spPr>
          <a:xfrm>
            <a:off x="2597150" y="5775325"/>
            <a:ext cx="49990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藉由繪畫歌詠出台灣寶島的美</a:t>
            </a:r>
          </a:p>
        </p:txBody>
      </p:sp>
      <p:sp>
        <p:nvSpPr>
          <p:cNvPr id="13" name="矩形 12"/>
          <p:cNvSpPr/>
          <p:nvPr/>
        </p:nvSpPr>
        <p:spPr>
          <a:xfrm>
            <a:off x="1530350" y="3789363"/>
            <a:ext cx="31861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zh-TW" sz="2400" b="1" spc="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仍繼續堅持繪畫理念</a:t>
            </a:r>
          </a:p>
        </p:txBody>
      </p:sp>
      <p:pic>
        <p:nvPicPr>
          <p:cNvPr id="3" name="望春風(演奏版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13" y="6071516"/>
            <a:ext cx="450850" cy="45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4105" r="9878" b="4822"/>
          <a:stretch/>
        </p:blipFill>
        <p:spPr>
          <a:xfrm>
            <a:off x="789343" y="2132856"/>
            <a:ext cx="7527073" cy="42374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矩形 2"/>
          <p:cNvSpPr/>
          <p:nvPr/>
        </p:nvSpPr>
        <p:spPr>
          <a:xfrm>
            <a:off x="179388" y="1044575"/>
            <a:ext cx="874871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王老師喜歡畫流氓黃和木麻黃，因為它們粗獷堅毅的性格就像台灣人的性格一樣，在瘴癘之氣的台灣，而我們的祖先就像流氓黃一樣，堅毅不拔。</a:t>
            </a:r>
            <a:endParaRPr kumimoji="0" lang="zh-TW" altLang="en-US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900" y="290513"/>
            <a:ext cx="7108825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王信豐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高屏溪作品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滄桑流氓黃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‧2008</a:t>
            </a: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-1044575" y="5629275"/>
            <a:ext cx="2520950" cy="2303463"/>
          </a:xfrm>
          <a:prstGeom prst="ellipse">
            <a:avLst/>
          </a:prstGeom>
          <a:pattFill prst="pct40">
            <a:fgClr>
              <a:srgbClr val="0000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1270" name="Oval 8" descr="90%"/>
          <p:cNvSpPr>
            <a:spLocks noChangeArrowheads="1"/>
          </p:cNvSpPr>
          <p:nvPr/>
        </p:nvSpPr>
        <p:spPr bwMode="auto">
          <a:xfrm>
            <a:off x="323850" y="4981575"/>
            <a:ext cx="431800" cy="431800"/>
          </a:xfrm>
          <a:prstGeom prst="ellipse">
            <a:avLst/>
          </a:prstGeom>
          <a:pattFill prst="pct90">
            <a:fgClr>
              <a:srgbClr val="80008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8531225" y="3429000"/>
            <a:ext cx="1223963" cy="1184275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1272" name="Oval 8" descr="90%"/>
          <p:cNvSpPr>
            <a:spLocks noChangeArrowheads="1"/>
          </p:cNvSpPr>
          <p:nvPr/>
        </p:nvSpPr>
        <p:spPr bwMode="auto">
          <a:xfrm>
            <a:off x="8066088" y="260350"/>
            <a:ext cx="431800" cy="431800"/>
          </a:xfrm>
          <a:prstGeom prst="ellipse">
            <a:avLst/>
          </a:prstGeom>
          <a:pattFill prst="pct90">
            <a:fgClr>
              <a:srgbClr val="80008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1273" name="Oval 8" descr="90%"/>
          <p:cNvSpPr>
            <a:spLocks noChangeArrowheads="1"/>
          </p:cNvSpPr>
          <p:nvPr/>
        </p:nvSpPr>
        <p:spPr bwMode="auto">
          <a:xfrm>
            <a:off x="6491288" y="-192088"/>
            <a:ext cx="768350" cy="768351"/>
          </a:xfrm>
          <a:prstGeom prst="ellipse">
            <a:avLst/>
          </a:prstGeom>
          <a:pattFill prst="pct90">
            <a:fgClr>
              <a:srgbClr val="FFC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7308850" y="4106863"/>
            <a:ext cx="2808288" cy="2808287"/>
          </a:xfrm>
          <a:prstGeom prst="ellipse">
            <a:avLst/>
          </a:prstGeom>
          <a:pattFill prst="pct90">
            <a:fgClr>
              <a:schemeClr val="accent3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12291" name="Oval 15"/>
          <p:cNvSpPr>
            <a:spLocks noChangeArrowheads="1"/>
          </p:cNvSpPr>
          <p:nvPr/>
        </p:nvSpPr>
        <p:spPr bwMode="auto">
          <a:xfrm>
            <a:off x="4064000" y="592138"/>
            <a:ext cx="1728788" cy="1728787"/>
          </a:xfrm>
          <a:prstGeom prst="ellipse">
            <a:avLst/>
          </a:prstGeom>
          <a:pattFill prst="pct90">
            <a:fgClr>
              <a:srgbClr val="FFC000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6017" r="3462" b="6341"/>
          <a:stretch/>
        </p:blipFill>
        <p:spPr>
          <a:xfrm>
            <a:off x="4283968" y="980728"/>
            <a:ext cx="4608512" cy="56841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798513" y="2492375"/>
            <a:ext cx="3276600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台灣河川歷經風雨沖刷而成的卵石，構成了台灣河川美麗的風景。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因此王老師在</a:t>
            </a:r>
            <a:r>
              <a:rPr kumimoji="0" lang="en-US" altLang="zh-TW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《</a:t>
            </a: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高屏溪</a:t>
            </a:r>
            <a:r>
              <a:rPr kumimoji="0" lang="en-US" altLang="zh-TW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》</a:t>
            </a: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系列作品中常常以卵石做為描繪的主題。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9450" y="549275"/>
            <a:ext cx="55705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王信豐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高屏溪作品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沉石系列</a:t>
            </a:r>
            <a:endParaRPr kumimoji="0" lang="en-US" altLang="zh-TW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98438" y="-158750"/>
            <a:ext cx="719137" cy="719138"/>
          </a:xfrm>
          <a:prstGeom prst="ellipse">
            <a:avLst/>
          </a:prstGeom>
          <a:pattFill prst="pct40">
            <a:fgClr>
              <a:srgbClr val="FF0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755650" y="200025"/>
            <a:ext cx="287338" cy="287338"/>
          </a:xfrm>
          <a:prstGeom prst="ellipse">
            <a:avLst/>
          </a:prstGeom>
          <a:pattFill prst="pct90">
            <a:fgClr>
              <a:schemeClr val="accent4">
                <a:alpha val="70195"/>
              </a:schemeClr>
            </a:fgClr>
            <a:bgClr>
              <a:schemeClr val="bg1">
                <a:alpha val="70195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 descr="90%"/>
          <p:cNvSpPr>
            <a:spLocks noChangeArrowheads="1"/>
          </p:cNvSpPr>
          <p:nvPr/>
        </p:nvSpPr>
        <p:spPr bwMode="auto">
          <a:xfrm>
            <a:off x="-396875" y="-152400"/>
            <a:ext cx="998538" cy="92075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3315" name="Oval 10" descr="90%"/>
          <p:cNvSpPr>
            <a:spLocks noChangeArrowheads="1"/>
          </p:cNvSpPr>
          <p:nvPr/>
        </p:nvSpPr>
        <p:spPr bwMode="auto">
          <a:xfrm>
            <a:off x="25400" y="588963"/>
            <a:ext cx="576263" cy="531812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5" name="圖片 4" descr="http://librarywork.taiwanschoolnet.org/cyberfair2013/lcvs20203/images/a/a-3/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744416" cy="2474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圖片 5" descr="http://librarywork.taiwanschoolnet.org/cyberfair2013/lcvs20203/images/a/a-3/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861048"/>
            <a:ext cx="3785533" cy="24719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矩形 6"/>
          <p:cNvSpPr/>
          <p:nvPr/>
        </p:nvSpPr>
        <p:spPr>
          <a:xfrm>
            <a:off x="250825" y="2249488"/>
            <a:ext cx="83629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他會給予合乎每個學生不同特質的指導，</a:t>
            </a: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並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體會到繪畫的樂趣。</a:t>
            </a:r>
            <a:endParaRPr kumimoji="0" lang="en-US" altLang="zh-TW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defRPr/>
            </a:pP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「給學生魚吃，不如教他如何釣魚」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，除了傳授專業知識外，更培養學生獨特的美感，使學生在高度競爭的時代不被淘汰。</a:t>
            </a:r>
            <a:endParaRPr kumimoji="0" lang="zh-TW" altLang="en-US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319" name="Oval 10" descr="90%"/>
          <p:cNvSpPr>
            <a:spLocks noChangeArrowheads="1"/>
          </p:cNvSpPr>
          <p:nvPr/>
        </p:nvSpPr>
        <p:spPr bwMode="auto">
          <a:xfrm>
            <a:off x="7978775" y="5732463"/>
            <a:ext cx="1781175" cy="1644650"/>
          </a:xfrm>
          <a:prstGeom prst="ellipse">
            <a:avLst/>
          </a:prstGeom>
          <a:pattFill prst="pct90">
            <a:fgClr>
              <a:srgbClr val="FFCC00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 w="127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3320" name="Oval 10" descr="90%"/>
          <p:cNvSpPr>
            <a:spLocks noChangeArrowheads="1"/>
          </p:cNvSpPr>
          <p:nvPr/>
        </p:nvSpPr>
        <p:spPr bwMode="auto">
          <a:xfrm>
            <a:off x="7523163" y="-261938"/>
            <a:ext cx="701675" cy="647701"/>
          </a:xfrm>
          <a:prstGeom prst="ellipse">
            <a:avLst/>
          </a:prstGeom>
          <a:pattFill prst="pct90">
            <a:fgClr>
              <a:schemeClr val="accent2">
                <a:alpha val="52156"/>
              </a:schemeClr>
            </a:fgClr>
            <a:bgClr>
              <a:schemeClr val="bg1">
                <a:alpha val="52156"/>
              </a:schemeClr>
            </a:bgClr>
          </a:pattFill>
          <a:ln w="12700">
            <a:solidFill>
              <a:srgbClr val="FFCC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3321" name="Oval 10" descr="90%"/>
          <p:cNvSpPr>
            <a:spLocks noChangeArrowheads="1"/>
          </p:cNvSpPr>
          <p:nvPr/>
        </p:nvSpPr>
        <p:spPr bwMode="auto">
          <a:xfrm>
            <a:off x="7627938" y="5992813"/>
            <a:ext cx="744537" cy="685800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12738" y="1281113"/>
            <a:ext cx="82613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東方設計學院是王老師的母校，他以校友身分回來教書，</a:t>
            </a: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並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從</a:t>
            </a: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年輕學子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上找到了許多樂趣。</a:t>
            </a:r>
            <a:endParaRPr kumimoji="0" lang="en-US" altLang="zh-TW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8" y="188913"/>
            <a:ext cx="3730625" cy="11811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5"/>
          <p:cNvSpPr>
            <a:spLocks noChangeArrowheads="1"/>
          </p:cNvSpPr>
          <p:nvPr/>
        </p:nvSpPr>
        <p:spPr bwMode="auto">
          <a:xfrm>
            <a:off x="8459788" y="-242888"/>
            <a:ext cx="900112" cy="836613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9982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4339" name="Oval 12" descr="40%"/>
          <p:cNvSpPr>
            <a:spLocks noChangeArrowheads="1"/>
          </p:cNvSpPr>
          <p:nvPr/>
        </p:nvSpPr>
        <p:spPr bwMode="auto">
          <a:xfrm>
            <a:off x="8008938" y="5373688"/>
            <a:ext cx="1800225" cy="1800225"/>
          </a:xfrm>
          <a:prstGeom prst="ellipse">
            <a:avLst/>
          </a:prstGeom>
          <a:pattFill prst="pct40">
            <a:fgClr>
              <a:srgbClr val="419982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12700">
            <a:solidFill>
              <a:srgbClr val="0033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4340" name="Oval 14"/>
          <p:cNvSpPr>
            <a:spLocks noChangeArrowheads="1"/>
          </p:cNvSpPr>
          <p:nvPr/>
        </p:nvSpPr>
        <p:spPr bwMode="auto">
          <a:xfrm>
            <a:off x="-539750" y="5734050"/>
            <a:ext cx="1439863" cy="1439863"/>
          </a:xfrm>
          <a:prstGeom prst="ellipse">
            <a:avLst/>
          </a:prstGeom>
          <a:pattFill prst="pct90">
            <a:fgClr>
              <a:srgbClr val="419982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12700">
            <a:solidFill>
              <a:srgbClr val="99CC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4341" name="AutoShape 18"/>
          <p:cNvSpPr>
            <a:spLocks noChangeArrowheads="1"/>
          </p:cNvSpPr>
          <p:nvPr/>
        </p:nvSpPr>
        <p:spPr bwMode="auto">
          <a:xfrm>
            <a:off x="179388" y="5481638"/>
            <a:ext cx="792162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pct80">
            <a:fgClr>
              <a:srgbClr val="0066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AutoShape 19"/>
          <p:cNvSpPr>
            <a:spLocks noChangeArrowheads="1"/>
          </p:cNvSpPr>
          <p:nvPr/>
        </p:nvSpPr>
        <p:spPr bwMode="auto">
          <a:xfrm>
            <a:off x="1258888" y="5734050"/>
            <a:ext cx="360362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pct80">
            <a:fgClr>
              <a:srgbClr val="0066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7359650" y="4689475"/>
            <a:ext cx="2449513" cy="2449513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9982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0" lang="zh-TW" altLang="zh-TW" b="1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6375" y="1125538"/>
            <a:ext cx="86137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zh-TW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王信豐老師還來到了我們學校開畫展</a:t>
            </a:r>
            <a:r>
              <a:rPr kumimoji="0" lang="zh-TW" altLang="en-US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kumimoji="0" lang="en-US" altLang="zh-TW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en-US" altLang="zh-TW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   </a:t>
            </a:r>
            <a:r>
              <a:rPr kumimoji="0" lang="zh-TW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才讓我們有這個機會可以認識他</a:t>
            </a:r>
            <a:r>
              <a:rPr kumimoji="0" lang="zh-TW" altLang="en-US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89" name="圖片 3" descr="http://librarywork.taiwanschoolnet.org/cyberfair2013/lcvs20203/images/1-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10" y="2204864"/>
            <a:ext cx="5832351" cy="43697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kumimoji="0" lang="zh-TW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5400"/>
            <a:ext cx="4000500" cy="11366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8" descr="90%"/>
          <p:cNvSpPr>
            <a:spLocks noChangeArrowheads="1"/>
          </p:cNvSpPr>
          <p:nvPr/>
        </p:nvSpPr>
        <p:spPr bwMode="auto">
          <a:xfrm>
            <a:off x="628650" y="5849938"/>
            <a:ext cx="1081088" cy="1063625"/>
          </a:xfrm>
          <a:prstGeom prst="ellipse">
            <a:avLst/>
          </a:prstGeom>
          <a:pattFill prst="pct90">
            <a:fgClr>
              <a:srgbClr val="FFC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63" name="Oval 8" descr="90%"/>
          <p:cNvSpPr>
            <a:spLocks noChangeArrowheads="1"/>
          </p:cNvSpPr>
          <p:nvPr/>
        </p:nvSpPr>
        <p:spPr bwMode="auto">
          <a:xfrm>
            <a:off x="-317500" y="4791075"/>
            <a:ext cx="1893888" cy="1773238"/>
          </a:xfrm>
          <a:prstGeom prst="ellipse">
            <a:avLst/>
          </a:prstGeom>
          <a:pattFill prst="wdDnDiag">
            <a:fgClr>
              <a:srgbClr val="FFC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64" name="Oval 9"/>
          <p:cNvSpPr>
            <a:spLocks noChangeArrowheads="1"/>
          </p:cNvSpPr>
          <p:nvPr/>
        </p:nvSpPr>
        <p:spPr bwMode="auto">
          <a:xfrm>
            <a:off x="-317500" y="5868988"/>
            <a:ext cx="1223963" cy="1184275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7143750" y="-531813"/>
            <a:ext cx="2519363" cy="2519363"/>
          </a:xfrm>
          <a:prstGeom prst="ellipse">
            <a:avLst/>
          </a:prstGeom>
          <a:pattFill prst="pct90">
            <a:fgClr>
              <a:srgbClr val="FFC000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20" y="4579893"/>
            <a:ext cx="2646933" cy="19852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71">
            <a:off x="6055614" y="2736359"/>
            <a:ext cx="2374693" cy="178102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3" y="2771379"/>
            <a:ext cx="2436216" cy="182716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53" y="4388121"/>
            <a:ext cx="2863711" cy="214804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5"/>
          <a:stretch/>
        </p:blipFill>
        <p:spPr bwMode="auto">
          <a:xfrm>
            <a:off x="404452" y="2844571"/>
            <a:ext cx="2655380" cy="168077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Oval 16"/>
          <p:cNvSpPr>
            <a:spLocks noChangeArrowheads="1"/>
          </p:cNvSpPr>
          <p:nvPr/>
        </p:nvSpPr>
        <p:spPr bwMode="auto">
          <a:xfrm>
            <a:off x="8229600" y="6021388"/>
            <a:ext cx="719138" cy="719137"/>
          </a:xfrm>
          <a:prstGeom prst="ellipse">
            <a:avLst/>
          </a:prstGeom>
          <a:pattFill prst="pct40">
            <a:fgClr>
              <a:srgbClr val="FF0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2" name="Oval 8" descr="90%"/>
          <p:cNvSpPr>
            <a:spLocks noChangeArrowheads="1"/>
          </p:cNvSpPr>
          <p:nvPr/>
        </p:nvSpPr>
        <p:spPr bwMode="auto">
          <a:xfrm>
            <a:off x="7443788" y="6245225"/>
            <a:ext cx="431800" cy="431800"/>
          </a:xfrm>
          <a:prstGeom prst="ellipse">
            <a:avLst/>
          </a:prstGeom>
          <a:pattFill prst="pct90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3" name="Oval 9"/>
          <p:cNvSpPr>
            <a:spLocks noChangeArrowheads="1"/>
          </p:cNvSpPr>
          <p:nvPr/>
        </p:nvSpPr>
        <p:spPr bwMode="auto">
          <a:xfrm>
            <a:off x="6831013" y="0"/>
            <a:ext cx="1223962" cy="118427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7443788" y="501650"/>
            <a:ext cx="2159000" cy="2074863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776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5" name="Oval 8" descr="90%"/>
          <p:cNvSpPr>
            <a:spLocks noChangeArrowheads="1"/>
          </p:cNvSpPr>
          <p:nvPr/>
        </p:nvSpPr>
        <p:spPr bwMode="auto">
          <a:xfrm>
            <a:off x="-344488" y="-211138"/>
            <a:ext cx="808038" cy="727076"/>
          </a:xfrm>
          <a:prstGeom prst="ellipse">
            <a:avLst/>
          </a:prstGeom>
          <a:pattFill prst="smGrid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6" name="Oval 8" descr="90%"/>
          <p:cNvSpPr>
            <a:spLocks noChangeArrowheads="1"/>
          </p:cNvSpPr>
          <p:nvPr/>
        </p:nvSpPr>
        <p:spPr bwMode="auto">
          <a:xfrm>
            <a:off x="506413" y="-174625"/>
            <a:ext cx="431800" cy="431800"/>
          </a:xfrm>
          <a:prstGeom prst="ellipse">
            <a:avLst/>
          </a:prstGeom>
          <a:pattFill prst="pct90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5377" name="Oval 8" descr="90%"/>
          <p:cNvSpPr>
            <a:spLocks noChangeArrowheads="1"/>
          </p:cNvSpPr>
          <p:nvPr/>
        </p:nvSpPr>
        <p:spPr bwMode="auto">
          <a:xfrm>
            <a:off x="274638" y="41275"/>
            <a:ext cx="323850" cy="327025"/>
          </a:xfrm>
          <a:prstGeom prst="ellipse">
            <a:avLst/>
          </a:prstGeom>
          <a:pattFill prst="dotDmnd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74638" y="717550"/>
            <a:ext cx="6654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在與老師多次的訪談中，我們了解到老師有著一顆非常強壯的心，來堅持畫畫這條路。克服描寫的阻礙、方向的阻礙、世俗的干擾。</a:t>
            </a:r>
            <a:endParaRPr kumimoji="0" lang="en-US" altLang="zh-TW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endParaRPr kumimoji="0" lang="en-US" altLang="zh-TW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而最重要的是</a:t>
            </a:r>
            <a:r>
              <a:rPr kumimoji="0" lang="zh-TW" altLang="en-US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不畏挫折、堅持到底的精神</a:t>
            </a:r>
            <a:r>
              <a:rPr kumimoji="0" lang="en-US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 sz="2000" spc="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063" r="2553" b="60227"/>
          <a:stretch/>
        </p:blipFill>
        <p:spPr bwMode="auto">
          <a:xfrm rot="21439224">
            <a:off x="767575" y="4584091"/>
            <a:ext cx="2438184" cy="186434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8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3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11"/>
          <p:cNvSpPr>
            <a:spLocks noChangeArrowheads="1"/>
          </p:cNvSpPr>
          <p:nvPr/>
        </p:nvSpPr>
        <p:spPr bwMode="auto">
          <a:xfrm>
            <a:off x="395288" y="5113338"/>
            <a:ext cx="2001837" cy="1916112"/>
          </a:xfrm>
          <a:prstGeom prst="ellipse">
            <a:avLst/>
          </a:prstGeom>
          <a:noFill/>
          <a:ln w="28575">
            <a:solidFill>
              <a:srgbClr val="008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9982">
                    <a:alpha val="7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0" lang="zh-TW" altLang="zh-TW" b="1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3976"/>
            <a:ext cx="3687507" cy="260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4665"/>
            <a:ext cx="3480738" cy="257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932363" y="5300663"/>
            <a:ext cx="30051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en-US" spc="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老師還出版了自己的畫冊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31913" y="5908675"/>
            <a:ext cx="25177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pc="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老師也曾擔任高雄市現代畫學會的理事長</a:t>
            </a:r>
          </a:p>
        </p:txBody>
      </p:sp>
      <p:sp>
        <p:nvSpPr>
          <p:cNvPr id="16391" name="Oval 14"/>
          <p:cNvSpPr>
            <a:spLocks noChangeArrowheads="1"/>
          </p:cNvSpPr>
          <p:nvPr/>
        </p:nvSpPr>
        <p:spPr bwMode="auto">
          <a:xfrm>
            <a:off x="-1189038" y="5229225"/>
            <a:ext cx="2808288" cy="2808288"/>
          </a:xfrm>
          <a:prstGeom prst="ellipse">
            <a:avLst/>
          </a:prstGeom>
          <a:pattFill prst="ltUpDiag">
            <a:fgClr>
              <a:srgbClr val="FF3399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-180975" y="4724400"/>
            <a:ext cx="1223963" cy="1184275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8316913" y="5273675"/>
            <a:ext cx="1223962" cy="1179513"/>
          </a:xfrm>
          <a:prstGeom prst="ellipse">
            <a:avLst/>
          </a:prstGeom>
          <a:pattFill prst="pct90">
            <a:fgClr>
              <a:schemeClr val="accent2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7920038" y="5645150"/>
            <a:ext cx="612775" cy="592138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 flipV="1">
            <a:off x="8124825" y="6029325"/>
            <a:ext cx="493713" cy="423863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25425" y="-171450"/>
            <a:ext cx="869950" cy="828675"/>
          </a:xfrm>
          <a:prstGeom prst="ellipse">
            <a:avLst/>
          </a:prstGeom>
          <a:pattFill prst="plaid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7954963" y="-458788"/>
            <a:ext cx="1617662" cy="1555751"/>
          </a:xfrm>
          <a:prstGeom prst="ellipse">
            <a:avLst/>
          </a:prstGeom>
          <a:pattFill prst="pct90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16398" name="Oval 9"/>
          <p:cNvSpPr>
            <a:spLocks noChangeArrowheads="1"/>
          </p:cNvSpPr>
          <p:nvPr/>
        </p:nvSpPr>
        <p:spPr bwMode="auto">
          <a:xfrm>
            <a:off x="-257175" y="157163"/>
            <a:ext cx="815975" cy="744537"/>
          </a:xfrm>
          <a:prstGeom prst="ellipse">
            <a:avLst/>
          </a:prstGeom>
          <a:noFill/>
          <a:ln w="19050">
            <a:solidFill>
              <a:srgbClr val="CC66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77875" y="1268413"/>
            <a:ext cx="75930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一個小小的夢想與興趣，讓老師一步一步地往成功前進，嘗試過水墨、壓克力顏料多種技術，精進自己的能力，</a:t>
            </a:r>
            <a:r>
              <a:rPr kumimoji="0" lang="zh-TW" altLang="en-US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堅持將近五十幾年的路，老師不曾後悔</a:t>
            </a: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，就算曾經歷過許多挫折、孤單、寂寞的時刻，但現在一切都值得了。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1" b="44025"/>
          <a:stretch>
            <a:fillRect/>
          </a:stretch>
        </p:blipFill>
        <p:spPr bwMode="auto">
          <a:xfrm>
            <a:off x="900113" y="260350"/>
            <a:ext cx="70469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9"/>
          <p:cNvSpPr>
            <a:spLocks noChangeArrowheads="1"/>
          </p:cNvSpPr>
          <p:nvPr/>
        </p:nvSpPr>
        <p:spPr bwMode="auto">
          <a:xfrm>
            <a:off x="8332788" y="5886450"/>
            <a:ext cx="1223962" cy="1184275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5" name="圖片 4" descr="http://librarywork.taiwanschoolnet.org/cyberfair2013/lcvs20203/images/a/a-4/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662113"/>
            <a:ext cx="2586038" cy="492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http://librarywork.taiwanschoolnet.org/cyberfair2013/lcvs20203/images/a/a-4/3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141663"/>
            <a:ext cx="8647112" cy="1804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直線接點 12"/>
          <p:cNvCxnSpPr/>
          <p:nvPr/>
        </p:nvCxnSpPr>
        <p:spPr>
          <a:xfrm>
            <a:off x="36513" y="6813550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-36513" y="1341438"/>
            <a:ext cx="914400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rot="5400000">
            <a:off x="4464049" y="2744788"/>
            <a:ext cx="914400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 flipV="1">
            <a:off x="8675688" y="1052513"/>
            <a:ext cx="288925" cy="2889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-1800000" flipH="1" flipV="1">
            <a:off x="8604250" y="1104900"/>
            <a:ext cx="288925" cy="2889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rot="6900000" flipH="1" flipV="1">
            <a:off x="15875" y="6524625"/>
            <a:ext cx="288925" cy="2889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rot="4860000" flipH="1" flipV="1">
            <a:off x="-56357" y="6473032"/>
            <a:ext cx="288925" cy="28733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560388"/>
            <a:ext cx="8523288" cy="5651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Oval 8" descr="90%"/>
          <p:cNvSpPr>
            <a:spLocks noChangeArrowheads="1"/>
          </p:cNvSpPr>
          <p:nvPr/>
        </p:nvSpPr>
        <p:spPr bwMode="auto">
          <a:xfrm>
            <a:off x="771525" y="1014413"/>
            <a:ext cx="431800" cy="431800"/>
          </a:xfrm>
          <a:prstGeom prst="ellipse">
            <a:avLst/>
          </a:prstGeom>
          <a:pattFill prst="pct90">
            <a:fgClr>
              <a:srgbClr val="80008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7422" name="Oval 8" descr="90%"/>
          <p:cNvSpPr>
            <a:spLocks noChangeArrowheads="1"/>
          </p:cNvSpPr>
          <p:nvPr/>
        </p:nvSpPr>
        <p:spPr bwMode="auto">
          <a:xfrm>
            <a:off x="-204788" y="-9525"/>
            <a:ext cx="768351" cy="768350"/>
          </a:xfrm>
          <a:prstGeom prst="ellipse">
            <a:avLst/>
          </a:prstGeom>
          <a:pattFill prst="pct90">
            <a:fgClr>
              <a:srgbClr val="92D05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7423" name="Oval 9"/>
          <p:cNvSpPr>
            <a:spLocks noChangeArrowheads="1"/>
          </p:cNvSpPr>
          <p:nvPr/>
        </p:nvSpPr>
        <p:spPr bwMode="auto">
          <a:xfrm>
            <a:off x="7667625" y="5661025"/>
            <a:ext cx="1008063" cy="974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4" name="圖片 3" descr="http://librarywork.taiwanschoolnet.org/cyberfair2013/lcvs20203/images/a/a-4/1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2346325"/>
            <a:ext cx="5029200" cy="4344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79388" y="1628775"/>
            <a:ext cx="8828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東方設計學院傑出校友王信豐展出「西濱詠嘆調」畫展</a:t>
            </a:r>
          </a:p>
        </p:txBody>
      </p:sp>
      <p:sp>
        <p:nvSpPr>
          <p:cNvPr id="3" name="矩形 2"/>
          <p:cNvSpPr/>
          <p:nvPr/>
        </p:nvSpPr>
        <p:spPr>
          <a:xfrm>
            <a:off x="3995738" y="3338513"/>
            <a:ext cx="4135437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0" lang="zh-TW" altLang="zh-TW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鳳山荷軒新藝空間</a:t>
            </a:r>
            <a:endParaRPr kumimoji="0" lang="en-US" altLang="zh-TW" sz="28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defRPr/>
            </a:pPr>
            <a:r>
              <a:rPr kumimoji="0" lang="zh-TW" alt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zh-TW" altLang="zh-TW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展出王信豐個人作品</a:t>
            </a:r>
          </a:p>
        </p:txBody>
      </p:sp>
      <p:sp>
        <p:nvSpPr>
          <p:cNvPr id="9" name="矩形 8"/>
          <p:cNvSpPr/>
          <p:nvPr/>
        </p:nvSpPr>
        <p:spPr>
          <a:xfrm>
            <a:off x="479425" y="1989138"/>
            <a:ext cx="798036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以南台灣為創作題材，市長陳菊讚許畫家王信豐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0" presetID="6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34925" y="763588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516688" y="3860800"/>
            <a:ext cx="1655762" cy="1655763"/>
          </a:xfrm>
          <a:prstGeom prst="ellipse">
            <a:avLst/>
          </a:prstGeom>
          <a:noFill/>
          <a:ln>
            <a:solidFill>
              <a:srgbClr val="FF00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227763" y="3213100"/>
            <a:ext cx="576262" cy="576263"/>
          </a:xfrm>
          <a:prstGeom prst="ellipse">
            <a:avLst/>
          </a:prstGeom>
          <a:noFill/>
          <a:ln>
            <a:solidFill>
              <a:srgbClr val="FF00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en-US" altLang="zh-TW" dirty="0"/>
              <a:t>v</a:t>
            </a:r>
            <a:endParaRPr kumimoji="0"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7451725" y="3644900"/>
            <a:ext cx="3313113" cy="3313113"/>
          </a:xfrm>
          <a:prstGeom prst="ellipse">
            <a:avLst/>
          </a:prstGeom>
          <a:noFill/>
          <a:ln>
            <a:solidFill>
              <a:srgbClr val="FF00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74675" y="1989138"/>
            <a:ext cx="360363" cy="360362"/>
          </a:xfrm>
          <a:prstGeom prst="ellipse">
            <a:avLst/>
          </a:prstGeom>
          <a:noFill/>
          <a:ln>
            <a:solidFill>
              <a:srgbClr val="FF006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0" lang="zh-TW" altLang="en-US" dirty="0"/>
          </a:p>
        </p:txBody>
      </p:sp>
      <p:sp>
        <p:nvSpPr>
          <p:cNvPr id="18439" name="Oval 14"/>
          <p:cNvSpPr>
            <a:spLocks noChangeArrowheads="1"/>
          </p:cNvSpPr>
          <p:nvPr/>
        </p:nvSpPr>
        <p:spPr bwMode="auto">
          <a:xfrm>
            <a:off x="7739063" y="3951288"/>
            <a:ext cx="2809875" cy="2808287"/>
          </a:xfrm>
          <a:prstGeom prst="ellipse">
            <a:avLst/>
          </a:prstGeom>
          <a:pattFill prst="pct90">
            <a:fgClr>
              <a:schemeClr val="accent2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grpSp>
        <p:nvGrpSpPr>
          <p:cNvPr id="21" name="群組 20"/>
          <p:cNvGrpSpPr>
            <a:grpSpLocks/>
          </p:cNvGrpSpPr>
          <p:nvPr/>
        </p:nvGrpSpPr>
        <p:grpSpPr bwMode="auto">
          <a:xfrm>
            <a:off x="3702050" y="5157788"/>
            <a:ext cx="5619750" cy="1081087"/>
            <a:chOff x="3631711" y="5157191"/>
            <a:chExt cx="5620809" cy="10819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" name="圓角矩形 15"/>
            <p:cNvSpPr/>
            <p:nvPr/>
          </p:nvSpPr>
          <p:spPr>
            <a:xfrm>
              <a:off x="3631711" y="5157191"/>
              <a:ext cx="5620809" cy="108195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0" lang="zh-TW" altLang="en-US"/>
            </a:p>
          </p:txBody>
        </p:sp>
        <p:pic>
          <p:nvPicPr>
            <p:cNvPr id="15371" name="圖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997" y="5157191"/>
              <a:ext cx="5336962" cy="10819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2804" r="35202"/>
          <a:stretch/>
        </p:blipFill>
        <p:spPr>
          <a:xfrm>
            <a:off x="0" y="153988"/>
            <a:ext cx="3779838" cy="66008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667250" y="4724400"/>
            <a:ext cx="1728788" cy="1728788"/>
          </a:xfrm>
          <a:prstGeom prst="ellipse">
            <a:avLst/>
          </a:prstGeom>
          <a:pattFill prst="pct90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3075" name="Oval 14"/>
          <p:cNvSpPr>
            <a:spLocks noChangeArrowheads="1"/>
          </p:cNvSpPr>
          <p:nvPr/>
        </p:nvSpPr>
        <p:spPr bwMode="auto">
          <a:xfrm>
            <a:off x="6588125" y="5229225"/>
            <a:ext cx="2808288" cy="2808288"/>
          </a:xfrm>
          <a:prstGeom prst="ellipse">
            <a:avLst/>
          </a:prstGeom>
          <a:pattFill prst="pct90">
            <a:fgClr>
              <a:schemeClr val="accent2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3076" name="Oval 16"/>
          <p:cNvSpPr>
            <a:spLocks noChangeArrowheads="1"/>
          </p:cNvSpPr>
          <p:nvPr/>
        </p:nvSpPr>
        <p:spPr bwMode="auto">
          <a:xfrm>
            <a:off x="3948113" y="5970588"/>
            <a:ext cx="719137" cy="719137"/>
          </a:xfrm>
          <a:prstGeom prst="ellipse">
            <a:avLst/>
          </a:prstGeom>
          <a:pattFill prst="pct40">
            <a:fgClr>
              <a:srgbClr val="FF0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3077" name="Oval 17"/>
          <p:cNvSpPr>
            <a:spLocks noChangeArrowheads="1"/>
          </p:cNvSpPr>
          <p:nvPr/>
        </p:nvSpPr>
        <p:spPr bwMode="auto">
          <a:xfrm>
            <a:off x="2808288" y="5084763"/>
            <a:ext cx="287337" cy="287337"/>
          </a:xfrm>
          <a:prstGeom prst="ellipse">
            <a:avLst/>
          </a:prstGeom>
          <a:pattFill prst="pct90">
            <a:fgClr>
              <a:srgbClr val="F3E15B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19" name="內容版面配置區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17">
            <a:off x="4976126" y="1058918"/>
            <a:ext cx="4155846" cy="5541128"/>
          </a:xfrm>
          <a:effectLst>
            <a:softEdge rad="635000"/>
          </a:effectLst>
        </p:spPr>
      </p:pic>
      <p:sp>
        <p:nvSpPr>
          <p:cNvPr id="23" name="文字方塊 22"/>
          <p:cNvSpPr txBox="1"/>
          <p:nvPr/>
        </p:nvSpPr>
        <p:spPr>
          <a:xfrm>
            <a:off x="250825" y="1868488"/>
            <a:ext cx="540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當時民風保守的年代</a:t>
            </a:r>
            <a:r>
              <a:rPr kumimoji="0"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學美術的人微乎其微，人們都認為學畫哪有什麼前途可言。</a:t>
            </a:r>
            <a:endParaRPr kumimoji="0"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1938" y="3308350"/>
            <a:ext cx="540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但幼小時的王信豐老師卻</a:t>
            </a:r>
            <a:r>
              <a:rPr kumimoji="0" lang="zh-TW" altLang="zh-TW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對繪畫美術有著無比的愛</a:t>
            </a:r>
            <a:r>
              <a:rPr kumimoji="0"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，並立志要成為一位畫家，做為一輩子的職業。</a:t>
            </a:r>
            <a:endParaRPr kumimoji="0" lang="zh-TW" altLang="en-US" sz="2400" dirty="0">
              <a:ea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15913"/>
            <a:ext cx="7897813" cy="23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850" y="5037138"/>
            <a:ext cx="5543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40</a:t>
            </a:r>
            <a:r>
              <a:rPr kumimoji="0"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歲後，老師勇敢嘗試從未學習過的壓克力畫，因為堅持想突破自我的信念，老師成功的踏入新的領域。</a:t>
            </a:r>
            <a:endParaRPr kumimoji="0"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8" descr="90%"/>
          <p:cNvSpPr>
            <a:spLocks noChangeArrowheads="1"/>
          </p:cNvSpPr>
          <p:nvPr/>
        </p:nvSpPr>
        <p:spPr bwMode="auto">
          <a:xfrm>
            <a:off x="7885113" y="1192213"/>
            <a:ext cx="434975" cy="392112"/>
          </a:xfrm>
          <a:prstGeom prst="ellipse">
            <a:avLst/>
          </a:prstGeom>
          <a:pattFill prst="smGrid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-234950" y="-174625"/>
            <a:ext cx="1728788" cy="1728788"/>
          </a:xfrm>
          <a:prstGeom prst="ellipse">
            <a:avLst/>
          </a:prstGeom>
          <a:pattFill prst="pct90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4100" name="Oval 8" descr="90%"/>
          <p:cNvSpPr>
            <a:spLocks noChangeArrowheads="1"/>
          </p:cNvSpPr>
          <p:nvPr/>
        </p:nvSpPr>
        <p:spPr bwMode="auto">
          <a:xfrm rot="1115684">
            <a:off x="317500" y="6429375"/>
            <a:ext cx="863600" cy="850900"/>
          </a:xfrm>
          <a:prstGeom prst="ellipse">
            <a:avLst/>
          </a:prstGeom>
          <a:pattFill prst="pct90">
            <a:fgClr>
              <a:srgbClr val="FFC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4213" y="1858963"/>
            <a:ext cx="77755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zh-TW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王信豐老師曾說：「歷來不管古今中外，凡是偉大的藝術必定是在地化的，來自土地的養份，是反射了創作者最熟悉、最有感覺的生活中景物或人生的悲喜。」</a:t>
            </a:r>
            <a:r>
              <a:rPr kumimoji="0"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所以老師的畫</a:t>
            </a:r>
            <a:r>
              <a:rPr kumimoji="0"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堅持只畫台灣的景色</a:t>
            </a:r>
            <a:r>
              <a:rPr kumimoji="0" lang="zh-TW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2" name="Oval 9"/>
          <p:cNvSpPr>
            <a:spLocks noChangeArrowheads="1"/>
          </p:cNvSpPr>
          <p:nvPr/>
        </p:nvSpPr>
        <p:spPr bwMode="auto">
          <a:xfrm>
            <a:off x="7885113" y="-261938"/>
            <a:ext cx="2027237" cy="1962151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103" name="Oval 8" descr="90%"/>
          <p:cNvSpPr>
            <a:spLocks noChangeArrowheads="1"/>
          </p:cNvSpPr>
          <p:nvPr/>
        </p:nvSpPr>
        <p:spPr bwMode="auto">
          <a:xfrm>
            <a:off x="1014413" y="0"/>
            <a:ext cx="431800" cy="431800"/>
          </a:xfrm>
          <a:prstGeom prst="ellipse">
            <a:avLst/>
          </a:prstGeom>
          <a:pattFill prst="pct90">
            <a:fgClr>
              <a:srgbClr val="FF006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104" name="Oval 8" descr="90%"/>
          <p:cNvSpPr>
            <a:spLocks noChangeArrowheads="1"/>
          </p:cNvSpPr>
          <p:nvPr/>
        </p:nvSpPr>
        <p:spPr bwMode="auto">
          <a:xfrm>
            <a:off x="1181100" y="1700213"/>
            <a:ext cx="360363" cy="355600"/>
          </a:xfrm>
          <a:prstGeom prst="ellipse">
            <a:avLst/>
          </a:prstGeom>
          <a:pattFill prst="pct90">
            <a:fgClr>
              <a:srgbClr val="00B05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105" name="Oval 12" descr="40%"/>
          <p:cNvSpPr>
            <a:spLocks noChangeArrowheads="1"/>
          </p:cNvSpPr>
          <p:nvPr/>
        </p:nvSpPr>
        <p:spPr bwMode="auto">
          <a:xfrm>
            <a:off x="8135938" y="-242888"/>
            <a:ext cx="1331912" cy="1331913"/>
          </a:xfrm>
          <a:prstGeom prst="ellipse">
            <a:avLst/>
          </a:prstGeom>
          <a:pattFill prst="pct40">
            <a:fgClr>
              <a:srgbClr val="419982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12700">
            <a:solidFill>
              <a:srgbClr val="0033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106" name="AutoShape 18"/>
          <p:cNvSpPr>
            <a:spLocks noChangeArrowheads="1"/>
          </p:cNvSpPr>
          <p:nvPr/>
        </p:nvSpPr>
        <p:spPr bwMode="auto">
          <a:xfrm>
            <a:off x="1847850" y="6326188"/>
            <a:ext cx="611188" cy="612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pct90">
            <a:fgClr>
              <a:srgbClr val="7030A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26" name="Picture 2" descr="G:\鬼洗老大\2013網博-王信豐\大師作品\DSCF9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731721" cy="33123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鬼洗老大\2013網博-王信豐\大師作品\IMG_6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4337" r="3115" b="4697"/>
          <a:stretch/>
        </p:blipFill>
        <p:spPr bwMode="auto">
          <a:xfrm>
            <a:off x="281889" y="3645024"/>
            <a:ext cx="4578143" cy="26130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9"/>
          <p:cNvSpPr>
            <a:spLocks noChangeArrowheads="1"/>
          </p:cNvSpPr>
          <p:nvPr/>
        </p:nvSpPr>
        <p:spPr bwMode="auto">
          <a:xfrm>
            <a:off x="2916238" y="6092825"/>
            <a:ext cx="360362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pct80">
            <a:fgClr>
              <a:srgbClr val="FF0066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5913"/>
            <a:ext cx="5930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323850" y="849313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王老師原本以</a:t>
            </a:r>
            <a:r>
              <a:rPr kumimoji="0" lang="zh-TW" altLang="en-US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水墨</a:t>
            </a:r>
            <a:r>
              <a:rPr kumimoji="0" lang="zh-TW" altLang="en-US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為主，在</a:t>
            </a:r>
            <a:r>
              <a:rPr kumimoji="0" lang="en-US" altLang="zh-TW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40</a:t>
            </a:r>
            <a:r>
              <a:rPr kumimoji="0" lang="zh-TW" altLang="en-US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歲之前水墨技法已呈現恢弘的氣度，作品絕大部份都以自然風景為創作主題。</a:t>
            </a:r>
            <a:endParaRPr kumimoji="0" lang="en-US" altLang="zh-TW" spc="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kumimoji="0" lang="en-US" altLang="zh-TW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40</a:t>
            </a:r>
            <a:r>
              <a:rPr kumimoji="0" lang="zh-TW" altLang="en-US" spc="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歲之後，他從臺灣歷史為出發點，</a:t>
            </a:r>
            <a:r>
              <a:rPr kumimoji="0" lang="zh-TW" altLang="en-US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以本土的故事來作畫，藉以傳遞台灣民主發展過程的艱辛。</a:t>
            </a:r>
            <a:endParaRPr kumimoji="0" lang="zh-TW" altLang="en-US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56" y="4607263"/>
            <a:ext cx="3391563" cy="204402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98063"/>
            <a:ext cx="3475718" cy="20342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7" y="2098063"/>
            <a:ext cx="1995462" cy="279052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63" y="1780053"/>
            <a:ext cx="1797926" cy="256524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66" y="4440669"/>
            <a:ext cx="1823614" cy="237721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-842963" y="5421313"/>
            <a:ext cx="2520951" cy="2303462"/>
          </a:xfrm>
          <a:prstGeom prst="ellipse">
            <a:avLst/>
          </a:prstGeom>
          <a:pattFill prst="pct40">
            <a:fgClr>
              <a:srgbClr val="0000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5129" name="Oval 8" descr="90%"/>
          <p:cNvSpPr>
            <a:spLocks noChangeArrowheads="1"/>
          </p:cNvSpPr>
          <p:nvPr/>
        </p:nvSpPr>
        <p:spPr bwMode="auto">
          <a:xfrm>
            <a:off x="422275" y="5197475"/>
            <a:ext cx="431800" cy="431800"/>
          </a:xfrm>
          <a:prstGeom prst="ellipse">
            <a:avLst/>
          </a:prstGeom>
          <a:pattFill prst="pct90">
            <a:fgClr>
              <a:srgbClr val="80008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1081088" y="5197475"/>
            <a:ext cx="1223962" cy="1184275"/>
          </a:xfrm>
          <a:prstGeom prst="ellipse">
            <a:avLst/>
          </a:prstGeom>
          <a:noFill/>
          <a:ln w="19050">
            <a:solidFill>
              <a:srgbClr val="FF006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5131" name="Oval 8" descr="90%"/>
          <p:cNvSpPr>
            <a:spLocks noChangeArrowheads="1"/>
          </p:cNvSpPr>
          <p:nvPr/>
        </p:nvSpPr>
        <p:spPr bwMode="auto">
          <a:xfrm>
            <a:off x="7780338" y="908050"/>
            <a:ext cx="431800" cy="431800"/>
          </a:xfrm>
          <a:prstGeom prst="ellipse">
            <a:avLst/>
          </a:prstGeom>
          <a:pattFill prst="pct90">
            <a:fgClr>
              <a:srgbClr val="80008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prstDash val="dash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5132" name="Oval 8" descr="90%"/>
          <p:cNvSpPr>
            <a:spLocks noChangeArrowheads="1"/>
          </p:cNvSpPr>
          <p:nvPr/>
        </p:nvSpPr>
        <p:spPr bwMode="auto">
          <a:xfrm>
            <a:off x="6980238" y="15875"/>
            <a:ext cx="768350" cy="768350"/>
          </a:xfrm>
          <a:prstGeom prst="ellipse">
            <a:avLst/>
          </a:prstGeom>
          <a:pattFill prst="pct90">
            <a:fgClr>
              <a:srgbClr val="FFC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513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-26988"/>
            <a:ext cx="3214688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5"/>
          <p:cNvSpPr>
            <a:spLocks noChangeArrowheads="1"/>
          </p:cNvSpPr>
          <p:nvPr/>
        </p:nvSpPr>
        <p:spPr bwMode="auto">
          <a:xfrm>
            <a:off x="7918450" y="4016375"/>
            <a:ext cx="1593850" cy="1593850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776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52413" y="5157788"/>
            <a:ext cx="1150937" cy="1150937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55588" y="1989138"/>
            <a:ext cx="53244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王信豐老師說：「生命有</a:t>
            </a:r>
            <a:r>
              <a:rPr kumimoji="0" lang="en-US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DNA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，文化也有</a:t>
            </a:r>
            <a:r>
              <a:rPr kumimoji="0" lang="en-US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DNA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，國家也有</a:t>
            </a:r>
            <a:r>
              <a:rPr kumimoji="0" lang="en-US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DNA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，這是一個藝術工作者起碼的認知，辨識自我、土地、歷史，避免藝術被麥當勞，避免現代藝術只是圖形式符號，卻忽略那可辨識的根與深潛土地的</a:t>
            </a:r>
            <a:r>
              <a:rPr kumimoji="0" lang="en-US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DNA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。」</a:t>
            </a:r>
            <a:endParaRPr kumimoji="0" lang="en-US" altLang="zh-TW" sz="2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9" name="Oval 12"/>
          <p:cNvSpPr>
            <a:spLocks noChangeArrowheads="1"/>
          </p:cNvSpPr>
          <p:nvPr/>
        </p:nvSpPr>
        <p:spPr bwMode="auto">
          <a:xfrm>
            <a:off x="-252413" y="-268288"/>
            <a:ext cx="1081088" cy="1081088"/>
          </a:xfrm>
          <a:prstGeom prst="ellipse">
            <a:avLst/>
          </a:prstGeom>
          <a:pattFill prst="pct90">
            <a:fgClr>
              <a:srgbClr val="0C377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6150" name="Oval 13"/>
          <p:cNvSpPr>
            <a:spLocks noChangeArrowheads="1"/>
          </p:cNvSpPr>
          <p:nvPr/>
        </p:nvSpPr>
        <p:spPr bwMode="auto">
          <a:xfrm>
            <a:off x="611188" y="377825"/>
            <a:ext cx="360362" cy="360363"/>
          </a:xfrm>
          <a:prstGeom prst="ellipse">
            <a:avLst/>
          </a:prstGeom>
          <a:pattFill prst="pct90">
            <a:fgClr>
              <a:srgbClr val="0C377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7092950" y="5157788"/>
            <a:ext cx="2519363" cy="2519362"/>
          </a:xfrm>
          <a:prstGeom prst="ellipse">
            <a:avLst/>
          </a:prstGeom>
          <a:pattFill prst="pct90">
            <a:fgClr>
              <a:srgbClr val="0C3776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23850" y="4365625"/>
            <a:ext cx="7129463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老師</a:t>
            </a:r>
            <a:r>
              <a:rPr kumimoji="0" lang="zh-TW" altLang="zh-TW" sz="2000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嘗試使用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壓克力顏料</a:t>
            </a:r>
            <a:r>
              <a:rPr kumimoji="0" lang="zh-TW" altLang="zh-TW" sz="2000" spc="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，融入於本土臺灣畫作中，將臺灣的特殊景致取代傳統的山水，同時顯示出特有的本土韻味。</a:t>
            </a:r>
            <a:endParaRPr kumimoji="0" lang="zh-TW" altLang="en-US" sz="2000" spc="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F:\等\照片 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/>
        </p:blipFill>
        <p:spPr bwMode="auto">
          <a:xfrm>
            <a:off x="5292080" y="188640"/>
            <a:ext cx="3809772" cy="42331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546100"/>
            <a:ext cx="4914900" cy="12715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7"/>
          <p:cNvSpPr>
            <a:spLocks noChangeArrowheads="1"/>
          </p:cNvSpPr>
          <p:nvPr/>
        </p:nvSpPr>
        <p:spPr bwMode="auto">
          <a:xfrm>
            <a:off x="6911975" y="1881188"/>
            <a:ext cx="287338" cy="287337"/>
          </a:xfrm>
          <a:prstGeom prst="ellipse">
            <a:avLst/>
          </a:prstGeom>
          <a:pattFill prst="pct90">
            <a:fgClr>
              <a:srgbClr val="F3E15B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-612775" y="5516563"/>
            <a:ext cx="1728788" cy="1728787"/>
          </a:xfrm>
          <a:prstGeom prst="ellipse">
            <a:avLst/>
          </a:prstGeom>
          <a:pattFill prst="pct90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7172" name="Oval 14"/>
          <p:cNvSpPr>
            <a:spLocks noChangeArrowheads="1"/>
          </p:cNvSpPr>
          <p:nvPr/>
        </p:nvSpPr>
        <p:spPr bwMode="auto">
          <a:xfrm>
            <a:off x="7199313" y="-495300"/>
            <a:ext cx="2808287" cy="2808288"/>
          </a:xfrm>
          <a:prstGeom prst="ellipse">
            <a:avLst/>
          </a:prstGeom>
          <a:pattFill prst="pct90">
            <a:fgClr>
              <a:schemeClr val="accent2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725"/>
            <a:ext cx="7177088" cy="125571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9750" y="1660525"/>
            <a:ext cx="79200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準備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高屏溪畫展</a:t>
            </a:r>
            <a:r>
              <a:rPr kumimoji="0" lang="en-US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5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年，起因是對於高屏溪的重視、愛護與疼惜</a:t>
            </a:r>
            <a:r>
              <a:rPr kumimoji="0" lang="en-US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...</a:t>
            </a:r>
          </a:p>
        </p:txBody>
      </p:sp>
      <p:sp>
        <p:nvSpPr>
          <p:cNvPr id="7175" name="Oval 16"/>
          <p:cNvSpPr>
            <a:spLocks noChangeArrowheads="1"/>
          </p:cNvSpPr>
          <p:nvPr/>
        </p:nvSpPr>
        <p:spPr bwMode="auto">
          <a:xfrm>
            <a:off x="1609725" y="4797425"/>
            <a:ext cx="719138" cy="719138"/>
          </a:xfrm>
          <a:prstGeom prst="ellipse">
            <a:avLst/>
          </a:prstGeom>
          <a:pattFill prst="pct40">
            <a:fgClr>
              <a:srgbClr val="FF0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3778837" cy="2834127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744416" cy="2808312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39750" y="2465388"/>
            <a:ext cx="7561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高屏溪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孕育新生命，水讓我們成長、給我們養分，對我們高屏地區的人來說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高屏溪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就像我們的母親，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照顧我們</a:t>
            </a:r>
            <a:r>
              <a:rPr kumimoji="0" lang="zh-TW" altLang="en-US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、</a:t>
            </a:r>
            <a:r>
              <a:rPr kumimoji="0" lang="zh-TW" altLang="zh-TW" sz="2000" spc="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讓我們成長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，所以老師以行動來讚美高屏溪</a:t>
            </a:r>
            <a:r>
              <a:rPr kumimoji="0" lang="zh-TW" altLang="en-US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0" lang="zh-TW" altLang="zh-TW" sz="2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把高屏溪的美，以畫筆呈現在畫布中，讓這片美景永久的留下來。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0" descr="90%"/>
          <p:cNvSpPr>
            <a:spLocks noChangeArrowheads="1"/>
          </p:cNvSpPr>
          <p:nvPr/>
        </p:nvSpPr>
        <p:spPr bwMode="auto">
          <a:xfrm>
            <a:off x="7978775" y="5732463"/>
            <a:ext cx="1781175" cy="1644650"/>
          </a:xfrm>
          <a:prstGeom prst="ellipse">
            <a:avLst/>
          </a:prstGeom>
          <a:pattFill prst="pct90">
            <a:fgClr>
              <a:srgbClr val="FFCC00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 w="127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8195" name="Oval 9"/>
          <p:cNvSpPr>
            <a:spLocks noChangeArrowheads="1"/>
          </p:cNvSpPr>
          <p:nvPr/>
        </p:nvSpPr>
        <p:spPr bwMode="auto">
          <a:xfrm>
            <a:off x="-468313" y="-422275"/>
            <a:ext cx="1439863" cy="1439863"/>
          </a:xfrm>
          <a:prstGeom prst="ellipse">
            <a:avLst/>
          </a:prstGeom>
          <a:solidFill>
            <a:srgbClr val="FF99FF">
              <a:alpha val="70195"/>
            </a:srgbClr>
          </a:solidFill>
          <a:ln w="12700">
            <a:solidFill>
              <a:srgbClr val="7030A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468313" y="709613"/>
            <a:ext cx="6335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王信豐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高屏溪作品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殘念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1‧2008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t="8253" r="4147" b="7886"/>
          <a:stretch/>
        </p:blipFill>
        <p:spPr>
          <a:xfrm rot="21373299">
            <a:off x="409934" y="1299091"/>
            <a:ext cx="5111626" cy="49765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198" name="Oval 10" descr="90%"/>
          <p:cNvSpPr>
            <a:spLocks noChangeArrowheads="1"/>
          </p:cNvSpPr>
          <p:nvPr/>
        </p:nvSpPr>
        <p:spPr bwMode="auto">
          <a:xfrm>
            <a:off x="7277100" y="-261938"/>
            <a:ext cx="701675" cy="647701"/>
          </a:xfrm>
          <a:prstGeom prst="ellipse">
            <a:avLst/>
          </a:prstGeom>
          <a:pattFill prst="pct90">
            <a:fgClr>
              <a:schemeClr val="accent2">
                <a:alpha val="52156"/>
              </a:schemeClr>
            </a:fgClr>
            <a:bgClr>
              <a:schemeClr val="bg1">
                <a:alpha val="52156"/>
              </a:schemeClr>
            </a:bgClr>
          </a:pattFill>
          <a:ln w="12700">
            <a:solidFill>
              <a:srgbClr val="FFCC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8199" name="Oval 10" descr="90%"/>
          <p:cNvSpPr>
            <a:spLocks noChangeArrowheads="1"/>
          </p:cNvSpPr>
          <p:nvPr/>
        </p:nvSpPr>
        <p:spPr bwMode="auto">
          <a:xfrm>
            <a:off x="755650" y="61913"/>
            <a:ext cx="576263" cy="531812"/>
          </a:xfrm>
          <a:prstGeom prst="ellipse">
            <a:avLst/>
          </a:prstGeom>
          <a:noFill/>
          <a:ln w="12700">
            <a:solidFill>
              <a:srgbClr val="7030A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8200" name="Oval 10" descr="90%"/>
          <p:cNvSpPr>
            <a:spLocks noChangeArrowheads="1"/>
          </p:cNvSpPr>
          <p:nvPr/>
        </p:nvSpPr>
        <p:spPr bwMode="auto">
          <a:xfrm>
            <a:off x="7627938" y="5992813"/>
            <a:ext cx="744537" cy="685800"/>
          </a:xfrm>
          <a:prstGeom prst="ellipse">
            <a:avLst/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908675" y="1751013"/>
            <a:ext cx="2767013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這一組數字密碼</a:t>
            </a:r>
            <a:r>
              <a:rPr kumimoji="0" lang="en-US" altLang="zh-TW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2008322</a:t>
            </a: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，是因為這一天老師支持的候選人落選了，他很傷心，以藍色調來詮釋憂鬱的心情，並書寫上蘇格蘭民謠「羅莽湖之歌」調詠唱出對台灣這片土地河川依戀的情感。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4"/>
          <p:cNvSpPr>
            <a:spLocks noChangeArrowheads="1"/>
          </p:cNvSpPr>
          <p:nvPr/>
        </p:nvSpPr>
        <p:spPr bwMode="auto">
          <a:xfrm>
            <a:off x="7739063" y="-1179513"/>
            <a:ext cx="2809875" cy="2808288"/>
          </a:xfrm>
          <a:prstGeom prst="ellipse">
            <a:avLst/>
          </a:prstGeom>
          <a:pattFill prst="pct90">
            <a:fgClr>
              <a:schemeClr val="accent2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921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4C29F790-3A55-4ECA-B085-49A6A6ED3749}" type="slidenum">
              <a:rPr kumimoji="0" lang="en-US" altLang="zh-TW" smtClean="0">
                <a:solidFill>
                  <a:schemeClr val="bg1"/>
                </a:solidFill>
                <a:latin typeface="Arial" charset="0"/>
              </a:rPr>
              <a:pPr eaLnBrk="1" hangingPunct="1"/>
              <a:t>8</a:t>
            </a:fld>
            <a:endParaRPr kumimoji="0" lang="en-US" altLang="zh-TW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428625" y="692150"/>
            <a:ext cx="5843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王信豐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高屏溪作品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田中春樹</a:t>
            </a:r>
            <a:endParaRPr kumimoji="0" lang="en-US" altLang="zh-TW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755650" y="2565400"/>
            <a:ext cx="25209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在春天涼爽的氣候，王老師在高屏溪畔看到一片稻田，田中有一顆茂盛的大樹。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這樣美好的景致，成為老師筆下的構圖。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7616" r="4562" b="7209"/>
          <a:stretch/>
        </p:blipFill>
        <p:spPr>
          <a:xfrm rot="169335">
            <a:off x="3591354" y="1298315"/>
            <a:ext cx="5112000" cy="48831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-396875" y="5643563"/>
            <a:ext cx="1728788" cy="1728787"/>
          </a:xfrm>
          <a:prstGeom prst="ellipse">
            <a:avLst/>
          </a:prstGeom>
          <a:pattFill prst="pct90">
            <a:fgClr>
              <a:schemeClr val="accent4">
                <a:lumMod val="60000"/>
                <a:lumOff val="40000"/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9224" name="Oval 16"/>
          <p:cNvSpPr>
            <a:spLocks noChangeArrowheads="1"/>
          </p:cNvSpPr>
          <p:nvPr/>
        </p:nvSpPr>
        <p:spPr bwMode="auto">
          <a:xfrm>
            <a:off x="6840538" y="6138863"/>
            <a:ext cx="719137" cy="719137"/>
          </a:xfrm>
          <a:prstGeom prst="ellipse">
            <a:avLst/>
          </a:prstGeom>
          <a:pattFill prst="pct40">
            <a:fgClr>
              <a:srgbClr val="FF0000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9225" name="Oval 17"/>
          <p:cNvSpPr>
            <a:spLocks noChangeArrowheads="1"/>
          </p:cNvSpPr>
          <p:nvPr/>
        </p:nvSpPr>
        <p:spPr bwMode="auto">
          <a:xfrm>
            <a:off x="6127750" y="5935663"/>
            <a:ext cx="287338" cy="287337"/>
          </a:xfrm>
          <a:prstGeom prst="ellipse">
            <a:avLst/>
          </a:prstGeom>
          <a:pattFill prst="pct90">
            <a:fgClr>
              <a:srgbClr val="F3E15B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  <p:bldP spid="3717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612775" y="673100"/>
            <a:ext cx="705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王信豐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高屏溪作品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</a:t>
            </a:r>
            <a:r>
              <a:rPr kumimoji="0"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記憶之河</a:t>
            </a:r>
            <a:r>
              <a:rPr kumimoji="0"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‧2007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5371" r="3367" b="6000"/>
          <a:stretch/>
        </p:blipFill>
        <p:spPr>
          <a:xfrm>
            <a:off x="539552" y="1265478"/>
            <a:ext cx="4752528" cy="52324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44" name="Oval 15"/>
          <p:cNvSpPr>
            <a:spLocks noChangeArrowheads="1"/>
          </p:cNvSpPr>
          <p:nvPr/>
        </p:nvSpPr>
        <p:spPr bwMode="auto">
          <a:xfrm>
            <a:off x="50800" y="5451475"/>
            <a:ext cx="1123950" cy="1122363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776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423275" y="5999163"/>
            <a:ext cx="1150938" cy="1150937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46" name="Oval 12"/>
          <p:cNvSpPr>
            <a:spLocks noChangeArrowheads="1"/>
          </p:cNvSpPr>
          <p:nvPr/>
        </p:nvSpPr>
        <p:spPr bwMode="auto">
          <a:xfrm>
            <a:off x="8388350" y="-460375"/>
            <a:ext cx="1081088" cy="1081088"/>
          </a:xfrm>
          <a:prstGeom prst="ellipse">
            <a:avLst/>
          </a:prstGeom>
          <a:pattFill prst="pct90">
            <a:fgClr>
              <a:srgbClr val="0C3776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358775" y="274638"/>
            <a:ext cx="360363" cy="360362"/>
          </a:xfrm>
          <a:prstGeom prst="ellipse">
            <a:avLst/>
          </a:prstGeom>
          <a:pattFill prst="pct90">
            <a:fgClr>
              <a:schemeClr val="accent6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0" lang="zh-TW" altLang="en-US">
              <a:ea typeface="新細明體" pitchFamily="18" charset="-120"/>
            </a:endParaRPr>
          </a:p>
        </p:txBody>
      </p:sp>
      <p:sp>
        <p:nvSpPr>
          <p:cNvPr id="10248" name="Oval 10"/>
          <p:cNvSpPr>
            <a:spLocks noChangeArrowheads="1"/>
          </p:cNvSpPr>
          <p:nvPr/>
        </p:nvSpPr>
        <p:spPr bwMode="auto">
          <a:xfrm>
            <a:off x="-1260475" y="5734050"/>
            <a:ext cx="2520950" cy="2519363"/>
          </a:xfrm>
          <a:prstGeom prst="ellipse">
            <a:avLst/>
          </a:prstGeom>
          <a:pattFill prst="pct90">
            <a:fgClr>
              <a:srgbClr val="0C3776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kumimoji="0"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364163" y="1824038"/>
            <a:ext cx="3384550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王老師說他沒有辦法在高屏溪畔蓋一棟別宿，所以他以此畫來滿足自己的慾望，畫中一把白色的椅子，歡迎所有觀賞者就座。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defRPr/>
            </a:pP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eaLnBrk="0" hangingPunct="0">
              <a:defRPr/>
            </a:pPr>
            <a:r>
              <a:rPr kumimoji="0" lang="zh-TW" altLang="en-US" sz="2000" spc="2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人的慾望是無止盡的，你也可以學習王老師的智慧，擁有一隻彩筆去擁抱一片美景。</a:t>
            </a:r>
            <a:endParaRPr kumimoji="0" lang="en-US" altLang="zh-TW" sz="2000" spc="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/>
      <p:bldP spid="2" grpId="0"/>
    </p:bld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958</Words>
  <Application>Microsoft Office PowerPoint</Application>
  <PresentationFormat>如螢幕大小 (4:3)</PresentationFormat>
  <Paragraphs>49</Paragraphs>
  <Slides>17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佈景主題1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Lee</cp:lastModifiedBy>
  <cp:revision>133</cp:revision>
  <dcterms:created xsi:type="dcterms:W3CDTF">2013-04-27T03:09:54Z</dcterms:created>
  <dcterms:modified xsi:type="dcterms:W3CDTF">2013-05-08T08:51:25Z</dcterms:modified>
</cp:coreProperties>
</file>