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61" r:id="rId2"/>
    <p:sldId id="262" r:id="rId3"/>
    <p:sldId id="263" r:id="rId4"/>
    <p:sldId id="276" r:id="rId5"/>
    <p:sldId id="271" r:id="rId6"/>
    <p:sldId id="272" r:id="rId7"/>
    <p:sldId id="273" r:id="rId8"/>
    <p:sldId id="274" r:id="rId9"/>
    <p:sldId id="275" r:id="rId10"/>
    <p:sldId id="277" r:id="rId11"/>
    <p:sldId id="266" r:id="rId12"/>
    <p:sldId id="278" r:id="rId13"/>
    <p:sldId id="280" r:id="rId14"/>
    <p:sldId id="279" r:id="rId15"/>
    <p:sldId id="281" r:id="rId16"/>
    <p:sldId id="267" r:id="rId17"/>
    <p:sldId id="269" r:id="rId18"/>
    <p:sldId id="268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83848" autoAdjust="0"/>
  </p:normalViewPr>
  <p:slideViewPr>
    <p:cSldViewPr>
      <p:cViewPr>
        <p:scale>
          <a:sx n="70" d="100"/>
          <a:sy n="70" d="100"/>
        </p:scale>
        <p:origin x="-691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21B61B-A978-4D03-8AD1-7CA2C8006038}" type="datetimeFigureOut">
              <a:rPr lang="zh-TW" altLang="en-US" smtClean="0"/>
              <a:t>2013/5/9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BAFB5AD-7239-4706-9944-50294C9A950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endParaRPr lang="zh-TW" altLang="en-US" sz="50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en-US" altLang="zh-TW" sz="3500" dirty="0" smtClean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en-US" altLang="zh-TW" sz="3500" dirty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en-US" altLang="zh-TW" sz="3500" dirty="0" smtClean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en-US" altLang="zh-TW" sz="3500" dirty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en-US" altLang="zh-TW" sz="3500" dirty="0" smtClean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14000" dirty="0"/>
              <a:t> </a:t>
            </a:r>
            <a:r>
              <a:rPr lang="zh-TW" altLang="en-US" sz="14000" dirty="0" smtClean="0"/>
              <a:t>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zh-TW" sz="14000" dirty="0" smtClean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en-US" altLang="zh-TW" sz="14000" dirty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14000" dirty="0" smtClean="0"/>
              <a:t>                                                       </a:t>
            </a:r>
            <a:endParaRPr lang="en-US" altLang="zh-TW" sz="14000" dirty="0" smtClean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en-US" altLang="zh-TW" sz="14000" dirty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endParaRPr lang="en-US" altLang="zh-TW" sz="14000" dirty="0" smtClean="0"/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14000" dirty="0"/>
              <a:t> </a:t>
            </a:r>
            <a:r>
              <a:rPr lang="zh-TW" altLang="en-US" sz="14000" dirty="0" smtClean="0"/>
              <a:t>                                                   </a:t>
            </a:r>
            <a:r>
              <a:rPr lang="zh-TW" altLang="en-US" sz="14000" dirty="0" smtClean="0">
                <a:latin typeface="+mn-ea"/>
                <a:ea typeface="+mn-ea"/>
              </a:rPr>
              <a:t>溫柔</a:t>
            </a:r>
            <a:r>
              <a:rPr lang="zh-TW" altLang="en-US" sz="14000" dirty="0">
                <a:latin typeface="+mn-ea"/>
                <a:ea typeface="+mn-ea"/>
              </a:rPr>
              <a:t>的堅持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8"/>
          <a:stretch/>
        </p:blipFill>
        <p:spPr>
          <a:xfrm rot="300000">
            <a:off x="2095842" y="483911"/>
            <a:ext cx="2797802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r="28021"/>
          <a:stretch>
            <a:fillRect/>
          </a:stretch>
        </p:blipFill>
        <p:spPr bwMode="auto">
          <a:xfrm rot="120000">
            <a:off x="5497513" y="242888"/>
            <a:ext cx="3136900" cy="35988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 descr="L:\2013網博\網博小寶 完整資料\web01\images\titl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5008012"/>
            <a:ext cx="6908802" cy="1727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 descr="L:\2013網博\網博1\圖\IMG_13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249238" y="2995613"/>
            <a:ext cx="2400300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pt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366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dirty="0"/>
              <a:t>堅持－</a:t>
            </a:r>
            <a:r>
              <a:rPr lang="zh-TW" altLang="en-US" dirty="0"/>
              <a:t>立志要</a:t>
            </a:r>
            <a:r>
              <a:rPr lang="zh-TW" altLang="zh-TW" dirty="0"/>
              <a:t>擔任教育志工</a:t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C:\Users\user\Desktop\曼都演講DSC_33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7" y="3645024"/>
            <a:ext cx="5780071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社會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403361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6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200" dirty="0" smtClean="0"/>
              <a:t>對家人理想的堅持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zh-TW" altLang="zh-TW" sz="2900" dirty="0">
                <a:latin typeface="+mn-ea"/>
              </a:rPr>
              <a:t>夫婿劉百鈞因中風成植物人</a:t>
            </a:r>
            <a:r>
              <a:rPr lang="zh-TW" altLang="zh-TW" sz="2900" dirty="0" smtClean="0">
                <a:latin typeface="+mn-ea"/>
              </a:rPr>
              <a:t>，</a:t>
            </a:r>
            <a:endParaRPr lang="en-US" altLang="zh-TW" sz="2900" dirty="0" smtClean="0">
              <a:latin typeface="+mn-ea"/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zh-TW" altLang="zh-TW" sz="2900" smtClean="0">
                <a:latin typeface="+mn-ea"/>
              </a:rPr>
              <a:t>纏綿病</a:t>
            </a:r>
            <a:r>
              <a:rPr lang="zh-TW" altLang="en-US" sz="2900" smtClean="0">
                <a:latin typeface="+mn-ea"/>
              </a:rPr>
              <a:t>榻</a:t>
            </a:r>
            <a:r>
              <a:rPr lang="en-US" altLang="zh-TW" sz="2900" smtClean="0">
                <a:latin typeface="+mn-ea"/>
              </a:rPr>
              <a:t>6</a:t>
            </a:r>
            <a:r>
              <a:rPr lang="zh-TW" altLang="zh-TW" sz="2900" dirty="0">
                <a:latin typeface="+mn-ea"/>
              </a:rPr>
              <a:t>年</a:t>
            </a:r>
            <a:r>
              <a:rPr lang="zh-TW" altLang="zh-TW" sz="2900" dirty="0" smtClean="0">
                <a:latin typeface="+mn-ea"/>
              </a:rPr>
              <a:t>，許</a:t>
            </a:r>
            <a:r>
              <a:rPr lang="zh-TW" altLang="en-US" sz="2900" dirty="0">
                <a:latin typeface="+mn-ea"/>
              </a:rPr>
              <a:t>顧問</a:t>
            </a:r>
            <a:r>
              <a:rPr lang="zh-TW" altLang="zh-TW" sz="2900" dirty="0" smtClean="0">
                <a:latin typeface="+mn-ea"/>
              </a:rPr>
              <a:t>悉心</a:t>
            </a:r>
            <a:r>
              <a:rPr lang="zh-TW" altLang="zh-TW" sz="2900" dirty="0">
                <a:latin typeface="+mn-ea"/>
              </a:rPr>
              <a:t>照顧。</a:t>
            </a:r>
            <a:endParaRPr lang="en-US" altLang="zh-TW" sz="2900" dirty="0" smtClean="0">
              <a:latin typeface="+mn-ea"/>
            </a:endParaRPr>
          </a:p>
          <a:p>
            <a:pPr marL="0" indent="0">
              <a:buNone/>
              <a:defRPr/>
            </a:pPr>
            <a:r>
              <a:rPr lang="en-US" altLang="zh-TW" sz="2900" dirty="0" smtClean="0">
                <a:latin typeface="+mn-ea"/>
              </a:rPr>
              <a:t>100</a:t>
            </a:r>
            <a:r>
              <a:rPr lang="zh-TW" altLang="zh-TW" sz="2900" dirty="0">
                <a:latin typeface="+mn-ea"/>
              </a:rPr>
              <a:t>年</a:t>
            </a:r>
            <a:r>
              <a:rPr lang="en-US" altLang="zh-TW" sz="2900" dirty="0">
                <a:latin typeface="+mn-ea"/>
              </a:rPr>
              <a:t>12</a:t>
            </a:r>
            <a:r>
              <a:rPr lang="zh-TW" altLang="zh-TW" sz="2900" dirty="0">
                <a:latin typeface="+mn-ea"/>
              </a:rPr>
              <a:t>月，高雄市文化局</a:t>
            </a:r>
            <a:r>
              <a:rPr lang="zh-TW" altLang="zh-TW" sz="2900" dirty="0" smtClean="0">
                <a:latin typeface="+mn-ea"/>
              </a:rPr>
              <a:t>為</a:t>
            </a:r>
            <a:endParaRPr lang="en-US" altLang="zh-TW" sz="2900" dirty="0" smtClean="0">
              <a:latin typeface="+mn-ea"/>
            </a:endParaRPr>
          </a:p>
          <a:p>
            <a:pPr marL="0" indent="0">
              <a:buNone/>
              <a:defRPr/>
            </a:pPr>
            <a:r>
              <a:rPr lang="zh-TW" altLang="zh-TW" sz="2900" dirty="0" smtClean="0">
                <a:latin typeface="+mn-ea"/>
              </a:rPr>
              <a:t>資深藝術家</a:t>
            </a:r>
            <a:r>
              <a:rPr lang="zh-TW" altLang="zh-TW" sz="2900" dirty="0">
                <a:latin typeface="+mn-ea"/>
              </a:rPr>
              <a:t>策辦</a:t>
            </a:r>
            <a:endParaRPr lang="en-US" altLang="zh-TW" sz="2900" dirty="0" smtClean="0">
              <a:latin typeface="+mn-ea"/>
            </a:endParaRPr>
          </a:p>
          <a:p>
            <a:pPr marL="0" indent="0">
              <a:buNone/>
              <a:defRPr/>
            </a:pPr>
            <a:r>
              <a:rPr lang="zh-TW" altLang="zh-TW" sz="2900" dirty="0" smtClean="0">
                <a:latin typeface="+mn-ea"/>
              </a:rPr>
              <a:t>「</a:t>
            </a:r>
            <a:r>
              <a:rPr lang="zh-TW" altLang="zh-TW" sz="2900" dirty="0">
                <a:latin typeface="+mn-ea"/>
              </a:rPr>
              <a:t>打開話匣子—美術在高雄</a:t>
            </a:r>
            <a:r>
              <a:rPr lang="zh-TW" altLang="zh-TW" sz="2900" dirty="0" smtClean="0">
                <a:latin typeface="+mn-ea"/>
              </a:rPr>
              <a:t>」</a:t>
            </a:r>
            <a:endParaRPr lang="en-US" altLang="zh-TW" sz="2900" dirty="0" smtClean="0">
              <a:latin typeface="+mn-ea"/>
            </a:endParaRPr>
          </a:p>
          <a:p>
            <a:pPr marL="0" indent="0">
              <a:buNone/>
              <a:defRPr/>
            </a:pPr>
            <a:r>
              <a:rPr lang="zh-TW" altLang="zh-TW" sz="2900" dirty="0" smtClean="0">
                <a:latin typeface="+mn-ea"/>
              </a:rPr>
              <a:t>系列</a:t>
            </a:r>
            <a:r>
              <a:rPr lang="zh-TW" altLang="zh-TW" sz="2900" dirty="0">
                <a:latin typeface="+mn-ea"/>
              </a:rPr>
              <a:t>展覽，邀劉百鈞舉行個</a:t>
            </a:r>
            <a:r>
              <a:rPr lang="zh-TW" altLang="zh-TW" sz="2900" dirty="0" smtClean="0">
                <a:latin typeface="+mn-ea"/>
              </a:rPr>
              <a:t>展。</a:t>
            </a:r>
            <a:endParaRPr lang="en-US" altLang="zh-TW" sz="2900" dirty="0" smtClean="0">
              <a:latin typeface="+mn-ea"/>
            </a:endParaRPr>
          </a:p>
          <a:p>
            <a:pPr marL="0" indent="0">
              <a:buNone/>
              <a:defRPr/>
            </a:pPr>
            <a:r>
              <a:rPr lang="zh-TW" altLang="zh-TW" sz="2900" dirty="0" smtClean="0">
                <a:latin typeface="+mn-ea"/>
              </a:rPr>
              <a:t>許</a:t>
            </a:r>
            <a:r>
              <a:rPr lang="zh-TW" altLang="en-US" sz="2900" dirty="0" smtClean="0">
                <a:latin typeface="+mn-ea"/>
              </a:rPr>
              <a:t>顧問</a:t>
            </a:r>
            <a:r>
              <a:rPr lang="zh-TW" altLang="zh-TW" sz="2900" dirty="0" smtClean="0">
                <a:latin typeface="+mn-ea"/>
              </a:rPr>
              <a:t>為</a:t>
            </a:r>
            <a:r>
              <a:rPr lang="zh-TW" altLang="zh-TW" sz="2900" dirty="0">
                <a:latin typeface="+mn-ea"/>
              </a:rPr>
              <a:t>先生整理挑選書畫作品</a:t>
            </a:r>
            <a:r>
              <a:rPr lang="zh-TW" altLang="zh-TW" sz="2900" dirty="0" smtClean="0">
                <a:latin typeface="+mn-ea"/>
              </a:rPr>
              <a:t>。</a:t>
            </a:r>
            <a:endParaRPr lang="en-US" altLang="zh-TW" sz="2900" dirty="0" smtClean="0">
              <a:latin typeface="+mn-ea"/>
            </a:endParaRPr>
          </a:p>
          <a:p>
            <a:pPr marL="0" indent="0">
              <a:buNone/>
              <a:defRPr/>
            </a:pPr>
            <a:r>
              <a:rPr lang="zh-TW" altLang="zh-TW" sz="2900" dirty="0" smtClean="0">
                <a:latin typeface="+mn-ea"/>
              </a:rPr>
              <a:t>每天</a:t>
            </a:r>
            <a:r>
              <a:rPr lang="zh-TW" altLang="zh-TW" sz="2900" dirty="0">
                <a:latin typeface="+mn-ea"/>
              </a:rPr>
              <a:t>在</a:t>
            </a:r>
            <a:r>
              <a:rPr lang="zh-TW" altLang="zh-TW" sz="2900" dirty="0" smtClean="0">
                <a:latin typeface="+mn-ea"/>
              </a:rPr>
              <a:t>病</a:t>
            </a:r>
            <a:r>
              <a:rPr lang="zh-TW" altLang="en-US" sz="2900" dirty="0" smtClean="0">
                <a:latin typeface="+mn-ea"/>
              </a:rPr>
              <a:t>榻</a:t>
            </a:r>
            <a:r>
              <a:rPr lang="zh-TW" altLang="zh-TW" sz="2900" dirty="0" smtClean="0">
                <a:latin typeface="+mn-ea"/>
              </a:rPr>
              <a:t>前</a:t>
            </a:r>
            <a:r>
              <a:rPr lang="zh-TW" altLang="zh-TW" sz="2900" dirty="0">
                <a:latin typeface="+mn-ea"/>
              </a:rPr>
              <a:t>進度報告。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2900" dirty="0" smtClean="0">
                <a:latin typeface="+mn-ea"/>
              </a:rPr>
              <a:t>       </a:t>
            </a:r>
            <a:endParaRPr lang="en-US" altLang="zh-TW" sz="2900" dirty="0" smtClean="0">
              <a:latin typeface="+mn-ea"/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dirty="0" smtClean="0"/>
              <a:t>                                                    </a:t>
            </a:r>
            <a:endParaRPr lang="en-US" altLang="zh-TW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en-US" altLang="zh-TW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zh-TW" altLang="en-US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6404657" y="733925"/>
            <a:ext cx="2406650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5" name="Picture 3" descr="L:\2013網博\網博小寶 完整資料\所有照片資料\丈夫(改)\丈夫-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5274511" y="4298164"/>
            <a:ext cx="3001963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61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對學生付出的堅持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/>
              <a:t>她認為透過實際付出</a:t>
            </a:r>
            <a:r>
              <a:rPr lang="zh-TW" altLang="zh-TW" smtClean="0"/>
              <a:t>，</a:t>
            </a:r>
            <a:endParaRPr lang="en-US" altLang="zh-TW" smtClean="0"/>
          </a:p>
          <a:p>
            <a:pPr marL="0" indent="0">
              <a:buNone/>
            </a:pPr>
            <a:r>
              <a:rPr lang="zh-TW" altLang="en-US"/>
              <a:t> </a:t>
            </a:r>
            <a:r>
              <a:rPr lang="zh-TW" altLang="en-US" smtClean="0"/>
              <a:t>   </a:t>
            </a:r>
            <a:r>
              <a:rPr lang="zh-TW" altLang="zh-TW" smtClean="0"/>
              <a:t>最</a:t>
            </a:r>
            <a:r>
              <a:rPr lang="zh-TW" altLang="zh-TW"/>
              <a:t>能讓學生感受老師的用心</a:t>
            </a:r>
            <a:r>
              <a:rPr lang="zh-TW" altLang="zh-TW" smtClean="0"/>
              <a:t>。</a:t>
            </a:r>
            <a:endParaRPr lang="en-US" altLang="zh-TW" smtClean="0"/>
          </a:p>
          <a:p>
            <a:pPr marL="0" indent="0">
              <a:buNone/>
            </a:pPr>
            <a:r>
              <a:rPr lang="zh-TW" altLang="en-US" b="1" smtClean="0"/>
              <a:t>    </a:t>
            </a:r>
            <a:r>
              <a:rPr lang="zh-TW" altLang="zh-TW" b="1" smtClean="0"/>
              <a:t>教育</a:t>
            </a:r>
            <a:r>
              <a:rPr lang="zh-TW" altLang="zh-TW" b="1"/>
              <a:t>是付出耕耘</a:t>
            </a:r>
            <a:r>
              <a:rPr lang="zh-TW" altLang="zh-TW" b="1" smtClean="0"/>
              <a:t>、</a:t>
            </a:r>
            <a:endParaRPr lang="en-US" altLang="zh-TW" b="1" smtClean="0"/>
          </a:p>
          <a:p>
            <a:pPr marL="0" indent="0">
              <a:buNone/>
            </a:pPr>
            <a:r>
              <a:rPr lang="zh-TW" altLang="en-US" b="1" smtClean="0"/>
              <a:t>    </a:t>
            </a:r>
            <a:r>
              <a:rPr lang="zh-TW" altLang="zh-TW" b="1" smtClean="0"/>
              <a:t>不問</a:t>
            </a:r>
            <a:r>
              <a:rPr lang="zh-TW" altLang="zh-TW" b="1"/>
              <a:t>收穫</a:t>
            </a:r>
            <a:r>
              <a:rPr lang="zh-TW" altLang="zh-TW" smtClean="0"/>
              <a:t>，</a:t>
            </a:r>
            <a:r>
              <a:rPr lang="zh-TW" altLang="zh-TW"/>
              <a:t>並且</a:t>
            </a:r>
            <a:endParaRPr lang="en-US" altLang="zh-TW" smtClean="0"/>
          </a:p>
          <a:p>
            <a:pPr marL="0" indent="0">
              <a:buNone/>
            </a:pPr>
            <a:r>
              <a:rPr lang="zh-TW" altLang="en-US" b="1" smtClean="0"/>
              <a:t>    </a:t>
            </a:r>
            <a:r>
              <a:rPr lang="zh-TW" altLang="zh-TW" b="1" smtClean="0"/>
              <a:t>相信</a:t>
            </a:r>
            <a:r>
              <a:rPr lang="zh-TW" altLang="zh-TW" b="1"/>
              <a:t>總有</a:t>
            </a:r>
            <a:r>
              <a:rPr lang="zh-TW" altLang="zh-TW" b="1" smtClean="0"/>
              <a:t>一天</a:t>
            </a:r>
            <a:endParaRPr lang="en-US" altLang="zh-TW" b="1" smtClean="0"/>
          </a:p>
          <a:p>
            <a:pPr marL="0" indent="0">
              <a:buNone/>
            </a:pPr>
            <a:r>
              <a:rPr lang="zh-TW" altLang="en-US" b="1" smtClean="0"/>
              <a:t>    </a:t>
            </a:r>
            <a:r>
              <a:rPr lang="zh-TW" altLang="zh-TW" b="1" smtClean="0"/>
              <a:t>能</a:t>
            </a:r>
            <a:r>
              <a:rPr lang="zh-TW" altLang="zh-TW" b="1"/>
              <a:t>在學生身上看到成果</a:t>
            </a:r>
            <a:endParaRPr lang="zh-TW" altLang="zh-TW"/>
          </a:p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5292080" y="2852936"/>
            <a:ext cx="360045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2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對教育的堅持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/>
              <a:t>『</a:t>
            </a:r>
            <a:r>
              <a:rPr lang="zh-TW" altLang="en-US" b="1"/>
              <a:t>教育必須立足於道德和智慧，道德是為了支撐美德，智慧是為了防止自己遭到不道德的侵凌</a:t>
            </a:r>
            <a:r>
              <a:rPr lang="en-US" altLang="zh-TW" b="1"/>
              <a:t>』</a:t>
            </a:r>
            <a:r>
              <a:rPr lang="zh-TW" altLang="en-US"/>
              <a:t>，這句名言證實了教育的重要性，以及強調推廣教育的意義。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107504" y="3724795"/>
            <a:ext cx="3810000" cy="2847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4067944" y="3723633"/>
            <a:ext cx="492441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6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副校長</a:t>
            </a:r>
            <a:r>
              <a:rPr lang="zh-TW" altLang="zh-TW" smtClean="0"/>
              <a:t>當選</a:t>
            </a:r>
            <a:r>
              <a:rPr lang="zh-TW" altLang="zh-TW"/>
              <a:t>了</a:t>
            </a:r>
            <a:r>
              <a:rPr lang="zh-TW" altLang="zh-TW" b="1"/>
              <a:t>全校第一位特殊優良教師。</a:t>
            </a:r>
            <a:r>
              <a:rPr lang="zh-TW" altLang="zh-TW"/>
              <a:t>包括教育界最高榮耀的師鐸獎、全國私立學校弘道獎，還有愛心教師、資優輔導人員獎。</a:t>
            </a:r>
          </a:p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1585707" y="3335034"/>
            <a:ext cx="242571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5474144" y="3335182"/>
            <a:ext cx="2421474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5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許小寶副校長的精神影響了很多</a:t>
            </a:r>
            <a:r>
              <a:rPr lang="zh-TW" altLang="en-US" dirty="0" smtClean="0"/>
              <a:t>人，因而深獲師生喜愛。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251520" y="2852936"/>
            <a:ext cx="4824742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t="13968" r="18313" b="7357"/>
          <a:stretch/>
        </p:blipFill>
        <p:spPr bwMode="auto">
          <a:xfrm rot="120000">
            <a:off x="5804236" y="2466355"/>
            <a:ext cx="2668463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1036154" y="2311710"/>
            <a:ext cx="5559524" cy="936104"/>
          </a:xfrm>
        </p:spPr>
        <p:txBody>
          <a:bodyPr/>
          <a:lstStyle/>
          <a:p>
            <a:r>
              <a:rPr lang="zh-TW" altLang="en-US" sz="2800" dirty="0" smtClean="0">
                <a:latin typeface="@微軟正黑體" pitchFamily="34" charset="-120"/>
                <a:ea typeface="@微軟正黑體" pitchFamily="34" charset="-120"/>
              </a:rPr>
              <a:t>總是為學生著想的您</a:t>
            </a:r>
            <a:r>
              <a:rPr lang="en-US" altLang="zh-TW" sz="2800" dirty="0" smtClean="0">
                <a:latin typeface="@微軟正黑體" pitchFamily="34" charset="-120"/>
                <a:ea typeface="@微軟正黑體" pitchFamily="34" charset="-120"/>
              </a:rPr>
              <a:t>...</a:t>
            </a:r>
            <a:endParaRPr lang="zh-TW" altLang="en-US" sz="2800" dirty="0">
              <a:latin typeface="@微軟正黑體" pitchFamily="34" charset="-120"/>
              <a:ea typeface="@微軟正黑體" pitchFamily="34" charset="-120"/>
            </a:endParaRPr>
          </a:p>
        </p:txBody>
      </p:sp>
      <p:pic>
        <p:nvPicPr>
          <p:cNvPr id="4" name="內容版面配置區 10" descr="c01_c1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692696"/>
            <a:ext cx="4179335" cy="2751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/>
          <p:cNvSpPr txBox="1"/>
          <p:nvPr/>
        </p:nvSpPr>
        <p:spPr>
          <a:xfrm rot="5400000">
            <a:off x="1070510" y="3747062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@微軟正黑體" pitchFamily="34" charset="-120"/>
                <a:ea typeface="@微軟正黑體" pitchFamily="34" charset="-120"/>
              </a:rPr>
              <a:t>總是用那真誠的微笑教導著我們</a:t>
            </a:r>
            <a:endParaRPr lang="zh-TW" altLang="en-US" sz="2000" dirty="0">
              <a:latin typeface="@微軟正黑體" pitchFamily="34" charset="-120"/>
              <a:ea typeface="@微軟正黑體" pitchFamily="34" charset="-120"/>
            </a:endParaRPr>
          </a:p>
        </p:txBody>
      </p:sp>
      <p:pic>
        <p:nvPicPr>
          <p:cNvPr id="7" name="圖片 6" descr="c02_C2-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506" y="97894"/>
            <a:ext cx="2904422" cy="1890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/>
          <p:cNvSpPr txBox="1"/>
          <p:nvPr/>
        </p:nvSpPr>
        <p:spPr>
          <a:xfrm>
            <a:off x="1547713" y="1988840"/>
            <a:ext cx="492443" cy="44525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 smtClean="0"/>
              <a:t>讓我們如沐春風地在您的微笑下上課著</a:t>
            </a:r>
            <a:endParaRPr lang="zh-TW" altLang="en-US" sz="2000" dirty="0"/>
          </a:p>
        </p:txBody>
      </p:sp>
      <p:pic>
        <p:nvPicPr>
          <p:cNvPr id="6146" name="Picture 2" descr="F:\許小寶顧問\網博小寶 完整資料\所有照片資料\班級改\班級-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4614809" y="3844827"/>
            <a:ext cx="381966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4503477" y="1383549"/>
            <a:ext cx="5904656" cy="1080120"/>
          </a:xfrm>
        </p:spPr>
        <p:txBody>
          <a:bodyPr/>
          <a:lstStyle/>
          <a:p>
            <a:r>
              <a:rPr lang="zh-TW" altLang="en-US" sz="2800" dirty="0" smtClean="0">
                <a:latin typeface="@微軟正黑體" pitchFamily="34" charset="-120"/>
                <a:ea typeface="@微軟正黑體" pitchFamily="34" charset="-120"/>
              </a:rPr>
              <a:t>              您真是一個好老師</a:t>
            </a:r>
            <a:endParaRPr lang="zh-TW" altLang="en-US" sz="2800" dirty="0">
              <a:latin typeface="@微軟正黑體" pitchFamily="34" charset="-120"/>
              <a:ea typeface="@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00192" y="620688"/>
            <a:ext cx="615553" cy="26058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 smtClean="0">
                <a:latin typeface="@微軟正黑體" pitchFamily="34" charset="-120"/>
                <a:ea typeface="@微軟正黑體" pitchFamily="34" charset="-120"/>
              </a:rPr>
              <a:t>不管風吹雨打</a:t>
            </a:r>
            <a:r>
              <a:rPr lang="en-US" altLang="zh-TW" sz="2800" dirty="0" smtClean="0">
                <a:latin typeface="@微軟正黑體" pitchFamily="34" charset="-120"/>
                <a:ea typeface="@微軟正黑體" pitchFamily="34" charset="-120"/>
              </a:rPr>
              <a:t>…</a:t>
            </a:r>
            <a:endParaRPr lang="zh-TW" altLang="en-US" sz="2800" dirty="0">
              <a:latin typeface="@微軟正黑體" pitchFamily="34" charset="-120"/>
              <a:ea typeface="@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24128" y="1131295"/>
            <a:ext cx="492443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 smtClean="0"/>
              <a:t>不論有多麼地艱辛煎熬</a:t>
            </a:r>
            <a:endParaRPr lang="zh-TW" altLang="en-US" sz="2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345474" y="1388585"/>
            <a:ext cx="615553" cy="26058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 smtClean="0">
                <a:latin typeface="@微軟正黑體" pitchFamily="34" charset="-120"/>
                <a:ea typeface="@微軟正黑體" pitchFamily="34" charset="-120"/>
              </a:rPr>
              <a:t>都</a:t>
            </a:r>
            <a:r>
              <a:rPr lang="zh-TW" altLang="en-US" sz="2800" dirty="0" smtClean="0">
                <a:solidFill>
                  <a:srgbClr val="FF0000"/>
                </a:solidFill>
                <a:latin typeface="@微軟正黑體" pitchFamily="34" charset="-120"/>
                <a:ea typeface="@微軟正黑體" pitchFamily="34" charset="-120"/>
              </a:rPr>
              <a:t>不會放棄</a:t>
            </a:r>
            <a:r>
              <a:rPr lang="zh-TW" altLang="en-US" sz="2800" dirty="0" smtClean="0">
                <a:latin typeface="@微軟正黑體" pitchFamily="34" charset="-120"/>
                <a:ea typeface="@微軟正黑體" pitchFamily="34" charset="-120"/>
              </a:rPr>
              <a:t>我們</a:t>
            </a:r>
            <a:endParaRPr lang="zh-TW" altLang="en-US" sz="2800" dirty="0">
              <a:latin typeface="@微軟正黑體" pitchFamily="34" charset="-120"/>
              <a:ea typeface="@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231687" y="1256760"/>
            <a:ext cx="492443" cy="39395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 smtClean="0">
                <a:latin typeface="@微軟正黑體" pitchFamily="34" charset="-120"/>
                <a:ea typeface="@微軟正黑體" pitchFamily="34" charset="-120"/>
              </a:rPr>
              <a:t>總是那細心的、溫柔的教導著我們</a:t>
            </a:r>
            <a:endParaRPr lang="zh-TW" altLang="en-US" sz="2000" dirty="0">
              <a:latin typeface="@微軟正黑體" pitchFamily="34" charset="-120"/>
              <a:ea typeface="@微軟正黑體" pitchFamily="34" charset="-120"/>
            </a:endParaRPr>
          </a:p>
        </p:txBody>
      </p:sp>
      <p:pic>
        <p:nvPicPr>
          <p:cNvPr id="11" name="圖片 10" descr="c03_C3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20000">
            <a:off x="1760174" y="231443"/>
            <a:ext cx="2398222" cy="1799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圖片 11" descr="c01_c1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213070"/>
            <a:ext cx="3048000" cy="2026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771">
            <a:off x="5788432" y="4131976"/>
            <a:ext cx="2997040" cy="2434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9" y="4416504"/>
            <a:ext cx="3312368" cy="22173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617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1880828" y="2403140"/>
            <a:ext cx="5661248" cy="854968"/>
          </a:xfrm>
        </p:spPr>
        <p:txBody>
          <a:bodyPr>
            <a:normAutofit fontScale="90000"/>
          </a:bodyPr>
          <a:lstStyle/>
          <a:p>
            <a:r>
              <a:rPr lang="zh-TW" altLang="en-US" sz="2800" dirty="0" smtClean="0">
                <a:latin typeface="@微軟正黑體" pitchFamily="34" charset="-120"/>
                <a:ea typeface="@微軟正黑體" pitchFamily="34" charset="-120"/>
              </a:rPr>
              <a:t>不知道您還記不記得我調皮的笑臉</a:t>
            </a:r>
            <a:r>
              <a:rPr lang="en-US" altLang="zh-TW" sz="2800" dirty="0" smtClean="0">
                <a:latin typeface="@微軟正黑體" pitchFamily="34" charset="-120"/>
                <a:ea typeface="@微軟正黑體" pitchFamily="34" charset="-120"/>
              </a:rPr>
              <a:t/>
            </a:r>
            <a:br>
              <a:rPr lang="en-US" altLang="zh-TW" sz="2800" dirty="0" smtClean="0">
                <a:latin typeface="@微軟正黑體" pitchFamily="34" charset="-120"/>
                <a:ea typeface="@微軟正黑體" pitchFamily="34" charset="-120"/>
              </a:rPr>
            </a:br>
            <a:endParaRPr lang="zh-TW" altLang="en-US" sz="2800" dirty="0">
              <a:latin typeface="@微軟正黑體" pitchFamily="34" charset="-120"/>
              <a:ea typeface="@微軟正黑體" pitchFamily="34" charset="-120"/>
            </a:endParaRPr>
          </a:p>
        </p:txBody>
      </p:sp>
      <p:pic>
        <p:nvPicPr>
          <p:cNvPr id="7" name="內容版面配置區 6" descr="c01_c1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22790">
            <a:off x="381327" y="280167"/>
            <a:ext cx="3186484" cy="231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 descr="c02_C2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764704"/>
            <a:ext cx="3255919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圖片 4" descr="c02_C2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365104"/>
            <a:ext cx="3534521" cy="230048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文字方塊 7"/>
          <p:cNvSpPr txBox="1"/>
          <p:nvPr/>
        </p:nvSpPr>
        <p:spPr>
          <a:xfrm>
            <a:off x="4007557" y="2060848"/>
            <a:ext cx="492443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 smtClean="0">
                <a:latin typeface="@微軟正黑體" pitchFamily="34" charset="-120"/>
                <a:ea typeface="@微軟正黑體" pitchFamily="34" charset="-120"/>
              </a:rPr>
              <a:t>儘管我調皮的搗蛋</a:t>
            </a:r>
            <a:endParaRPr lang="zh-TW" altLang="en-US" sz="2000" dirty="0">
              <a:latin typeface="@微軟正黑體" pitchFamily="34" charset="-120"/>
              <a:ea typeface="@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389270" y="2780928"/>
            <a:ext cx="492443" cy="38164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 smtClean="0"/>
              <a:t>您依舊以那慈祥微笑訓導我們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411760" y="2462889"/>
            <a:ext cx="615553" cy="44525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dirty="0" smtClean="0">
                <a:latin typeface="@微軟正黑體" pitchFamily="34" charset="-120"/>
                <a:ea typeface="@微軟正黑體" pitchFamily="34" charset="-120"/>
              </a:rPr>
              <a:t>您的</a:t>
            </a:r>
            <a:r>
              <a:rPr lang="zh-TW" altLang="en-US" sz="2800" dirty="0" smtClean="0">
                <a:solidFill>
                  <a:srgbClr val="FF0000"/>
                </a:solidFill>
                <a:latin typeface="@微軟正黑體" pitchFamily="34" charset="-120"/>
                <a:ea typeface="@微軟正黑體" pitchFamily="34" charset="-120"/>
              </a:rPr>
              <a:t>溫柔的堅持</a:t>
            </a:r>
            <a:r>
              <a:rPr lang="zh-TW" altLang="en-US" sz="2000" dirty="0" smtClean="0">
                <a:latin typeface="@微軟正黑體" pitchFamily="34" charset="-120"/>
                <a:ea typeface="@微軟正黑體" pitchFamily="34" charset="-120"/>
              </a:rPr>
              <a:t>，我們不會忘記的</a:t>
            </a:r>
            <a:endParaRPr lang="zh-TW" altLang="en-US" sz="2000" dirty="0">
              <a:latin typeface="@微軟正黑體" pitchFamily="34" charset="-120"/>
              <a:ea typeface="@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78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zh-TW" altLang="zh-TW" b="1" dirty="0"/>
              <a:t>從不被動的等別人來「問」，而是主動去</a:t>
            </a:r>
            <a:r>
              <a:rPr lang="zh-TW" altLang="zh-TW" b="1" dirty="0" smtClean="0"/>
              <a:t>「</a:t>
            </a:r>
            <a:r>
              <a:rPr lang="zh-TW" altLang="en-US" b="1" dirty="0" smtClean="0"/>
              <a:t>送</a:t>
            </a:r>
            <a:r>
              <a:rPr lang="zh-TW" altLang="zh-TW" b="1" dirty="0" smtClean="0"/>
              <a:t>」</a:t>
            </a:r>
            <a:r>
              <a:rPr lang="zh-TW" altLang="zh-TW" b="1" dirty="0"/>
              <a:t>，把好笑容、好聲音、好經驗傳送</a:t>
            </a:r>
            <a:r>
              <a:rPr lang="zh-TW" altLang="zh-TW" b="1" dirty="0" smtClean="0"/>
              <a:t>大家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zh-TW" sz="2500" dirty="0"/>
              <a:t>副校長退休後擔任</a:t>
            </a:r>
            <a:r>
              <a:rPr lang="zh-TW" altLang="zh-TW" sz="2500" dirty="0" smtClean="0"/>
              <a:t>學校顧問</a:t>
            </a:r>
            <a:r>
              <a:rPr lang="zh-TW" altLang="zh-TW" sz="2500" dirty="0"/>
              <a:t>，每天上午勤走校園，主動</a:t>
            </a:r>
            <a:r>
              <a:rPr lang="zh-TW" altLang="zh-TW" sz="2500" dirty="0" smtClean="0"/>
              <a:t>關</a:t>
            </a:r>
            <a:endParaRPr lang="en-US" altLang="zh-TW" sz="2500" dirty="0" smtClean="0"/>
          </a:p>
          <a:p>
            <a:pPr marL="0" indent="0" algn="ctr">
              <a:buNone/>
              <a:defRPr/>
            </a:pPr>
            <a:r>
              <a:rPr lang="zh-TW" altLang="en-US" sz="2500" smtClean="0"/>
              <a:t> </a:t>
            </a:r>
            <a:r>
              <a:rPr lang="zh-TW" altLang="zh-TW" sz="2500" smtClean="0"/>
              <a:t>懷</a:t>
            </a:r>
            <a:r>
              <a:rPr lang="zh-TW" altLang="zh-TW" sz="2500" dirty="0"/>
              <a:t>師生並適時給予助力，帶給大家溫暖，她認為熱心</a:t>
            </a:r>
            <a:r>
              <a:rPr lang="zh-TW" altLang="zh-TW" sz="2500" dirty="0" smtClean="0"/>
              <a:t>主動</a:t>
            </a:r>
            <a:r>
              <a:rPr lang="zh-TW" altLang="en-US" sz="2500" dirty="0" smtClean="0"/>
              <a:t>    </a:t>
            </a:r>
            <a:r>
              <a:rPr lang="zh-TW" altLang="en-US" sz="2500" dirty="0"/>
              <a:t> </a:t>
            </a:r>
            <a:r>
              <a:rPr lang="zh-TW" altLang="en-US" sz="2500" dirty="0" smtClean="0"/>
              <a:t>             </a:t>
            </a:r>
            <a:r>
              <a:rPr lang="zh-TW" altLang="en-US" sz="2500" dirty="0"/>
              <a:t> </a:t>
            </a:r>
            <a:r>
              <a:rPr lang="zh-TW" altLang="en-US" sz="2500" dirty="0" smtClean="0"/>
              <a:t>  </a:t>
            </a:r>
            <a:r>
              <a:rPr lang="zh-TW" altLang="en-US" sz="2500" dirty="0"/>
              <a:t> </a:t>
            </a:r>
            <a:r>
              <a:rPr lang="zh-TW" altLang="en-US" sz="2500" dirty="0" smtClean="0"/>
              <a:t>          </a:t>
            </a:r>
            <a:r>
              <a:rPr lang="zh-TW" altLang="zh-TW" sz="2500" dirty="0" smtClean="0"/>
              <a:t>是</a:t>
            </a:r>
            <a:r>
              <a:rPr lang="zh-TW" altLang="zh-TW" sz="2500" dirty="0"/>
              <a:t>她的好習慣，好習慣養成之後，一輩子都不容易</a:t>
            </a:r>
            <a:r>
              <a:rPr lang="zh-TW" altLang="zh-TW" sz="2500" dirty="0" smtClean="0"/>
              <a:t>改變</a:t>
            </a:r>
            <a:r>
              <a:rPr lang="zh-TW" altLang="zh-TW" b="1" dirty="0"/>
              <a:t>。</a:t>
            </a:r>
            <a:endParaRPr lang="zh-TW" altLang="zh-TW" dirty="0"/>
          </a:p>
          <a:p>
            <a:pPr>
              <a:defRPr/>
            </a:pPr>
            <a:endParaRPr lang="zh-TW" altLang="zh-TW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zh-TW" altLang="en-US" dirty="0"/>
          </a:p>
        </p:txBody>
      </p:sp>
      <p:pic>
        <p:nvPicPr>
          <p:cNvPr id="11268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5087321" y="3950709"/>
            <a:ext cx="379333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:\2013網博\網博1\溫柔的堅持－許小寶顧問\images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229885" y="3142998"/>
            <a:ext cx="4293168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221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zh-TW" dirty="0"/>
              <a:t>堅持－語氣是溫柔的，態度是堅持的</a:t>
            </a:r>
            <a:endParaRPr lang="zh-TW" altLang="en-US" dirty="0"/>
          </a:p>
        </p:txBody>
      </p:sp>
      <p:sp>
        <p:nvSpPr>
          <p:cNvPr id="122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zh-TW" sz="2500" b="1" dirty="0" smtClean="0"/>
              <a:t>曾經有人問她：「許副校長講話這麼溫柔， 學生怎麼會聽您的話呢？」 </a:t>
            </a:r>
            <a:r>
              <a:rPr lang="zh-TW" altLang="zh-TW" sz="2500" dirty="0" smtClean="0"/>
              <a:t>，她說</a:t>
            </a:r>
            <a:r>
              <a:rPr lang="en-US" altLang="zh-TW" sz="2500" dirty="0" smtClean="0"/>
              <a:t>:</a:t>
            </a:r>
            <a:r>
              <a:rPr lang="zh-TW" altLang="zh-TW" sz="2500" dirty="0" smtClean="0"/>
              <a:t>「我的語氣是溫柔的，我的態度是堅定的」，後來就有人這麼</a:t>
            </a:r>
            <a:r>
              <a:rPr lang="zh-TW" altLang="en-US" sz="2500" dirty="0" smtClean="0"/>
              <a:t>形容</a:t>
            </a:r>
            <a:r>
              <a:rPr lang="zh-TW" altLang="zh-TW" sz="2500" dirty="0" smtClean="0"/>
              <a:t>她－</a:t>
            </a:r>
            <a:r>
              <a:rPr lang="zh-TW" altLang="zh-TW" sz="2500" b="1" dirty="0" smtClean="0"/>
              <a:t>溫柔的堅持。</a:t>
            </a:r>
            <a:endParaRPr lang="zh-TW" altLang="zh-TW" sz="2500" dirty="0" smtClean="0"/>
          </a:p>
          <a:p>
            <a:endParaRPr lang="zh-TW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74" y="2708920"/>
            <a:ext cx="6792288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0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zh-TW" altLang="zh-TW" sz="3600" dirty="0" smtClean="0">
                <a:latin typeface="+mn-ea"/>
                <a:ea typeface="+mn-ea"/>
              </a:rPr>
              <a:t>堅持－凡事盡心盡力，問心無愧</a:t>
            </a:r>
            <a:endParaRPr lang="zh-TW" altLang="en-US" sz="3600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  </a:t>
            </a:r>
            <a:r>
              <a:rPr lang="en-US" altLang="zh-TW" dirty="0" smtClean="0"/>
              <a:t>  </a:t>
            </a:r>
          </a:p>
          <a:p>
            <a:pPr marL="0" indent="0">
              <a:buNone/>
            </a:pPr>
            <a:r>
              <a:rPr lang="zh-TW" altLang="en-US" dirty="0" smtClean="0"/>
              <a:t>  </a:t>
            </a:r>
            <a:r>
              <a:rPr lang="en-US" altLang="zh-TW" dirty="0" smtClean="0"/>
              <a:t>  </a:t>
            </a:r>
            <a:endParaRPr lang="zh-TW" altLang="zh-TW" dirty="0" smtClean="0"/>
          </a:p>
          <a:p>
            <a:endParaRPr lang="zh-TW" altLang="en-US" dirty="0"/>
          </a:p>
        </p:txBody>
      </p:sp>
      <p:pic>
        <p:nvPicPr>
          <p:cNvPr id="4098" name="Picture 2" descr="H:\2013網博\網博\2013網博\溫柔的堅持－許小寶顧問\images\b3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69804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社會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24778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5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堅持－做人真誠，做事踏實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:\2013網博\網博1\溫柔的堅持－許小寶顧問\images\img-309161401-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775565" y="1106972"/>
            <a:ext cx="732893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4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堅持－生活簡單，追求平凡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3075" name="Picture 3" descr="C:\Users\user\Desktop\女兒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68817"/>
            <a:ext cx="441717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0768"/>
            <a:ext cx="4791871" cy="288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2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堅持－給學生舞台，給學生掌聲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14" y="1131938"/>
            <a:ext cx="461612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227219" y="3094969"/>
            <a:ext cx="479999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33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堅持－以輔導代替管教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 descr="H:\2013網博\網博\2013網博\所有照片資料\社會(改)\社會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8000"/>
            <a:ext cx="44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2013網博\網博\2013網博\所有照片資料\社會(改)\社會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5" y="1628800"/>
            <a:ext cx="44100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堅持－視同仁為家人，視學生為子女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8" name="Picture 4" descr="H:\2013網博\網博1\溫柔的堅持－許小寶顧問\images\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5158410" y="4774846"/>
            <a:ext cx="2506770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2013網博\網博小寶 完整資料\所有照片資料\班級改\班級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5438628" y="2043625"/>
            <a:ext cx="317732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user\Desktop\榮退P10006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榮退P10104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3052763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1145</TotalTime>
  <Words>506</Words>
  <Application>Microsoft Office PowerPoint</Application>
  <PresentationFormat>如螢幕大小 (4:3)</PresentationFormat>
  <Paragraphs>59</Paragraphs>
  <Slides>18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旅程</vt:lpstr>
      <vt:lpstr>PowerPoint 簡報</vt:lpstr>
      <vt:lpstr>從不被動的等別人來「問」，而是主動去「送」，把好笑容、好聲音、好經驗傳送大家 </vt:lpstr>
      <vt:lpstr>堅持－語氣是溫柔的，態度是堅持的</vt:lpstr>
      <vt:lpstr>堅持－凡事盡心盡力，問心無愧</vt:lpstr>
      <vt:lpstr>堅持－做人真誠，做事踏實 </vt:lpstr>
      <vt:lpstr>堅持－生活簡單，追求平凡 </vt:lpstr>
      <vt:lpstr>堅持－給學生舞台，給學生掌聲 </vt:lpstr>
      <vt:lpstr>堅持－以輔導代替管教 </vt:lpstr>
      <vt:lpstr>堅持－視同仁為家人，視學生為子女 </vt:lpstr>
      <vt:lpstr>堅持－立志要擔任教育志工 </vt:lpstr>
      <vt:lpstr>對家人理想的堅持</vt:lpstr>
      <vt:lpstr>對學生付出的堅持</vt:lpstr>
      <vt:lpstr>對教育的堅持</vt:lpstr>
      <vt:lpstr>PowerPoint 簡報</vt:lpstr>
      <vt:lpstr>PowerPoint 簡報</vt:lpstr>
      <vt:lpstr>總是為學生著想的您...</vt:lpstr>
      <vt:lpstr>              您真是一個好老師</vt:lpstr>
      <vt:lpstr>不知道您還記不記得我調皮的笑臉 </vt:lpstr>
    </vt:vector>
  </TitlesOfParts>
  <Company>C.M.T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●堅持－凡事盡心盡力，問心無愧</dc:title>
  <dc:creator>MC SYSTEM</dc:creator>
  <cp:lastModifiedBy>wish</cp:lastModifiedBy>
  <cp:revision>98</cp:revision>
  <dcterms:created xsi:type="dcterms:W3CDTF">2013-04-29T13:33:39Z</dcterms:created>
  <dcterms:modified xsi:type="dcterms:W3CDTF">2013-05-09T00:00:41Z</dcterms:modified>
</cp:coreProperties>
</file>