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  <p:sldMasterId id="2147488346" r:id="rId2"/>
  </p:sldMasterIdLst>
  <p:notesMasterIdLst>
    <p:notesMasterId r:id="rId32"/>
  </p:notesMasterIdLst>
  <p:handoutMasterIdLst>
    <p:handoutMasterId r:id="rId33"/>
  </p:handoutMasterIdLst>
  <p:sldIdLst>
    <p:sldId id="412" r:id="rId3"/>
    <p:sldId id="263" r:id="rId4"/>
    <p:sldId id="370" r:id="rId5"/>
    <p:sldId id="293" r:id="rId6"/>
    <p:sldId id="292" r:id="rId7"/>
    <p:sldId id="299" r:id="rId8"/>
    <p:sldId id="297" r:id="rId9"/>
    <p:sldId id="298" r:id="rId10"/>
    <p:sldId id="302" r:id="rId11"/>
    <p:sldId id="301" r:id="rId12"/>
    <p:sldId id="305" r:id="rId13"/>
    <p:sldId id="354" r:id="rId14"/>
    <p:sldId id="306" r:id="rId15"/>
    <p:sldId id="356" r:id="rId16"/>
    <p:sldId id="355" r:id="rId17"/>
    <p:sldId id="307" r:id="rId18"/>
    <p:sldId id="357" r:id="rId19"/>
    <p:sldId id="308" r:id="rId20"/>
    <p:sldId id="358" r:id="rId21"/>
    <p:sldId id="304" r:id="rId22"/>
    <p:sldId id="311" r:id="rId23"/>
    <p:sldId id="309" r:id="rId24"/>
    <p:sldId id="359" r:id="rId25"/>
    <p:sldId id="371" r:id="rId26"/>
    <p:sldId id="294" r:id="rId27"/>
    <p:sldId id="312" r:id="rId28"/>
    <p:sldId id="313" r:id="rId29"/>
    <p:sldId id="310" r:id="rId30"/>
    <p:sldId id="374" r:id="rId3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672"/>
    <a:srgbClr val="0099FF"/>
    <a:srgbClr val="FFFFFF"/>
    <a:srgbClr val="FFFFCC"/>
    <a:srgbClr val="FFEBFE"/>
    <a:srgbClr val="FF0000"/>
    <a:srgbClr val="0000FF"/>
    <a:srgbClr val="D1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7096" autoAdjust="0"/>
  </p:normalViewPr>
  <p:slideViewPr>
    <p:cSldViewPr>
      <p:cViewPr varScale="1">
        <p:scale>
          <a:sx n="70" d="100"/>
          <a:sy n="70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A7CF859-1558-4AA2-9F59-116E75685F45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1F234E2-82A4-40A2-B660-7CD31AE3C2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729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9FFB70E-739B-4F02-AB9B-6C8674561850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AE1FE97-9D1B-44EA-BA53-7293C0858D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509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65FE4-0491-4CF3-BDBA-A2EF515CD9B7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1708A-2B9A-4B70-A557-A08993467C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93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DC7E-DDBC-4F34-AC6B-13373F90805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14788-E261-46B1-9735-0BF634BD54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093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D0CD-5A2D-4C11-B7FD-78BAB54EFCD5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4320F-C525-4C1B-BA7A-C18A79956CA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1805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8C31A-A9D3-4F68-BC69-E63F82F1684C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57B48-9C0E-4C7F-BAF1-141231A80E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0747F-22DC-4C63-A8F7-4F51BCB33937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DB307-A7B0-4612-8C96-EE158BAA3A3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816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15297-D797-4767-9107-9A47C89FA011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E9890-1B99-4F0A-BD38-96AF4E01212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2F5B1-00D2-46C8-B2BA-1B564E7D4BBB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7344D-7224-4551-85CF-A6BFBCC206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376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49E9B-AB1D-4BB7-8180-243F813AD69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8722F-37A9-4455-92DA-0B72E33C16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29F0E-ADE4-40EB-9E8A-39BEEBCAD304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4A9F4-0857-43DC-9EE1-410694D006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25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97793-456F-4C35-B891-A70249E806AF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903E-56BB-4EBB-9C25-B55CBD99EF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E6095-8E79-45A6-917B-B29F6438BD5B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EF551-6CBC-4B8F-BE60-7AD03F21D1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9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54C34-A878-437A-ABFD-944F0CCA56DB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1D6B4-F9D1-4517-81D7-C51639C62C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0EF30-C94E-4E6D-BADE-3A858E53AF34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F036-CC6C-49AC-A1A8-75E7102224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375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EA993-9B2A-4736-946B-D0D3E85A459D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35CB9-7571-4CBD-99D5-24CE61BAC6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C401C-FD97-4DCB-AA95-37506084345E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FD5DA-32D3-40E7-920E-585217725F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85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FFB0D-904E-4B1D-9C6D-253074AF6982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C1B98-5257-4D4A-BB72-311E2212FE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51D1-871D-4578-8D53-258EBA9E10CE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ED96F-F6D2-4B28-A03B-1A4384A542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160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10738-69EF-4D59-8180-A65F33263C36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F752-1D39-4C6F-9697-0A7F3ADDE5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672C1-A08D-4527-AED6-BD8A3A18E74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FF8F-3E09-4184-9716-2147F513CD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21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26333-5E32-4C9F-924F-5A168B17855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CD51B-8D2C-438D-A2A9-5778D6DF92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15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17DAA-4D71-4E06-A10D-EC919186B151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7EDCD-F526-4C41-A773-A08E9F388B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65D1-5EC0-4044-A63E-5D1DEB787FA0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759B9-2E83-4259-9E1F-68DA9B71A6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039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87900-1B56-4F71-B0D2-3791ABFFE5D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73167-B0DA-4E25-9AE4-1A0CE16FB0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DE82-C95F-4471-ABFA-1AD023D18099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C83FE-BB40-419B-9534-11435D20FC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7198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75C03-9758-4FF7-BABD-E67836118979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90EAB-BA6E-4A5A-847A-AD832E3AC8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13D05-FBBF-420E-B63B-0D13E750852E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6D45B-518B-4976-8441-048F9D9C1B1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1273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CAD4A-60F4-4DAD-B3CE-E65B0A66663B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F481F-D429-44EA-BA72-1357DB9F9C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945B8-D0D2-46C9-8A9C-1AD89114CBEE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B46C5-1B76-4C4A-AD0A-7383FF2490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900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4D5B-D60D-4E46-8516-21650FEF1051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4918A-E244-4AC7-86B8-1029B110CEB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D8A63-CCA2-4B8A-A422-5E196857B508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FD5DA-6080-4801-85EF-C99A2EE8B6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847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D1D4C-156A-4E4F-8DE8-8B1112EE1F0B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85CB4-8D10-406E-8A1E-9E222A580C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27046-4D60-4A66-BEB0-48120FE23371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3AB13-8705-4DC2-8621-70D562F7ABB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2723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D2ECF-B54D-4E0B-AB64-B090C7E96B6C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7B644-DA3D-4C7D-8036-30546B3C55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2932F-0E48-4790-8A33-104BB42C759F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776BD-59CB-48E2-93F0-EBF5A46B1DD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9610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959A4-83FB-4C2F-861D-A9ED4CA374FE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382F1-D069-4E95-BA1E-69D823DC29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A61C1-180F-423D-9EDB-C9580F8683FD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4DFC3-F0DF-4E92-B7BB-74AA44A1B2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199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A3B32-4E01-4ACE-8B39-842CD6BF3E40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E13F4-CCF8-45DC-A87A-750B5E05D9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F9C0F-F2DF-4D37-9FE3-D2CF6EFA2A59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ED2F8-E8CA-4181-92BC-1FF7F01696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36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2EE65-E2CF-451A-A7A7-A503235AF3DC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18F7D-94FF-4828-9DB5-D405A81AD7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6F603-4AAA-4EFA-A8AA-899CB260EFB5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2C7E8-FF39-4077-A88B-485447B0E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04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31DF5-6E25-4646-B522-A4F976B75CF2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32D1B-C8F8-4D6D-9D2C-776713BD39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289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786F2-7009-4616-88F9-02D17A78AB25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39F8-DD38-4908-BA78-8D75EDF926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C18E3-3D3E-4C65-B760-693EF1668594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8BED2-212D-4F45-AEBB-169DEB48AD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807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BF197-765C-4CF5-9B52-E3F3F379DA05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57280-E013-4EC2-AD9C-BFC535D03B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6D96D-7E91-4B0B-854D-0C8A69357A0D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F78-3CC7-42DF-BE14-3A30720659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709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E700-C5FE-45D3-8A2F-7F3E7E218C5F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E723F-58C7-4EE3-A47B-4DBF98E0D9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38D94-56A8-4322-B6B8-1F5E54171CCA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B00F2-FF0D-4AC2-8536-62079FD2764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786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A8BE8-3CDB-41DC-8293-1EA713ACFD82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5B074-F992-444F-8BC2-D1A5B579F06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5638-A7DE-446F-A3BD-D810227DE931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89EF-2DB6-46EC-9866-3675F695DF3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459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AB72-5D6A-4FDC-AF24-F75F4C9D5589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2974-86FE-4D88-B1E6-FB5CB868EA7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A404-CD8F-4CE7-9A02-0C4A2066B780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E38FA-260D-4FFE-AB30-104421679D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355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2AF8-2BD7-4A8E-9C65-919CF13DEBC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97E3-0AF5-4D8F-8EA0-841CFF4D62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7C976-BF53-4550-B9B2-D64EBE2D1142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01B5C-D60D-4B6F-A159-1D5846E009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121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1"/>
          <p:cNvGrpSpPr>
            <a:grpSpLocks/>
          </p:cNvGrpSpPr>
          <p:nvPr userDrawn="1"/>
        </p:nvGrpSpPr>
        <p:grpSpPr bwMode="auto">
          <a:xfrm>
            <a:off x="0" y="0"/>
            <a:ext cx="9144000" cy="6859588"/>
            <a:chOff x="0" y="0"/>
            <a:chExt cx="9144000" cy="6859588"/>
          </a:xfrm>
        </p:grpSpPr>
        <p:sp>
          <p:nvSpPr>
            <p:cNvPr id="4" name="框架 3"/>
            <p:cNvSpPr/>
            <p:nvPr userDrawn="1"/>
          </p:nvSpPr>
          <p:spPr bwMode="auto">
            <a:xfrm>
              <a:off x="0" y="0"/>
              <a:ext cx="9144000" cy="6858000"/>
            </a:xfrm>
            <a:prstGeom prst="frame">
              <a:avLst>
                <a:gd name="adj1" fmla="val 3611"/>
              </a:avLst>
            </a:prstGeom>
            <a:solidFill>
              <a:srgbClr val="9AE2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5" name="直線接點 4"/>
            <p:cNvCxnSpPr/>
            <p:nvPr userDrawn="1"/>
          </p:nvCxnSpPr>
          <p:spPr bwMode="auto">
            <a:xfrm rot="16200000" flipH="1">
              <a:off x="-2930525" y="3429000"/>
              <a:ext cx="6858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 userDrawn="1"/>
          </p:nvCxnSpPr>
          <p:spPr bwMode="auto">
            <a:xfrm flipV="1">
              <a:off x="0" y="357188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/>
            <p:cNvCxnSpPr/>
            <p:nvPr userDrawn="1"/>
          </p:nvCxnSpPr>
          <p:spPr bwMode="auto">
            <a:xfrm flipV="1">
              <a:off x="0" y="6500813"/>
              <a:ext cx="9144000" cy="0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/>
            <p:nvPr userDrawn="1"/>
          </p:nvCxnSpPr>
          <p:spPr bwMode="auto">
            <a:xfrm rot="5400000">
              <a:off x="5287169" y="3429794"/>
              <a:ext cx="6858000" cy="1588"/>
            </a:xfrm>
            <a:prstGeom prst="line">
              <a:avLst/>
            </a:prstGeom>
            <a:ln w="28575">
              <a:solidFill>
                <a:srgbClr val="1D5AB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群組 12"/>
            <p:cNvGrpSpPr>
              <a:grpSpLocks/>
            </p:cNvGrpSpPr>
            <p:nvPr userDrawn="1"/>
          </p:nvGrpSpPr>
          <p:grpSpPr bwMode="auto">
            <a:xfrm>
              <a:off x="468313" y="188913"/>
              <a:ext cx="2124075" cy="627062"/>
              <a:chOff x="214313" y="785813"/>
              <a:chExt cx="2125439" cy="626963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214313" y="785813"/>
                <a:ext cx="2125439" cy="626963"/>
              </a:xfrm>
              <a:prstGeom prst="rect">
                <a:avLst/>
              </a:prstGeom>
              <a:solidFill>
                <a:srgbClr val="3DC8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2" name="矩形 34"/>
              <p:cNvSpPr>
                <a:spLocks noChangeArrowheads="1"/>
              </p:cNvSpPr>
              <p:nvPr/>
            </p:nvSpPr>
            <p:spPr bwMode="auto">
              <a:xfrm>
                <a:off x="466887" y="836605"/>
                <a:ext cx="1728309" cy="523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altLang="zh-TW" sz="2800" b="1">
                    <a:solidFill>
                      <a:schemeClr val="bg1"/>
                    </a:solidFill>
                    <a:latin typeface="Calibri" pitchFamily="34" charset="0"/>
                  </a:rPr>
                  <a:t>Chapter-3</a:t>
                </a:r>
              </a:p>
            </p:txBody>
          </p:sp>
        </p:grpSp>
        <p:pic>
          <p:nvPicPr>
            <p:cNvPr id="10" name="Picture 3" descr="G:\晏慈的企劃資料\繪圖\素材\MC900437364[1].JP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39927">
              <a:off x="8339138" y="120650"/>
              <a:ext cx="725487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內容版面配置區 18"/>
          <p:cNvSpPr>
            <a:spLocks noGrp="1"/>
          </p:cNvSpPr>
          <p:nvPr>
            <p:ph sz="quarter" idx="13"/>
          </p:nvPr>
        </p:nvSpPr>
        <p:spPr>
          <a:xfrm>
            <a:off x="-1116013" y="357188"/>
            <a:ext cx="914400" cy="914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13" name="日期版面配置區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AA605-5E7A-45A9-A946-183A5F6E5748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4" name="頁尾版面配置區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版面配置區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C5389-CAFB-4FD9-AB55-3578F246B2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6" name="日期版面配置區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318C7-093F-43A4-8C02-578F2E623026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17" name="頁尾版面配置區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8" name="投影片編號版面配置區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91824-0F16-46EC-AE5D-876C22180D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8AD0-80FC-4A21-9E3E-A301A42C382B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35BB-EB04-4C26-A089-EF037D1FCF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103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F810-E268-4B45-B0F5-05C78936A04A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F4318-B3C4-478C-8CD4-225DB32122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0778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DFB26-156D-409A-9C36-03A0D0572EC6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CE35F-0E03-4DC2-9ABD-EE8A13F36F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49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BA868-BF17-4143-9BBA-DBDAF78681BF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1BE0-E1F9-45F4-BD5F-B2EA99F480E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460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340D4-A80D-43C7-AF5E-EABF9BF2309E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452F5-F023-41C9-B97F-4F0703A909D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3497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6621-0941-42E9-B5FF-E57915D57180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A496F-BFEE-42C9-B3FC-2886551C2B8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741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A9DF-FC77-41AD-A0BD-E26D71D194BC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C853B-D17F-4531-9849-C0508B4686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497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29767-D661-4BD9-B463-FB22B4763028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75BC-148B-498D-9729-6B2F67FD7A7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8900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D916A-5127-4BB2-8006-B38F0215EF09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7C6DB-C6D1-46DA-99F3-6215941203E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013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4FF4E-0509-4A1C-88DA-2D466B13092A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7547E-1912-4983-92E8-6B02D25C54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844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51B07-AE9C-4F1F-B70E-0CA58B043BB0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9B4F-2DDB-463F-B7C9-2481D393F6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239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CF8AE-2BE7-4E2A-BC9F-C34F209D6F49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43A3-D011-4B0B-9A83-D09C4EEB26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79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75FE1-7B4E-44CA-863D-C07136AAEBF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9C4C0-677A-43BF-8265-FDBC1AA86A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240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7C65F-5B91-4FAA-A22F-1EC6BAAB414C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5C6CF-54C4-416D-8BE2-23C6146C33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48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88A40-2DEC-4D0C-B88E-D8FC29808A1C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D438-3CDC-45C9-8481-5329F519AC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016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36EB8-B765-41CF-8D9D-FBFC71D303EB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A7913-6AF3-48E9-A532-22E03D8200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72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9050B-B8B6-4EF4-9862-DAD33E440CB8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6FB8-25BB-4CA3-B670-D7AB599A49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2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8C650210-DF6F-446D-9E34-2AC71A9EA553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88126516-C770-488C-BAEC-8715EC44D7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04" r:id="rId1"/>
    <p:sldLayoutId id="2147488005" r:id="rId2"/>
    <p:sldLayoutId id="2147488006" r:id="rId3"/>
    <p:sldLayoutId id="2147488007" r:id="rId4"/>
    <p:sldLayoutId id="2147488008" r:id="rId5"/>
    <p:sldLayoutId id="2147488009" r:id="rId6"/>
    <p:sldLayoutId id="2147488010" r:id="rId7"/>
    <p:sldLayoutId id="2147488011" r:id="rId8"/>
    <p:sldLayoutId id="2147488012" r:id="rId9"/>
    <p:sldLayoutId id="2147488013" r:id="rId10"/>
    <p:sldLayoutId id="2147488014" r:id="rId11"/>
    <p:sldLayoutId id="2147488070" r:id="rId12"/>
    <p:sldLayoutId id="2147488071" r:id="rId13"/>
    <p:sldLayoutId id="2147488072" r:id="rId14"/>
    <p:sldLayoutId id="2147488073" r:id="rId15"/>
    <p:sldLayoutId id="2147488075" r:id="rId16"/>
    <p:sldLayoutId id="2147488077" r:id="rId17"/>
    <p:sldLayoutId id="2147488080" r:id="rId18"/>
    <p:sldLayoutId id="2147488081" r:id="rId19"/>
    <p:sldLayoutId id="2147488082" r:id="rId20"/>
    <p:sldLayoutId id="2147488083" r:id="rId21"/>
    <p:sldLayoutId id="2147488084" r:id="rId22"/>
    <p:sldLayoutId id="2147488085" r:id="rId23"/>
    <p:sldLayoutId id="2147488086" r:id="rId24"/>
    <p:sldLayoutId id="2147488087" r:id="rId25"/>
    <p:sldLayoutId id="2147488088" r:id="rId26"/>
    <p:sldLayoutId id="2147488089" r:id="rId27"/>
    <p:sldLayoutId id="2147488090" r:id="rId28"/>
    <p:sldLayoutId id="2147488091" r:id="rId29"/>
    <p:sldLayoutId id="2147488092" r:id="rId30"/>
    <p:sldLayoutId id="2147488093" r:id="rId31"/>
    <p:sldLayoutId id="2147488094" r:id="rId32"/>
    <p:sldLayoutId id="2147488095" r:id="rId33"/>
    <p:sldLayoutId id="2147488096" r:id="rId34"/>
    <p:sldLayoutId id="2147488097" r:id="rId35"/>
    <p:sldLayoutId id="2147488098" r:id="rId3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FB54EE8-0A05-4475-AA1D-970A5B46AECA}" type="datetimeFigureOut">
              <a:rPr lang="zh-TW" altLang="en-US"/>
              <a:pPr>
                <a:defRPr/>
              </a:pPr>
              <a:t>2017/10/30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9D53391-38F6-47F9-B94F-297B692A1B2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47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7" r:id="rId1"/>
    <p:sldLayoutId id="2147488348" r:id="rId2"/>
    <p:sldLayoutId id="2147488349" r:id="rId3"/>
    <p:sldLayoutId id="2147488350" r:id="rId4"/>
    <p:sldLayoutId id="2147488351" r:id="rId5"/>
    <p:sldLayoutId id="2147488352" r:id="rId6"/>
    <p:sldLayoutId id="2147488353" r:id="rId7"/>
    <p:sldLayoutId id="2147488354" r:id="rId8"/>
    <p:sldLayoutId id="2147488355" r:id="rId9"/>
    <p:sldLayoutId id="2147488356" r:id="rId10"/>
    <p:sldLayoutId id="21474883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27.jpe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32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5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5" Type="http://schemas.openxmlformats.org/officeDocument/2006/relationships/image" Target="../media/image11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jpeg"/><Relationship Id="rId5" Type="http://schemas.openxmlformats.org/officeDocument/2006/relationships/slide" Target="slide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4.jpeg"/><Relationship Id="rId7" Type="http://schemas.openxmlformats.org/officeDocument/2006/relationships/image" Target="../media/image5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slide" Target="slide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6.png"/><Relationship Id="rId3" Type="http://schemas.openxmlformats.org/officeDocument/2006/relationships/image" Target="../media/image9.jpeg"/><Relationship Id="rId7" Type="http://schemas.openxmlformats.org/officeDocument/2006/relationships/slide" Target="slide11.xml"/><Relationship Id="rId12" Type="http://schemas.openxmlformats.org/officeDocument/2006/relationships/slide" Target="slide2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slide" Target="slide20.xml"/><Relationship Id="rId5" Type="http://schemas.openxmlformats.org/officeDocument/2006/relationships/image" Target="../media/image11.png"/><Relationship Id="rId10" Type="http://schemas.openxmlformats.org/officeDocument/2006/relationships/slide" Target="slide18.xml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713"/>
            <a:ext cx="9144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矩形 13"/>
          <p:cNvSpPr>
            <a:spLocks noChangeArrowheads="1"/>
          </p:cNvSpPr>
          <p:nvPr/>
        </p:nvSpPr>
        <p:spPr bwMode="auto">
          <a:xfrm>
            <a:off x="539552" y="1772816"/>
            <a:ext cx="7705005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8800" b="1" dirty="0">
                <a:solidFill>
                  <a:srgbClr val="FF0000"/>
                </a:solidFill>
                <a:latin typeface="華康古印體" pitchFamily="65" charset="-120"/>
                <a:ea typeface="華康古印體" pitchFamily="65" charset="-120"/>
              </a:rPr>
              <a:t>樹德家商</a:t>
            </a:r>
            <a:endParaRPr kumimoji="0" lang="en-US" altLang="zh-TW" sz="8800" b="1" dirty="0">
              <a:solidFill>
                <a:srgbClr val="FF0000"/>
              </a:solidFill>
              <a:latin typeface="華康古印體" pitchFamily="65" charset="-120"/>
              <a:ea typeface="華康古印體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6600" b="1" dirty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地理數位</a:t>
            </a:r>
            <a:r>
              <a:rPr kumimoji="0" lang="zh-TW" altLang="en-US" sz="6600" b="1" dirty="0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教材</a:t>
            </a:r>
            <a:r>
              <a:rPr kumimoji="0" lang="en-US" altLang="zh-TW" sz="6600" b="1" dirty="0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(</a:t>
            </a:r>
            <a:r>
              <a:rPr kumimoji="0" lang="zh-TW" altLang="en-US" sz="6600" b="1" dirty="0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三</a:t>
            </a:r>
            <a:r>
              <a:rPr kumimoji="0" lang="en-US" altLang="zh-TW" sz="6600" b="1" dirty="0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)</a:t>
            </a:r>
            <a:r>
              <a:rPr kumimoji="0" lang="en-US" altLang="zh-TW" sz="6600" b="1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/>
            </a:r>
            <a:br>
              <a:rPr kumimoji="0" lang="en-US" altLang="zh-TW" sz="6600" b="1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</a:br>
            <a:r>
              <a:rPr kumimoji="0" lang="zh-TW" altLang="en-US" sz="6600" b="1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氣候</a:t>
            </a:r>
            <a:r>
              <a:rPr kumimoji="0" lang="zh-TW" altLang="en-US" sz="6600" b="1" dirty="0" smtClean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篇</a:t>
            </a:r>
            <a:endParaRPr kumimoji="0" lang="en-US" altLang="zh-TW" sz="6600" b="1" dirty="0">
              <a:solidFill>
                <a:srgbClr val="002060"/>
              </a:solidFill>
              <a:latin typeface="華康古印體" pitchFamily="65" charset="-120"/>
              <a:ea typeface="華康古印體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4800" b="1" dirty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主講</a:t>
            </a:r>
            <a:r>
              <a:rPr kumimoji="0" lang="en-US" altLang="zh-TW" sz="4800" b="1" dirty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:</a:t>
            </a:r>
            <a:r>
              <a:rPr kumimoji="0" lang="zh-TW" altLang="en-US" sz="4800" b="1" dirty="0">
                <a:solidFill>
                  <a:srgbClr val="002060"/>
                </a:solidFill>
                <a:latin typeface="華康古印體" pitchFamily="65" charset="-120"/>
                <a:ea typeface="華康古印體" pitchFamily="65" charset="-120"/>
              </a:rPr>
              <a:t>蘇煌盛老師</a:t>
            </a:r>
          </a:p>
        </p:txBody>
      </p:sp>
    </p:spTree>
    <p:extLst>
      <p:ext uri="{BB962C8B-B14F-4D97-AF65-F5344CB8AC3E}">
        <p14:creationId xmlns:p14="http://schemas.microsoft.com/office/powerpoint/2010/main" val="2427019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圖片 8" descr="圖片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82563"/>
            <a:ext cx="9504363" cy="711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 descr="2157918_191247041_2.jpg"/>
          <p:cNvPicPr>
            <a:picLocks noChangeAspect="1"/>
          </p:cNvPicPr>
          <p:nvPr/>
        </p:nvPicPr>
        <p:blipFill>
          <a:blip r:embed="rId3" cstate="print">
            <a:lum contrast="-4000"/>
          </a:blip>
          <a:srcRect b="60500"/>
          <a:stretch>
            <a:fillRect/>
          </a:stretch>
        </p:blipFill>
        <p:spPr>
          <a:xfrm>
            <a:off x="0" y="0"/>
            <a:ext cx="914400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6180" name="群組 15"/>
          <p:cNvGrpSpPr>
            <a:grpSpLocks/>
          </p:cNvGrpSpPr>
          <p:nvPr/>
        </p:nvGrpSpPr>
        <p:grpSpPr bwMode="auto">
          <a:xfrm>
            <a:off x="8316913" y="260350"/>
            <a:ext cx="576262" cy="576263"/>
            <a:chOff x="7380312" y="260648"/>
            <a:chExt cx="1152128" cy="1224136"/>
          </a:xfrm>
        </p:grpSpPr>
        <p:sp>
          <p:nvSpPr>
            <p:cNvPr id="17" name="圓角矩形 16"/>
            <p:cNvSpPr/>
            <p:nvPr/>
          </p:nvSpPr>
          <p:spPr>
            <a:xfrm>
              <a:off x="7380312" y="260648"/>
              <a:ext cx="1152128" cy="1224136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306190" name="圖片 17" descr="thCAUZWF52.jpg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260648"/>
              <a:ext cx="115212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6181" name="Picture 47" descr="F:\晏慈的企劃資料\繪圖\素材\幾何圖形-可用素材\星星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268413"/>
            <a:ext cx="8588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13"/>
          <p:cNvGrpSpPr>
            <a:grpSpLocks/>
          </p:cNvGrpSpPr>
          <p:nvPr/>
        </p:nvGrpSpPr>
        <p:grpSpPr bwMode="auto">
          <a:xfrm>
            <a:off x="395288" y="476250"/>
            <a:ext cx="7637462" cy="1131888"/>
            <a:chOff x="611188" y="476250"/>
            <a:chExt cx="7636713" cy="1131888"/>
          </a:xfrm>
        </p:grpSpPr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1907704" y="509771"/>
              <a:ext cx="634019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三、世界主要氣候類型</a:t>
              </a:r>
            </a:p>
          </p:txBody>
        </p:sp>
        <p:pic>
          <p:nvPicPr>
            <p:cNvPr id="306186" name="圖片 15" descr="3533-crystal-rainbow-apple-icon-png-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476250"/>
              <a:ext cx="1131887" cy="113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文字方塊 4"/>
          <p:cNvSpPr txBox="1"/>
          <p:nvPr/>
        </p:nvSpPr>
        <p:spPr>
          <a:xfrm>
            <a:off x="-36513" y="2032000"/>
            <a:ext cx="5481638" cy="4603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spc="3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文鼎中圓" pitchFamily="49" charset="-120"/>
              </a:rPr>
              <a:t>       世界主要氣候類型分布圖</a:t>
            </a:r>
          </a:p>
        </p:txBody>
      </p:sp>
      <p:pic>
        <p:nvPicPr>
          <p:cNvPr id="30618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/>
          <a:stretch>
            <a:fillRect/>
          </a:stretch>
        </p:blipFill>
        <p:spPr bwMode="auto">
          <a:xfrm>
            <a:off x="254000" y="2468563"/>
            <a:ext cx="863917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36512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04" name="圖片 19" descr="dewf.png"/>
          <p:cNvPicPr>
            <a:picLocks noChangeAspect="1"/>
          </p:cNvPicPr>
          <p:nvPr/>
        </p:nvPicPr>
        <p:blipFill>
          <a:blip r:embed="rId3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60575"/>
            <a:ext cx="37877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20"/>
          <p:cNvGrpSpPr>
            <a:grpSpLocks/>
          </p:cNvGrpSpPr>
          <p:nvPr/>
        </p:nvGrpSpPr>
        <p:grpSpPr bwMode="auto">
          <a:xfrm>
            <a:off x="3565525" y="2133600"/>
            <a:ext cx="5254625" cy="3887788"/>
            <a:chOff x="3564087" y="2133600"/>
            <a:chExt cx="5255318" cy="3887588"/>
          </a:xfrm>
        </p:grpSpPr>
        <p:sp>
          <p:nvSpPr>
            <p:cNvPr id="103436" name="矩形 22"/>
            <p:cNvSpPr>
              <a:spLocks noChangeArrowheads="1"/>
            </p:cNvSpPr>
            <p:nvPr/>
          </p:nvSpPr>
          <p:spPr bwMode="auto">
            <a:xfrm>
              <a:off x="3564087" y="3343213"/>
              <a:ext cx="5255318" cy="26779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  <a:headEnd/>
              <a:tailEnd/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(1)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位在南、北緯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度之間終年</a:t>
              </a:r>
              <a:endParaRPr kumimoji="0" lang="en-US" altLang="zh-TW" sz="2800" b="1" dirty="0">
                <a:latin typeface="微軟正黑體" pitchFamily="34" charset="-120"/>
                <a:ea typeface="微軟正黑體" pitchFamily="34" charset="-120"/>
              </a:endParaRP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高溫。</a:t>
              </a:r>
            </a:p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(2)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年溫差小。</a:t>
              </a:r>
            </a:p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(3)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常出現對流雨。</a:t>
              </a:r>
            </a:p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(4)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年雨量豐富，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1500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毫米以上。</a:t>
              </a:r>
            </a:p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(5)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無明顯乾季。</a:t>
              </a:r>
              <a:endParaRPr kumimoji="0" lang="zh-TW" altLang="en-US" sz="2800" b="1" dirty="0"/>
            </a:p>
          </p:txBody>
        </p:sp>
        <p:sp>
          <p:nvSpPr>
            <p:cNvPr id="307211" name="矩形 18"/>
            <p:cNvSpPr>
              <a:spLocks noChangeArrowheads="1"/>
            </p:cNvSpPr>
            <p:nvPr/>
          </p:nvSpPr>
          <p:spPr bwMode="auto">
            <a:xfrm>
              <a:off x="4643438" y="2133600"/>
              <a:ext cx="3457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熱帶雨林氣候</a:t>
              </a:r>
              <a:endParaRPr lang="zh-TW" altLang="en-US">
                <a:latin typeface="Arial" pitchFamily="34" charset="0"/>
              </a:endParaRPr>
            </a:p>
          </p:txBody>
        </p:sp>
      </p:grpSp>
      <p:grpSp>
        <p:nvGrpSpPr>
          <p:cNvPr id="7" name="群組 19"/>
          <p:cNvGrpSpPr>
            <a:grpSpLocks/>
          </p:cNvGrpSpPr>
          <p:nvPr/>
        </p:nvGrpSpPr>
        <p:grpSpPr bwMode="auto">
          <a:xfrm>
            <a:off x="684213" y="-171450"/>
            <a:ext cx="6661150" cy="2232025"/>
            <a:chOff x="683568" y="-171400"/>
            <a:chExt cx="6662971" cy="2232248"/>
          </a:xfrm>
        </p:grpSpPr>
        <p:pic>
          <p:nvPicPr>
            <p:cNvPr id="307208" name="圖片 18" descr="小人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8"/>
            <p:cNvSpPr>
              <a:spLocks noChangeArrowheads="1"/>
            </p:cNvSpPr>
            <p:nvPr/>
          </p:nvSpPr>
          <p:spPr bwMode="auto">
            <a:xfrm>
              <a:off x="971003" y="509771"/>
              <a:ext cx="6375536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一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 熱帶溼潤氣候</a:t>
              </a:r>
            </a:p>
          </p:txBody>
        </p:sp>
      </p:grpSp>
      <p:pic>
        <p:nvPicPr>
          <p:cNvPr id="3072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674813"/>
            <a:ext cx="28448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群組 21"/>
          <p:cNvGrpSpPr>
            <a:grpSpLocks/>
          </p:cNvGrpSpPr>
          <p:nvPr/>
        </p:nvGrpSpPr>
        <p:grpSpPr bwMode="auto">
          <a:xfrm>
            <a:off x="468313" y="1916113"/>
            <a:ext cx="4535487" cy="4941887"/>
            <a:chOff x="467544" y="1916113"/>
            <a:chExt cx="4536504" cy="4941887"/>
          </a:xfrm>
        </p:grpSpPr>
        <p:pic>
          <p:nvPicPr>
            <p:cNvPr id="309262" name="圖片 17" descr="dewf.png"/>
            <p:cNvPicPr>
              <a:picLocks noChangeAspect="1"/>
            </p:cNvPicPr>
            <p:nvPr/>
          </p:nvPicPr>
          <p:blipFill>
            <a:blip r:embed="rId3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916113"/>
              <a:ext cx="3789363" cy="86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圖片 17" descr="2457331_000302420000_2.jpg"/>
            <p:cNvPicPr>
              <a:picLocks noChangeAspect="1"/>
            </p:cNvPicPr>
            <p:nvPr/>
          </p:nvPicPr>
          <p:blipFill>
            <a:blip r:embed="rId4" cstate="print">
              <a:lum contrast="40000"/>
            </a:blip>
            <a:srcRect l="11765" t="3532" r="11765" b="20522"/>
            <a:stretch>
              <a:fillRect/>
            </a:stretch>
          </p:blipFill>
          <p:spPr>
            <a:xfrm>
              <a:off x="467544" y="2708920"/>
              <a:ext cx="4536504" cy="41490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" name="群組 20"/>
          <p:cNvGrpSpPr>
            <a:grpSpLocks/>
          </p:cNvGrpSpPr>
          <p:nvPr/>
        </p:nvGrpSpPr>
        <p:grpSpPr bwMode="auto">
          <a:xfrm>
            <a:off x="468313" y="1989138"/>
            <a:ext cx="4103687" cy="4464050"/>
            <a:chOff x="468313" y="1989138"/>
            <a:chExt cx="4103687" cy="4464050"/>
          </a:xfrm>
        </p:grpSpPr>
        <p:sp>
          <p:nvSpPr>
            <p:cNvPr id="309258" name="矩形 18"/>
            <p:cNvSpPr>
              <a:spLocks noChangeArrowheads="1"/>
            </p:cNvSpPr>
            <p:nvPr/>
          </p:nvSpPr>
          <p:spPr bwMode="auto">
            <a:xfrm>
              <a:off x="1116013" y="1989138"/>
              <a:ext cx="30989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熱帶莽原氣候 </a:t>
              </a:r>
              <a:endParaRPr lang="zh-TW" altLang="en-US">
                <a:latin typeface="Arial" pitchFamily="34" charset="0"/>
              </a:endParaRPr>
            </a:p>
          </p:txBody>
        </p:sp>
        <p:sp>
          <p:nvSpPr>
            <p:cNvPr id="104461" name="矩形 22"/>
            <p:cNvSpPr>
              <a:spLocks noChangeArrowheads="1"/>
            </p:cNvSpPr>
            <p:nvPr/>
          </p:nvSpPr>
          <p:spPr bwMode="auto">
            <a:xfrm>
              <a:off x="468313" y="2517775"/>
              <a:ext cx="4103687" cy="3935413"/>
            </a:xfrm>
            <a:prstGeom prst="rect">
              <a:avLst/>
            </a:prstGeom>
            <a:ln>
              <a:headEnd/>
              <a:tailEnd/>
            </a:ln>
            <a:effectLst>
              <a:softEdge rad="3175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(1)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位在南北緯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度至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回歸線之間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(2)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全年高溫，年溫差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比雨林大。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(3)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年雨量較雨林少，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約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750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至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1500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毫米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(4)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形成夏雨冬乾的特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徵，有明顯的乾季。</a:t>
              </a:r>
              <a:endParaRPr kumimoji="0" lang="zh-TW" altLang="en-US" sz="2800" b="1" dirty="0"/>
            </a:p>
          </p:txBody>
        </p:sp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1682750"/>
            <a:ext cx="2751137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19"/>
          <p:cNvGrpSpPr>
            <a:grpSpLocks/>
          </p:cNvGrpSpPr>
          <p:nvPr/>
        </p:nvGrpSpPr>
        <p:grpSpPr bwMode="auto">
          <a:xfrm>
            <a:off x="684213" y="-171450"/>
            <a:ext cx="6661150" cy="2232025"/>
            <a:chOff x="683568" y="-171400"/>
            <a:chExt cx="6662971" cy="2232248"/>
          </a:xfrm>
        </p:grpSpPr>
        <p:pic>
          <p:nvPicPr>
            <p:cNvPr id="309256" name="圖片 18" descr="小人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971003" y="509771"/>
              <a:ext cx="6375536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一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 熱帶溼潤氣候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群組 19"/>
          <p:cNvGrpSpPr>
            <a:grpSpLocks/>
          </p:cNvGrpSpPr>
          <p:nvPr/>
        </p:nvGrpSpPr>
        <p:grpSpPr bwMode="auto">
          <a:xfrm>
            <a:off x="4284663" y="2133600"/>
            <a:ext cx="4535487" cy="4391025"/>
            <a:chOff x="4283968" y="2133600"/>
            <a:chExt cx="4536504" cy="4391744"/>
          </a:xfrm>
        </p:grpSpPr>
        <p:pic>
          <p:nvPicPr>
            <p:cNvPr id="17" name="圖片 16" descr="2457331_000302420000_2.jpg"/>
            <p:cNvPicPr>
              <a:picLocks noChangeAspect="1"/>
            </p:cNvPicPr>
            <p:nvPr/>
          </p:nvPicPr>
          <p:blipFill>
            <a:blip r:embed="rId3" cstate="print">
              <a:lum contrast="29000"/>
            </a:blip>
            <a:srcRect l="11765" t="3532" r="11765" b="20522"/>
            <a:stretch>
              <a:fillRect/>
            </a:stretch>
          </p:blipFill>
          <p:spPr>
            <a:xfrm>
              <a:off x="4283968" y="2852936"/>
              <a:ext cx="4536504" cy="3672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0287" name="圖片 20" descr="dewf.png"/>
            <p:cNvPicPr>
              <a:picLocks noChangeAspect="1"/>
            </p:cNvPicPr>
            <p:nvPr/>
          </p:nvPicPr>
          <p:blipFill>
            <a:blip r:embed="rId4">
              <a:lum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138" y="2133600"/>
              <a:ext cx="37877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18"/>
          <p:cNvGrpSpPr>
            <a:grpSpLocks/>
          </p:cNvGrpSpPr>
          <p:nvPr/>
        </p:nvGrpSpPr>
        <p:grpSpPr bwMode="auto">
          <a:xfrm>
            <a:off x="4211638" y="2276475"/>
            <a:ext cx="4537075" cy="3816350"/>
            <a:chOff x="4211638" y="2276475"/>
            <a:chExt cx="4537075" cy="3816350"/>
          </a:xfrm>
        </p:grpSpPr>
        <p:sp>
          <p:nvSpPr>
            <p:cNvPr id="105484" name="矩形 22"/>
            <p:cNvSpPr>
              <a:spLocks noChangeArrowheads="1"/>
            </p:cNvSpPr>
            <p:nvPr/>
          </p:nvSpPr>
          <p:spPr bwMode="auto">
            <a:xfrm>
              <a:off x="4211638" y="3011488"/>
              <a:ext cx="4537075" cy="3081337"/>
            </a:xfrm>
            <a:prstGeom prst="rect">
              <a:avLst/>
            </a:prstGeom>
            <a:ln>
              <a:headEnd/>
              <a:tailEnd/>
            </a:ln>
            <a:effectLst>
              <a:softEdge rad="3175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</a:p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  (1)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位於緯度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40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～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60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度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之間的大陸西岸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(2)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受西風及暖流的影響</a:t>
              </a:r>
              <a:endParaRPr kumimoji="0" lang="en-US" altLang="zh-TW" sz="2800" b="1" dirty="0">
                <a:latin typeface="微軟正黑體" pitchFamily="34" charset="-120"/>
                <a:ea typeface="微軟正黑體" pitchFamily="34" charset="-120"/>
              </a:endParaRPr>
            </a:p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  (3)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全年有雨，無明顯乾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季，冬暖夏涼</a:t>
              </a:r>
              <a:endParaRPr kumimoji="0" lang="en-US" altLang="zh-TW" sz="2800" b="1" dirty="0">
                <a:latin typeface="微軟正黑體" pitchFamily="34" charset="-120"/>
                <a:ea typeface="微軟正黑體" pitchFamily="34" charset="-120"/>
              </a:endParaRPr>
            </a:p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  (4)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年溫差小。</a:t>
              </a:r>
              <a:endParaRPr kumimoji="0" lang="zh-TW" altLang="en-US" sz="2800" b="1" dirty="0"/>
            </a:p>
          </p:txBody>
        </p:sp>
        <p:sp>
          <p:nvSpPr>
            <p:cNvPr id="310285" name="矩形 19"/>
            <p:cNvSpPr>
              <a:spLocks noChangeArrowheads="1"/>
            </p:cNvSpPr>
            <p:nvPr/>
          </p:nvSpPr>
          <p:spPr bwMode="auto">
            <a:xfrm>
              <a:off x="4745038" y="2276475"/>
              <a:ext cx="346710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溫帶海洋性氣候</a:t>
              </a:r>
              <a:endParaRPr lang="zh-TW" altLang="en-US">
                <a:latin typeface="Arial" pitchFamily="34" charset="0"/>
              </a:endParaRPr>
            </a:p>
          </p:txBody>
        </p:sp>
      </p:grpSp>
      <p:grpSp>
        <p:nvGrpSpPr>
          <p:cNvPr id="6" name="群組 19"/>
          <p:cNvGrpSpPr>
            <a:grpSpLocks/>
          </p:cNvGrpSpPr>
          <p:nvPr/>
        </p:nvGrpSpPr>
        <p:grpSpPr bwMode="auto">
          <a:xfrm>
            <a:off x="684213" y="-171450"/>
            <a:ext cx="6445250" cy="2232025"/>
            <a:chOff x="683568" y="-171400"/>
            <a:chExt cx="6445593" cy="2232248"/>
          </a:xfrm>
        </p:grpSpPr>
        <p:pic>
          <p:nvPicPr>
            <p:cNvPr id="310280" name="圖片 18" descr="小人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8"/>
            <p:cNvSpPr>
              <a:spLocks noChangeArrowheads="1"/>
            </p:cNvSpPr>
            <p:nvPr/>
          </p:nvSpPr>
          <p:spPr bwMode="auto">
            <a:xfrm>
              <a:off x="1278512" y="509889"/>
              <a:ext cx="5850649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二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溫帶溼潤氣候</a:t>
              </a:r>
            </a:p>
          </p:txBody>
        </p:sp>
      </p:grpSp>
      <p:pic>
        <p:nvPicPr>
          <p:cNvPr id="31027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700213"/>
            <a:ext cx="2746375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2"/>
          <p:cNvGrpSpPr>
            <a:grpSpLocks/>
          </p:cNvGrpSpPr>
          <p:nvPr/>
        </p:nvGrpSpPr>
        <p:grpSpPr bwMode="auto">
          <a:xfrm>
            <a:off x="3924300" y="2133600"/>
            <a:ext cx="4824413" cy="4391025"/>
            <a:chOff x="3923928" y="2133600"/>
            <a:chExt cx="4824536" cy="4391744"/>
          </a:xfrm>
        </p:grpSpPr>
        <p:pic>
          <p:nvPicPr>
            <p:cNvPr id="18" name="圖片 17" descr="2457331_000302420000_2.jpg"/>
            <p:cNvPicPr>
              <a:picLocks noChangeAspect="1"/>
            </p:cNvPicPr>
            <p:nvPr/>
          </p:nvPicPr>
          <p:blipFill>
            <a:blip r:embed="rId3" cstate="print">
              <a:lum contrast="33000"/>
            </a:blip>
            <a:srcRect l="11765" t="3532" r="11765" b="20522"/>
            <a:stretch>
              <a:fillRect/>
            </a:stretch>
          </p:blipFill>
          <p:spPr>
            <a:xfrm>
              <a:off x="3923928" y="2852936"/>
              <a:ext cx="4824536" cy="3672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1311" name="圖片 18" descr="dewf.png"/>
            <p:cNvPicPr>
              <a:picLocks noChangeAspect="1"/>
            </p:cNvPicPr>
            <p:nvPr/>
          </p:nvPicPr>
          <p:blipFill>
            <a:blip r:embed="rId4">
              <a:lum contras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663" y="2133600"/>
              <a:ext cx="37877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21"/>
          <p:cNvGrpSpPr>
            <a:grpSpLocks/>
          </p:cNvGrpSpPr>
          <p:nvPr/>
        </p:nvGrpSpPr>
        <p:grpSpPr bwMode="auto">
          <a:xfrm>
            <a:off x="4067175" y="2276475"/>
            <a:ext cx="4465638" cy="4032250"/>
            <a:chOff x="4066803" y="2276475"/>
            <a:chExt cx="4465637" cy="4032471"/>
          </a:xfrm>
        </p:grpSpPr>
        <p:sp>
          <p:nvSpPr>
            <p:cNvPr id="106508" name="矩形 22"/>
            <p:cNvSpPr>
              <a:spLocks noChangeArrowheads="1"/>
            </p:cNvSpPr>
            <p:nvPr/>
          </p:nvSpPr>
          <p:spPr bwMode="auto">
            <a:xfrm>
              <a:off x="4066803" y="2800571"/>
              <a:ext cx="4465637" cy="3508375"/>
            </a:xfrm>
            <a:prstGeom prst="rect">
              <a:avLst/>
            </a:prstGeom>
            <a:ln>
              <a:headEnd/>
              <a:tailEnd/>
            </a:ln>
            <a:effectLst>
              <a:softEdge rad="317500"/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(1)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位在緯度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～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40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度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之間的大陸西岸及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環地中海地區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(2)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受行星風系的季節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移動與涼流的影響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(3)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冬雨夏乾，冬暖夏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熱，年溫差不大。</a:t>
              </a:r>
              <a:endParaRPr kumimoji="0" lang="zh-TW" altLang="en-US" sz="2800" b="1" dirty="0"/>
            </a:p>
          </p:txBody>
        </p:sp>
        <p:sp>
          <p:nvSpPr>
            <p:cNvPr id="311309" name="矩形 17"/>
            <p:cNvSpPr>
              <a:spLocks noChangeArrowheads="1"/>
            </p:cNvSpPr>
            <p:nvPr/>
          </p:nvSpPr>
          <p:spPr bwMode="auto">
            <a:xfrm>
              <a:off x="4643438" y="2276475"/>
              <a:ext cx="3057525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地中海型氣候</a:t>
              </a:r>
              <a:endParaRPr lang="zh-TW" altLang="en-US">
                <a:latin typeface="Arial" pitchFamily="34" charset="0"/>
              </a:endParaRPr>
            </a:p>
          </p:txBody>
        </p:sp>
      </p:grpSp>
      <p:grpSp>
        <p:nvGrpSpPr>
          <p:cNvPr id="16" name="群組 19"/>
          <p:cNvGrpSpPr>
            <a:grpSpLocks/>
          </p:cNvGrpSpPr>
          <p:nvPr/>
        </p:nvGrpSpPr>
        <p:grpSpPr bwMode="auto">
          <a:xfrm>
            <a:off x="684213" y="-171450"/>
            <a:ext cx="6445250" cy="2232025"/>
            <a:chOff x="683568" y="-171400"/>
            <a:chExt cx="6445593" cy="2232248"/>
          </a:xfrm>
        </p:grpSpPr>
        <p:pic>
          <p:nvPicPr>
            <p:cNvPr id="311304" name="圖片 18" descr="小人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1278512" y="509889"/>
              <a:ext cx="5850649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二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溫帶溼潤氣候</a:t>
              </a:r>
            </a:p>
          </p:txBody>
        </p:sp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2794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50c226990f84db919dcb12df742889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772816"/>
            <a:ext cx="9144000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2012041018415577.jpg"/>
          <p:cNvPicPr>
            <a:picLocks noChangeAspect="1"/>
          </p:cNvPicPr>
          <p:nvPr/>
        </p:nvPicPr>
        <p:blipFill>
          <a:blip r:embed="rId3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 descr="2457331_000302420000_2.jpg"/>
          <p:cNvPicPr>
            <a:picLocks noChangeAspect="1"/>
          </p:cNvPicPr>
          <p:nvPr/>
        </p:nvPicPr>
        <p:blipFill>
          <a:blip r:embed="rId4" cstate="print">
            <a:lum contrast="64000"/>
          </a:blip>
          <a:srcRect l="11765" t="3532" r="11765" b="20522"/>
          <a:stretch>
            <a:fillRect/>
          </a:stretch>
        </p:blipFill>
        <p:spPr>
          <a:xfrm>
            <a:off x="4283968" y="2852936"/>
            <a:ext cx="4536504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22"/>
          <p:cNvSpPr>
            <a:spLocks noChangeArrowheads="1"/>
          </p:cNvSpPr>
          <p:nvPr/>
        </p:nvSpPr>
        <p:spPr bwMode="auto">
          <a:xfrm>
            <a:off x="4427538" y="3141663"/>
            <a:ext cx="4321175" cy="3108325"/>
          </a:xfrm>
          <a:prstGeom prst="rect">
            <a:avLst/>
          </a:prstGeom>
          <a:solidFill>
            <a:schemeClr val="lt1"/>
          </a:solidFill>
          <a:ln>
            <a:headEnd/>
            <a:tailEnd/>
          </a:ln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-342900">
              <a:defRPr/>
            </a:pPr>
            <a:r>
              <a:rPr kumimoji="0" lang="en-US" altLang="zh-TW" sz="2800" b="1" dirty="0">
                <a:latin typeface="微軟正黑體" pitchFamily="34" charset="-120"/>
                <a:ea typeface="微軟正黑體" pitchFamily="34" charset="-120"/>
              </a:rPr>
              <a:t>  (1)</a:t>
            </a: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位在北緯</a:t>
            </a:r>
            <a:r>
              <a:rPr kumimoji="0" lang="en-US" altLang="zh-TW" sz="2800" b="1" dirty="0"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kumimoji="0" lang="en-US" altLang="zh-TW" sz="2800" b="1" dirty="0">
                <a:latin typeface="微軟正黑體" pitchFamily="34" charset="-120"/>
                <a:ea typeface="微軟正黑體" pitchFamily="34" charset="-120"/>
              </a:rPr>
              <a:t>60</a:t>
            </a:r>
          </a:p>
          <a:p>
            <a:pPr indent="-342900">
              <a:defRPr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   度之內陸區域。</a:t>
            </a:r>
          </a:p>
          <a:p>
            <a:pPr indent="-342900">
              <a:defRPr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2800" b="1" dirty="0">
                <a:latin typeface="微軟正黑體" pitchFamily="34" charset="-120"/>
                <a:ea typeface="微軟正黑體" pitchFamily="34" charset="-120"/>
              </a:rPr>
              <a:t>(2)</a:t>
            </a: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由於距海遙遠，受</a:t>
            </a:r>
          </a:p>
          <a:p>
            <a:pPr indent="-342900">
              <a:defRPr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   陸地影響大。</a:t>
            </a:r>
          </a:p>
          <a:p>
            <a:pPr indent="-342900">
              <a:defRPr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2800" b="1" dirty="0">
                <a:latin typeface="微軟正黑體" pitchFamily="34" charset="-120"/>
                <a:ea typeface="微軟正黑體" pitchFamily="34" charset="-120"/>
              </a:rPr>
              <a:t>(3)</a:t>
            </a: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冬酷寒，夏炎熱，</a:t>
            </a:r>
          </a:p>
          <a:p>
            <a:pPr indent="-342900">
              <a:defRPr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   年溫差大。</a:t>
            </a:r>
          </a:p>
          <a:p>
            <a:pPr indent="-342900">
              <a:defRPr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2800" b="1" dirty="0">
                <a:latin typeface="微軟正黑體" pitchFamily="34" charset="-120"/>
                <a:ea typeface="微軟正黑體" pitchFamily="34" charset="-120"/>
              </a:rPr>
              <a:t>(4)</a:t>
            </a: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降水以夏雨為主。</a:t>
            </a:r>
            <a:endParaRPr kumimoji="0" lang="zh-TW" altLang="en-US" sz="2800" b="1" dirty="0"/>
          </a:p>
        </p:txBody>
      </p:sp>
      <p:pic>
        <p:nvPicPr>
          <p:cNvPr id="312329" name="圖片 18" descr="dewf.png"/>
          <p:cNvPicPr>
            <a:picLocks noChangeAspect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133600"/>
            <a:ext cx="37877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0" name="矩形 16"/>
          <p:cNvSpPr>
            <a:spLocks noChangeArrowheads="1"/>
          </p:cNvSpPr>
          <p:nvPr/>
        </p:nvSpPr>
        <p:spPr bwMode="auto">
          <a:xfrm>
            <a:off x="4356100" y="2276475"/>
            <a:ext cx="350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b="1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b="1">
                <a:latin typeface="微軟正黑體" pitchFamily="34" charset="-120"/>
                <a:ea typeface="微軟正黑體" pitchFamily="34" charset="-120"/>
              </a:rPr>
              <a:t>溫帶大陸性氣候</a:t>
            </a:r>
            <a:endParaRPr lang="zh-TW" altLang="en-US">
              <a:latin typeface="Arial" pitchFamily="34" charset="0"/>
            </a:endParaRPr>
          </a:p>
        </p:txBody>
      </p:sp>
      <p:grpSp>
        <p:nvGrpSpPr>
          <p:cNvPr id="17" name="群組 19"/>
          <p:cNvGrpSpPr>
            <a:grpSpLocks/>
          </p:cNvGrpSpPr>
          <p:nvPr/>
        </p:nvGrpSpPr>
        <p:grpSpPr bwMode="auto">
          <a:xfrm>
            <a:off x="684213" y="-171450"/>
            <a:ext cx="6445250" cy="2232025"/>
            <a:chOff x="683568" y="-171400"/>
            <a:chExt cx="6445593" cy="2232248"/>
          </a:xfrm>
        </p:grpSpPr>
        <p:pic>
          <p:nvPicPr>
            <p:cNvPr id="312333" name="圖片 18" descr="小人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18"/>
            <p:cNvSpPr>
              <a:spLocks noChangeArrowheads="1"/>
            </p:cNvSpPr>
            <p:nvPr/>
          </p:nvSpPr>
          <p:spPr bwMode="auto">
            <a:xfrm>
              <a:off x="1278512" y="509889"/>
              <a:ext cx="5850649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二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溫帶溼潤氣候</a:t>
              </a: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31950"/>
            <a:ext cx="2808287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50c226990f84db919dcb12df742889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700808"/>
            <a:ext cx="9144000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 descr="2012041018415577.jpg"/>
          <p:cNvPicPr>
            <a:picLocks noChangeAspect="1"/>
          </p:cNvPicPr>
          <p:nvPr/>
        </p:nvPicPr>
        <p:blipFill>
          <a:blip r:embed="rId3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1"/>
          <p:cNvGrpSpPr>
            <a:grpSpLocks/>
          </p:cNvGrpSpPr>
          <p:nvPr/>
        </p:nvGrpSpPr>
        <p:grpSpPr bwMode="auto">
          <a:xfrm>
            <a:off x="-5221288" y="2036763"/>
            <a:ext cx="792163" cy="2663825"/>
            <a:chOff x="107504" y="2420888"/>
            <a:chExt cx="792088" cy="2664296"/>
          </a:xfrm>
        </p:grpSpPr>
        <p:pic>
          <p:nvPicPr>
            <p:cNvPr id="21" name="圖片 20" descr="867c7d4993917349c9b6264fb0648fae.jpg"/>
            <p:cNvPicPr>
              <a:picLocks noChangeAspect="1"/>
            </p:cNvPicPr>
            <p:nvPr/>
          </p:nvPicPr>
          <p:blipFill>
            <a:blip r:embed="rId4" cstate="print"/>
            <a:srcRect r="84120" b="57350"/>
            <a:stretch>
              <a:fillRect/>
            </a:stretch>
          </p:blipFill>
          <p:spPr>
            <a:xfrm>
              <a:off x="107504" y="2420888"/>
              <a:ext cx="792088" cy="2664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13363" name="Text Box 9"/>
            <p:cNvSpPr txBox="1">
              <a:spLocks noChangeArrowheads="1"/>
            </p:cNvSpPr>
            <p:nvPr/>
          </p:nvSpPr>
          <p:spPr bwMode="auto">
            <a:xfrm>
              <a:off x="145133" y="2614612"/>
              <a:ext cx="677192" cy="2144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>
                  <a:solidFill>
                    <a:srgbClr val="1D5AB3"/>
                  </a:solidFill>
                  <a:latin typeface="微軟正黑體" pitchFamily="34" charset="-120"/>
                  <a:ea typeface="微軟正黑體" pitchFamily="34" charset="-120"/>
                </a:rPr>
                <a:t>↑</a:t>
              </a:r>
              <a:r>
                <a:rPr lang="zh-TW" altLang="en-US" b="1">
                  <a:solidFill>
                    <a:srgbClr val="1D5AB3"/>
                  </a:solidFill>
                  <a:latin typeface="微軟正黑體" pitchFamily="34" charset="-120"/>
                  <a:ea typeface="微軟正黑體" pitchFamily="34" charset="-120"/>
                </a:rPr>
                <a:t>極地氣候</a:t>
              </a:r>
            </a:p>
          </p:txBody>
        </p:sp>
      </p:grpSp>
      <p:grpSp>
        <p:nvGrpSpPr>
          <p:cNvPr id="5" name="群組 23"/>
          <p:cNvGrpSpPr>
            <a:grpSpLocks/>
          </p:cNvGrpSpPr>
          <p:nvPr/>
        </p:nvGrpSpPr>
        <p:grpSpPr bwMode="auto">
          <a:xfrm>
            <a:off x="4284663" y="2060575"/>
            <a:ext cx="4535487" cy="4464050"/>
            <a:chOff x="4283968" y="2060575"/>
            <a:chExt cx="4536504" cy="4464769"/>
          </a:xfrm>
        </p:grpSpPr>
        <p:pic>
          <p:nvPicPr>
            <p:cNvPr id="19" name="圖片 18" descr="2457331_000302420000_2.jpg"/>
            <p:cNvPicPr>
              <a:picLocks noChangeAspect="1"/>
            </p:cNvPicPr>
            <p:nvPr/>
          </p:nvPicPr>
          <p:blipFill>
            <a:blip r:embed="rId5" cstate="print"/>
            <a:srcRect l="11765" t="3532" r="11765" b="20522"/>
            <a:stretch>
              <a:fillRect/>
            </a:stretch>
          </p:blipFill>
          <p:spPr>
            <a:xfrm>
              <a:off x="4283968" y="2852936"/>
              <a:ext cx="4536504" cy="36724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3361" name="圖片 21" descr="dewf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649" y="2060575"/>
              <a:ext cx="37877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群組 22"/>
          <p:cNvGrpSpPr>
            <a:grpSpLocks/>
          </p:cNvGrpSpPr>
          <p:nvPr/>
        </p:nvGrpSpPr>
        <p:grpSpPr bwMode="auto">
          <a:xfrm>
            <a:off x="4140200" y="2133600"/>
            <a:ext cx="4787900" cy="3971925"/>
            <a:chOff x="4139952" y="2133600"/>
            <a:chExt cx="4788024" cy="3971895"/>
          </a:xfrm>
        </p:grpSpPr>
        <p:sp>
          <p:nvSpPr>
            <p:cNvPr id="108556" name="矩形 22"/>
            <p:cNvSpPr>
              <a:spLocks noChangeArrowheads="1"/>
            </p:cNvSpPr>
            <p:nvPr/>
          </p:nvSpPr>
          <p:spPr bwMode="auto">
            <a:xfrm>
              <a:off x="4139952" y="2996952"/>
              <a:ext cx="4788024" cy="3108543"/>
            </a:xfrm>
            <a:prstGeom prst="rect">
              <a:avLst/>
            </a:prstGeom>
            <a:ln>
              <a:headEnd/>
              <a:tailEnd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indent="-342900">
                <a:defRPr/>
              </a:pP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endParaRPr kumimoji="0" lang="zh-TW" altLang="en-US" sz="2800" b="1" dirty="0">
                <a:latin typeface="微軟正黑體" pitchFamily="34" charset="-120"/>
                <a:ea typeface="微軟正黑體" pitchFamily="34" charset="-120"/>
              </a:endParaRP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(1)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最暖月均溫大於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0℃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者 </a:t>
              </a:r>
              <a:endParaRPr kumimoji="0" lang="en-US" altLang="zh-TW" sz="2800" b="1" dirty="0">
                <a:latin typeface="微軟正黑體" pitchFamily="34" charset="-120"/>
                <a:ea typeface="微軟正黑體" pitchFamily="34" charset="-120"/>
              </a:endParaRP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稱為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苔原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氣候，降水</a:t>
              </a:r>
              <a:endParaRPr kumimoji="0" lang="en-US" altLang="zh-TW" sz="2800" b="1" dirty="0">
                <a:latin typeface="微軟正黑體" pitchFamily="34" charset="-120"/>
                <a:ea typeface="微軟正黑體" pitchFamily="34" charset="-120"/>
              </a:endParaRP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量少，蒸發微弱。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(2)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最暖月均溫小於</a:t>
              </a:r>
              <a:r>
                <a:rPr kumimoji="0" lang="en-US" altLang="zh-TW" sz="2800" b="1" dirty="0">
                  <a:latin typeface="微軟正黑體" pitchFamily="34" charset="-120"/>
                  <a:ea typeface="微軟正黑體" pitchFamily="34" charset="-120"/>
                </a:rPr>
                <a:t>0℃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者  </a:t>
              </a:r>
              <a:endParaRPr kumimoji="0" lang="en-US" altLang="zh-TW" sz="2800" b="1" dirty="0">
                <a:latin typeface="微軟正黑體" pitchFamily="34" charset="-120"/>
                <a:ea typeface="微軟正黑體" pitchFamily="34" charset="-120"/>
              </a:endParaRP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稱為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冰冠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氣候</a:t>
              </a:r>
              <a:r>
                <a:rPr kumimoji="0" lang="zh-TW" altLang="en-US" b="1" dirty="0"/>
                <a:t>，</a:t>
              </a: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降水量</a:t>
              </a:r>
            </a:p>
            <a:p>
              <a:pPr indent="-342900">
                <a:defRPr/>
              </a:pPr>
              <a:r>
                <a:rPr kumimoji="0" lang="zh-TW" altLang="en-US" sz="2800" b="1" dirty="0">
                  <a:latin typeface="微軟正黑體" pitchFamily="34" charset="-120"/>
                  <a:ea typeface="微軟正黑體" pitchFamily="34" charset="-120"/>
                </a:rPr>
                <a:t>     少，冰雪遍地</a:t>
              </a:r>
            </a:p>
          </p:txBody>
        </p:sp>
        <p:sp>
          <p:nvSpPr>
            <p:cNvPr id="313359" name="矩形 20"/>
            <p:cNvSpPr>
              <a:spLocks noChangeArrowheads="1"/>
            </p:cNvSpPr>
            <p:nvPr/>
          </p:nvSpPr>
          <p:spPr bwMode="auto">
            <a:xfrm>
              <a:off x="5392811" y="2133600"/>
              <a:ext cx="2235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極地氣候</a:t>
              </a:r>
              <a:endParaRPr lang="zh-TW" altLang="en-US">
                <a:latin typeface="Arial" pitchFamily="34" charset="0"/>
              </a:endParaRPr>
            </a:p>
          </p:txBody>
        </p:sp>
      </p:grpSp>
      <p:grpSp>
        <p:nvGrpSpPr>
          <p:cNvPr id="7" name="群組 25"/>
          <p:cNvGrpSpPr>
            <a:grpSpLocks/>
          </p:cNvGrpSpPr>
          <p:nvPr/>
        </p:nvGrpSpPr>
        <p:grpSpPr bwMode="auto">
          <a:xfrm>
            <a:off x="1187450" y="-171450"/>
            <a:ext cx="5256213" cy="2232025"/>
            <a:chOff x="1187624" y="-171400"/>
            <a:chExt cx="5256522" cy="2232248"/>
          </a:xfrm>
        </p:grpSpPr>
        <p:pic>
          <p:nvPicPr>
            <p:cNvPr id="313354" name="圖片 24" descr="小人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矩形 18"/>
            <p:cNvSpPr>
              <a:spLocks noChangeArrowheads="1"/>
            </p:cNvSpPr>
            <p:nvPr/>
          </p:nvSpPr>
          <p:spPr bwMode="auto">
            <a:xfrm>
              <a:off x="1825781" y="509771"/>
              <a:ext cx="4618365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三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  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寒帶氣候</a:t>
              </a:r>
            </a:p>
          </p:txBody>
        </p:sp>
      </p:grp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2736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50c226990f84db919dcb12df742889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700808"/>
            <a:ext cx="9144000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 descr="2012041018415577.jpg"/>
          <p:cNvPicPr>
            <a:picLocks noChangeAspect="1"/>
          </p:cNvPicPr>
          <p:nvPr/>
        </p:nvPicPr>
        <p:blipFill>
          <a:blip r:embed="rId3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群組 23"/>
          <p:cNvGrpSpPr>
            <a:grpSpLocks/>
          </p:cNvGrpSpPr>
          <p:nvPr/>
        </p:nvGrpSpPr>
        <p:grpSpPr bwMode="auto">
          <a:xfrm>
            <a:off x="3635375" y="2060575"/>
            <a:ext cx="5832475" cy="4248150"/>
            <a:chOff x="3636590" y="2060575"/>
            <a:chExt cx="5832648" cy="4248751"/>
          </a:xfrm>
        </p:grpSpPr>
        <p:pic>
          <p:nvPicPr>
            <p:cNvPr id="18" name="圖片 17" descr="2010122016311788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ECE9DA"/>
                </a:clrFrom>
                <a:clrTo>
                  <a:srgbClr val="ECE9DA">
                    <a:alpha val="0"/>
                  </a:srgbClr>
                </a:clrTo>
              </a:clrChange>
            </a:blip>
            <a:srcRect b="4851"/>
            <a:stretch>
              <a:fillRect/>
            </a:stretch>
          </p:blipFill>
          <p:spPr>
            <a:xfrm>
              <a:off x="3636590" y="3068966"/>
              <a:ext cx="5832648" cy="324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6430" name="圖片 17" descr="dew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663" y="2060575"/>
              <a:ext cx="37877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群組 22"/>
          <p:cNvGrpSpPr>
            <a:grpSpLocks/>
          </p:cNvGrpSpPr>
          <p:nvPr/>
        </p:nvGrpSpPr>
        <p:grpSpPr bwMode="auto">
          <a:xfrm>
            <a:off x="3492500" y="2133600"/>
            <a:ext cx="5400675" cy="3470275"/>
            <a:chOff x="3492500" y="2133600"/>
            <a:chExt cx="5400675" cy="3470275"/>
          </a:xfrm>
        </p:grpSpPr>
        <p:sp>
          <p:nvSpPr>
            <p:cNvPr id="316427" name="矩形 22"/>
            <p:cNvSpPr>
              <a:spLocks noChangeArrowheads="1"/>
            </p:cNvSpPr>
            <p:nvPr/>
          </p:nvSpPr>
          <p:spPr bwMode="auto">
            <a:xfrm>
              <a:off x="3492500" y="3357563"/>
              <a:ext cx="5400675" cy="224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-3429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(1)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分布於北緯</a:t>
              </a: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50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～</a:t>
              </a: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66.5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度之間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(2)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冬季漫長而寒冷，夏季短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(3)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最暖月均溫可在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     </a:t>
              </a:r>
              <a:r>
                <a:rPr kumimoji="0" lang="en-US" altLang="zh-TW" sz="2800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10℃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以上，年溫差極大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  (4)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降水集中於夏季。</a:t>
              </a:r>
              <a:endParaRPr kumimoji="0" lang="zh-TW" altLang="en-US" sz="2800" b="1">
                <a:latin typeface="Arial" pitchFamily="34" charset="0"/>
              </a:endParaRPr>
            </a:p>
          </p:txBody>
        </p:sp>
        <p:sp>
          <p:nvSpPr>
            <p:cNvPr id="316428" name="矩形 16"/>
            <p:cNvSpPr>
              <a:spLocks noChangeArrowheads="1"/>
            </p:cNvSpPr>
            <p:nvPr/>
          </p:nvSpPr>
          <p:spPr bwMode="auto">
            <a:xfrm>
              <a:off x="4787900" y="2133600"/>
              <a:ext cx="268855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kumimoji="0" lang="en-US" altLang="zh-TW" b="1">
                  <a:solidFill>
                    <a:srgbClr val="0000FF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副極地氣候</a:t>
              </a:r>
              <a:endParaRPr lang="zh-TW" altLang="en-US">
                <a:latin typeface="Arial" pitchFamily="34" charset="0"/>
              </a:endParaRPr>
            </a:p>
          </p:txBody>
        </p:sp>
      </p:grpSp>
      <p:grpSp>
        <p:nvGrpSpPr>
          <p:cNvPr id="17" name="群組 25"/>
          <p:cNvGrpSpPr>
            <a:grpSpLocks/>
          </p:cNvGrpSpPr>
          <p:nvPr/>
        </p:nvGrpSpPr>
        <p:grpSpPr bwMode="auto">
          <a:xfrm>
            <a:off x="1187450" y="-171450"/>
            <a:ext cx="5256213" cy="2232025"/>
            <a:chOff x="1187624" y="-171400"/>
            <a:chExt cx="5256522" cy="2232248"/>
          </a:xfrm>
        </p:grpSpPr>
        <p:pic>
          <p:nvPicPr>
            <p:cNvPr id="316425" name="圖片 24" descr="小人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18"/>
            <p:cNvSpPr>
              <a:spLocks noChangeArrowheads="1"/>
            </p:cNvSpPr>
            <p:nvPr/>
          </p:nvSpPr>
          <p:spPr bwMode="auto">
            <a:xfrm>
              <a:off x="1825781" y="509771"/>
              <a:ext cx="4618365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三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  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寒帶氣候</a:t>
              </a: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628775"/>
            <a:ext cx="2773362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50c226990f84db919dcb12df742889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72816"/>
            <a:ext cx="9144000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圖片 19" descr="恐-1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988" y="476250"/>
            <a:ext cx="13096876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22"/>
          <p:cNvSpPr>
            <a:spLocks noChangeArrowheads="1"/>
          </p:cNvSpPr>
          <p:nvPr/>
        </p:nvSpPr>
        <p:spPr bwMode="auto">
          <a:xfrm>
            <a:off x="683568" y="2492896"/>
            <a:ext cx="7921476" cy="3046988"/>
          </a:xfrm>
          <a:prstGeom prst="rect">
            <a:avLst/>
          </a:prstGeom>
          <a:ln>
            <a:headEnd/>
            <a:tailEnd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由緯度可分為</a:t>
            </a:r>
            <a:r>
              <a:rPr kumimoji="0"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熱帶乾燥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kumimoji="0"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溫帶乾燥氣候</a:t>
            </a:r>
          </a:p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氣候特徵為降水量稀少</a:t>
            </a:r>
            <a:endParaRPr kumimoji="0"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defRPr/>
            </a:pP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3.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蒸發量大，日溫差均大。</a:t>
            </a:r>
          </a:p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若依年雨量多寡，又可分為</a:t>
            </a: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250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～</a:t>
            </a: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500</a:t>
            </a:r>
          </a:p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  毫米的半乾燥草原氣候，及</a:t>
            </a: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250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毫米以</a:t>
            </a:r>
            <a:endParaRPr kumimoji="0"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  下的乾燥沙漠氣候。</a:t>
            </a:r>
            <a:endParaRPr kumimoji="0" lang="zh-TW" altLang="en-US" sz="3200" b="1" dirty="0"/>
          </a:p>
        </p:txBody>
      </p:sp>
      <p:grpSp>
        <p:nvGrpSpPr>
          <p:cNvPr id="3" name="群組 21"/>
          <p:cNvGrpSpPr>
            <a:grpSpLocks/>
          </p:cNvGrpSpPr>
          <p:nvPr/>
        </p:nvGrpSpPr>
        <p:grpSpPr bwMode="auto">
          <a:xfrm>
            <a:off x="1187450" y="-171450"/>
            <a:ext cx="5040313" cy="2232025"/>
            <a:chOff x="1187624" y="-171400"/>
            <a:chExt cx="5041405" cy="2232248"/>
          </a:xfrm>
        </p:grpSpPr>
        <p:pic>
          <p:nvPicPr>
            <p:cNvPr id="318478" name="圖片 20" descr="小人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>
              <a:spLocks noChangeArrowheads="1"/>
            </p:cNvSpPr>
            <p:nvPr/>
          </p:nvSpPr>
          <p:spPr bwMode="auto">
            <a:xfrm>
              <a:off x="1763917" y="581904"/>
              <a:ext cx="4465112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四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  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乾燥氣候</a:t>
              </a:r>
            </a:p>
          </p:txBody>
        </p:sp>
      </p:grp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圖片 8" descr="MP900439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 descr="50c226990f84db919dcb12df742889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94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14288"/>
            <a:ext cx="32861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9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4288"/>
            <a:ext cx="3436938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1259632" y="1989138"/>
            <a:ext cx="5184576" cy="370825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6" name="圖片 75" descr="3363702_221054305149_2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9730" b="37816"/>
          <a:stretch>
            <a:fillRect/>
          </a:stretch>
        </p:blipFill>
        <p:spPr>
          <a:xfrm>
            <a:off x="0" y="0"/>
            <a:ext cx="9144000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810" name="矩形 34"/>
          <p:cNvSpPr>
            <a:spLocks noChangeArrowheads="1"/>
          </p:cNvSpPr>
          <p:nvPr/>
        </p:nvSpPr>
        <p:spPr bwMode="auto">
          <a:xfrm>
            <a:off x="2843362" y="260402"/>
            <a:ext cx="221386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zh-TW" alt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氣候</a:t>
            </a:r>
            <a:endParaRPr kumimoji="0" lang="en-US" altLang="zh-TW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0826" name="矩形 37"/>
          <p:cNvSpPr>
            <a:spLocks noChangeArrowheads="1"/>
          </p:cNvSpPr>
          <p:nvPr/>
        </p:nvSpPr>
        <p:spPr bwMode="auto">
          <a:xfrm>
            <a:off x="1907704" y="2618167"/>
            <a:ext cx="3149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kumimoji="0" lang="zh-TW" altLang="en-US" sz="3600" b="1" dirty="0">
                <a:latin typeface="微軟正黑體" pitchFamily="34" charset="-120"/>
                <a:ea typeface="微軟正黑體" pitchFamily="34" charset="-120"/>
                <a:hlinkClick r:id="rId3" action="ppaction://hlinksldjump"/>
              </a:rPr>
              <a:t>氣候特徵</a:t>
            </a:r>
            <a:endParaRPr kumimoji="0" lang="en-US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0828" name="矩形 37"/>
          <p:cNvSpPr>
            <a:spLocks noChangeArrowheads="1"/>
          </p:cNvSpPr>
          <p:nvPr/>
        </p:nvSpPr>
        <p:spPr bwMode="auto">
          <a:xfrm>
            <a:off x="1907704" y="4043897"/>
            <a:ext cx="3960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571500" indent="-571500" eaLnBrk="1" hangingPunct="1">
              <a:spcBef>
                <a:spcPct val="0"/>
              </a:spcBef>
            </a:pPr>
            <a:r>
              <a:rPr kumimoji="0" lang="zh-TW" altLang="en-US" sz="3600" b="1" dirty="0">
                <a:latin typeface="微軟正黑體" pitchFamily="34" charset="-120"/>
                <a:ea typeface="微軟正黑體" pitchFamily="34" charset="-120"/>
                <a:hlinkClick r:id="rId4" action="ppaction://hlinksldjump"/>
              </a:rPr>
              <a:t>氣候與人類活動</a:t>
            </a:r>
            <a:endParaRPr kumimoji="0" lang="en-US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78857"/>
            <a:ext cx="205105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8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50c226990f84db919dcb12df742889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772816"/>
            <a:ext cx="9144000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 descr="2012041018415577.jpg"/>
          <p:cNvPicPr>
            <a:picLocks noChangeAspect="1"/>
          </p:cNvPicPr>
          <p:nvPr/>
        </p:nvPicPr>
        <p:blipFill>
          <a:blip r:embed="rId3" cstate="print"/>
          <a:srcRect t="74150"/>
          <a:stretch>
            <a:fillRect/>
          </a:stretch>
        </p:blipFill>
        <p:spPr>
          <a:xfrm>
            <a:off x="1" y="58154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9828" name="Rectangle 4"/>
          <p:cNvSpPr txBox="1">
            <a:spLocks/>
          </p:cNvSpPr>
          <p:nvPr/>
        </p:nvSpPr>
        <p:spPr bwMode="auto">
          <a:xfrm>
            <a:off x="239713" y="2011363"/>
            <a:ext cx="8640762" cy="1993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indent="-3429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Clr>
                <a:srgbClr val="FF71A0"/>
              </a:buClr>
              <a:buFont typeface="Wingdings" pitchFamily="2" charset="2"/>
              <a:buChar char="l"/>
              <a:defRPr/>
            </a:pPr>
            <a:r>
              <a:rPr kumimoji="0"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主要分布於中低緯度的高山與高原地區，如歐洲的阿爾卑斯山。</a:t>
            </a:r>
          </a:p>
          <a:p>
            <a:pPr eaLnBrk="1" hangingPunct="1">
              <a:buClr>
                <a:srgbClr val="FF71A0"/>
              </a:buClr>
              <a:buFont typeface="Wingdings" pitchFamily="2" charset="2"/>
              <a:buChar char="l"/>
              <a:defRPr/>
            </a:pPr>
            <a:r>
              <a:rPr kumimoji="0"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由於地勢高，氣候特徵不同於同緯度平地，氣溫、氣壓及降水皆隨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高度</a:t>
            </a:r>
            <a:r>
              <a:rPr kumimoji="0"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變化</a:t>
            </a:r>
            <a:r>
              <a:rPr kumimoji="0"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  <p:grpSp>
        <p:nvGrpSpPr>
          <p:cNvPr id="322566" name="群組 27"/>
          <p:cNvGrpSpPr>
            <a:grpSpLocks/>
          </p:cNvGrpSpPr>
          <p:nvPr/>
        </p:nvGrpSpPr>
        <p:grpSpPr bwMode="auto">
          <a:xfrm rot="327340">
            <a:off x="5210175" y="3594100"/>
            <a:ext cx="3370263" cy="3065463"/>
            <a:chOff x="4143069" y="1371989"/>
            <a:chExt cx="5040560" cy="4679747"/>
          </a:xfrm>
        </p:grpSpPr>
        <p:sp>
          <p:nvSpPr>
            <p:cNvPr id="27" name="矩形 26"/>
            <p:cNvSpPr/>
            <p:nvPr/>
          </p:nvSpPr>
          <p:spPr>
            <a:xfrm>
              <a:off x="4143069" y="1371989"/>
              <a:ext cx="5040560" cy="4679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322571" name="群組 25"/>
            <p:cNvGrpSpPr>
              <a:grpSpLocks/>
            </p:cNvGrpSpPr>
            <p:nvPr/>
          </p:nvGrpSpPr>
          <p:grpSpPr bwMode="auto">
            <a:xfrm>
              <a:off x="4359057" y="1659251"/>
              <a:ext cx="4580343" cy="4085936"/>
              <a:chOff x="4452719" y="1875275"/>
              <a:chExt cx="4580343" cy="4085936"/>
            </a:xfrm>
          </p:grpSpPr>
          <p:pic>
            <p:nvPicPr>
              <p:cNvPr id="322572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2719" y="1875275"/>
                <a:ext cx="4580343" cy="3456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2573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080" y="5517232"/>
                <a:ext cx="1858516" cy="443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群組 29"/>
          <p:cNvGrpSpPr>
            <a:grpSpLocks/>
          </p:cNvGrpSpPr>
          <p:nvPr/>
        </p:nvGrpSpPr>
        <p:grpSpPr bwMode="auto">
          <a:xfrm>
            <a:off x="874713" y="-171450"/>
            <a:ext cx="5497512" cy="2232025"/>
            <a:chOff x="683568" y="-171400"/>
            <a:chExt cx="5496944" cy="2232248"/>
          </a:xfrm>
        </p:grpSpPr>
        <p:pic>
          <p:nvPicPr>
            <p:cNvPr id="322568" name="圖片 27" descr="小人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54062" y="581904"/>
              <a:ext cx="4926450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五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  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高地氣候</a:t>
              </a:r>
            </a:p>
          </p:txBody>
        </p:sp>
      </p:grp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6"/>
          <p:cNvSpPr txBox="1">
            <a:spLocks/>
          </p:cNvSpPr>
          <p:nvPr/>
        </p:nvSpPr>
        <p:spPr bwMode="auto">
          <a:xfrm>
            <a:off x="468313" y="1739900"/>
            <a:ext cx="8229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Clr>
                <a:srgbClr val="FF71A0"/>
              </a:buClr>
              <a:buFontTx/>
              <a:buNone/>
            </a:pPr>
            <a:r>
              <a:rPr kumimoji="0" lang="zh-TW" altLang="en-US" b="1">
                <a:latin typeface="微軟正黑體" pitchFamily="34" charset="-120"/>
                <a:ea typeface="微軟正黑體" pitchFamily="34" charset="-120"/>
              </a:rPr>
              <a:t> 東亞及南亞是季風氣候最顯著的地區</a:t>
            </a:r>
          </a:p>
        </p:txBody>
      </p:sp>
      <p:pic>
        <p:nvPicPr>
          <p:cNvPr id="25" name="圖片 24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846" name="矩形 18"/>
          <p:cNvSpPr>
            <a:spLocks noChangeArrowheads="1"/>
          </p:cNvSpPr>
          <p:nvPr/>
        </p:nvSpPr>
        <p:spPr bwMode="auto">
          <a:xfrm>
            <a:off x="3560763" y="6237288"/>
            <a:ext cx="2365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zh-TW" altLang="en-US" sz="2800" b="1" spc="600" dirty="0">
                <a:latin typeface="微軟正黑體" pitchFamily="34" charset="-120"/>
                <a:ea typeface="微軟正黑體" pitchFamily="34" charset="-120"/>
              </a:rPr>
              <a:t>亞洲的季風</a:t>
            </a:r>
          </a:p>
        </p:txBody>
      </p:sp>
      <p:grpSp>
        <p:nvGrpSpPr>
          <p:cNvPr id="9" name="群組 36"/>
          <p:cNvGrpSpPr>
            <a:grpSpLocks/>
          </p:cNvGrpSpPr>
          <p:nvPr/>
        </p:nvGrpSpPr>
        <p:grpSpPr bwMode="auto">
          <a:xfrm>
            <a:off x="1087438" y="-171450"/>
            <a:ext cx="5095875" cy="2232025"/>
            <a:chOff x="1087484" y="-171400"/>
            <a:chExt cx="5097147" cy="2232248"/>
          </a:xfrm>
        </p:grpSpPr>
        <p:pic>
          <p:nvPicPr>
            <p:cNvPr id="324619" name="圖片 31" descr="小人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484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29"/>
            <p:cNvSpPr>
              <a:spLocks noChangeArrowheads="1"/>
            </p:cNvSpPr>
            <p:nvPr/>
          </p:nvSpPr>
          <p:spPr bwMode="auto">
            <a:xfrm>
              <a:off x="1718965" y="548680"/>
              <a:ext cx="4465666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六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季風氣候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179388" y="5765800"/>
            <a:ext cx="1325562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b="1" spc="300" dirty="0">
                <a:latin typeface="文鼎中圓" pitchFamily="49" charset="-120"/>
                <a:ea typeface="文鼎中圓" pitchFamily="49" charset="-120"/>
                <a:cs typeface="文鼎中圓" pitchFamily="49" charset="-120"/>
              </a:rPr>
              <a:t>7</a:t>
            </a:r>
            <a:r>
              <a:rPr lang="zh-TW" altLang="en-US" b="1" spc="300" dirty="0">
                <a:latin typeface="文鼎中圓" pitchFamily="49" charset="-120"/>
                <a:ea typeface="文鼎中圓" pitchFamily="49" charset="-120"/>
                <a:cs typeface="文鼎中圓" pitchFamily="49" charset="-120"/>
              </a:rPr>
              <a:t>月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4718050" y="5765800"/>
            <a:ext cx="1314450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b="1" spc="300" dirty="0">
                <a:latin typeface="文鼎中圓" pitchFamily="49" charset="-120"/>
                <a:ea typeface="文鼎中圓" pitchFamily="49" charset="-120"/>
                <a:cs typeface="文鼎中圓" pitchFamily="49" charset="-120"/>
              </a:rPr>
              <a:t>1</a:t>
            </a:r>
            <a:r>
              <a:rPr lang="zh-TW" altLang="en-US" b="1" spc="300" dirty="0">
                <a:latin typeface="文鼎中圓" pitchFamily="49" charset="-120"/>
                <a:ea typeface="文鼎中圓" pitchFamily="49" charset="-120"/>
                <a:cs typeface="文鼎中圓" pitchFamily="49" charset="-120"/>
              </a:rPr>
              <a:t>月</a:t>
            </a:r>
          </a:p>
        </p:txBody>
      </p:sp>
      <p:pic>
        <p:nvPicPr>
          <p:cNvPr id="3246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89188"/>
            <a:ext cx="4457700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46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2420938"/>
            <a:ext cx="4605337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22"/>
          <p:cNvSpPr>
            <a:spLocks noChangeArrowheads="1"/>
          </p:cNvSpPr>
          <p:nvPr/>
        </p:nvSpPr>
        <p:spPr bwMode="auto">
          <a:xfrm>
            <a:off x="323850" y="2073275"/>
            <a:ext cx="8569325" cy="4524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依緯度可分為</a:t>
            </a:r>
            <a:r>
              <a:rPr kumimoji="0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熱帶季風氣候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kumimoji="0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副熱帶季風</a:t>
            </a:r>
            <a:endParaRPr kumimoji="0"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defRPr/>
            </a:pPr>
            <a:r>
              <a:rPr kumimoji="0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氣候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kumimoji="0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溫帶季風氣候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三類。</a:t>
            </a:r>
          </a:p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(1)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熱帶季風氣候區，全年高溫，年雨量豐富， </a:t>
            </a:r>
            <a:endParaRPr kumimoji="0"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defRPr/>
            </a:pP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乾濕季節分明，西非幾內亞灣沿岸也屬於</a:t>
            </a:r>
            <a:endParaRPr kumimoji="0"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defRPr/>
            </a:pP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此類型。</a:t>
            </a:r>
          </a:p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(2)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副熱帶季風氣候區，夏熱冬溫年雨量充足， </a:t>
            </a:r>
            <a:endParaRPr kumimoji="0"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defRPr/>
            </a:pP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無明顯乾季。</a:t>
            </a:r>
          </a:p>
          <a:p>
            <a:pPr indent="-342900"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(3)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溫帶季風氣候區，夏熱冬冷，乾濕季分明，</a:t>
            </a:r>
            <a:endParaRPr kumimoji="0"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defRPr/>
            </a:pPr>
            <a:r>
              <a:rPr kumimoji="0" lang="en-US" altLang="zh-TW" sz="3200" b="1" dirty="0">
                <a:latin typeface="微軟正黑體" pitchFamily="34" charset="-120"/>
                <a:ea typeface="微軟正黑體" pitchFamily="34" charset="-120"/>
              </a:rPr>
              <a:t>       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且雨季短。</a:t>
            </a:r>
            <a:endParaRPr kumimoji="0" lang="zh-TW" altLang="en-US" sz="3200" b="1" dirty="0"/>
          </a:p>
        </p:txBody>
      </p:sp>
      <p:grpSp>
        <p:nvGrpSpPr>
          <p:cNvPr id="10" name="群組 36"/>
          <p:cNvGrpSpPr>
            <a:grpSpLocks/>
          </p:cNvGrpSpPr>
          <p:nvPr/>
        </p:nvGrpSpPr>
        <p:grpSpPr bwMode="auto">
          <a:xfrm>
            <a:off x="1087438" y="-171450"/>
            <a:ext cx="5095875" cy="2232025"/>
            <a:chOff x="1087484" y="-171400"/>
            <a:chExt cx="5097147" cy="2232248"/>
          </a:xfrm>
        </p:grpSpPr>
        <p:pic>
          <p:nvPicPr>
            <p:cNvPr id="325638" name="圖片 31" descr="小人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484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/>
            <p:cNvSpPr>
              <a:spLocks noChangeArrowheads="1"/>
            </p:cNvSpPr>
            <p:nvPr/>
          </p:nvSpPr>
          <p:spPr bwMode="auto">
            <a:xfrm>
              <a:off x="1718965" y="548680"/>
              <a:ext cx="4465666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六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季風氣候</a:t>
              </a:r>
            </a:p>
          </p:txBody>
        </p:sp>
      </p:grp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50c226990f84db919dcb12df742889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772816"/>
            <a:ext cx="9144000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2012041018415577.jpg"/>
          <p:cNvPicPr>
            <a:picLocks noChangeAspect="1"/>
          </p:cNvPicPr>
          <p:nvPr/>
        </p:nvPicPr>
        <p:blipFill>
          <a:blip r:embed="rId3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66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916113"/>
            <a:ext cx="2566987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916113"/>
            <a:ext cx="257016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1900238"/>
            <a:ext cx="256857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群組 36"/>
          <p:cNvGrpSpPr>
            <a:grpSpLocks/>
          </p:cNvGrpSpPr>
          <p:nvPr/>
        </p:nvGrpSpPr>
        <p:grpSpPr bwMode="auto">
          <a:xfrm>
            <a:off x="1087438" y="-171450"/>
            <a:ext cx="5095875" cy="2232025"/>
            <a:chOff x="1087484" y="-171400"/>
            <a:chExt cx="5097147" cy="2232248"/>
          </a:xfrm>
        </p:grpSpPr>
        <p:pic>
          <p:nvPicPr>
            <p:cNvPr id="326665" name="圖片 31" descr="小人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484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>
              <a:spLocks noChangeArrowheads="1"/>
            </p:cNvSpPr>
            <p:nvPr/>
          </p:nvSpPr>
          <p:spPr bwMode="auto">
            <a:xfrm>
              <a:off x="1718965" y="548680"/>
              <a:ext cx="4465666" cy="831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(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六</a:t>
              </a:r>
              <a:r>
                <a:rPr lang="en-US" altLang="zh-TW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)</a:t>
              </a:r>
              <a:r>
                <a:rPr lang="zh-TW" altLang="en-US" sz="48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  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季風氣候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pt2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683" name="圖片 5" descr="Microphone-ic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679950"/>
            <a:ext cx="198913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043608" y="2367170"/>
            <a:ext cx="734481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zh-TW" altLang="en-US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單元二</a:t>
            </a:r>
            <a:endParaRPr lang="en-US" altLang="zh-TW" sz="6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氣候與人類活動</a:t>
            </a:r>
            <a:endParaRPr lang="zh-TW" altLang="en-US" sz="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圖片 31" descr="圖片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32" descr="2157918_191247041_2.jpg"/>
          <p:cNvPicPr>
            <a:picLocks noChangeAspect="1"/>
          </p:cNvPicPr>
          <p:nvPr/>
        </p:nvPicPr>
        <p:blipFill>
          <a:blip r:embed="rId3" cstate="print">
            <a:lum contrast="-4000"/>
          </a:blip>
          <a:srcRect b="60500"/>
          <a:stretch>
            <a:fillRect/>
          </a:stretch>
        </p:blipFill>
        <p:spPr>
          <a:xfrm>
            <a:off x="0" y="0"/>
            <a:ext cx="914400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2699792" y="476672"/>
            <a:ext cx="44935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文鼎粗黑" pitchFamily="49" charset="-120"/>
              </a:rPr>
              <a:t>氣候與人類活動</a:t>
            </a:r>
          </a:p>
        </p:txBody>
      </p:sp>
      <p:grpSp>
        <p:nvGrpSpPr>
          <p:cNvPr id="3" name="群組 41"/>
          <p:cNvGrpSpPr>
            <a:grpSpLocks/>
          </p:cNvGrpSpPr>
          <p:nvPr/>
        </p:nvGrpSpPr>
        <p:grpSpPr bwMode="auto">
          <a:xfrm>
            <a:off x="-900113" y="995363"/>
            <a:ext cx="10188576" cy="6610350"/>
            <a:chOff x="-900608" y="1402137"/>
            <a:chExt cx="8208912" cy="5326734"/>
          </a:xfrm>
        </p:grpSpPr>
        <p:pic>
          <p:nvPicPr>
            <p:cNvPr id="328713" name="圖片 34" descr="恐-1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0608" y="1402137"/>
              <a:ext cx="8208912" cy="5326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3" name="矩形 29"/>
            <p:cNvSpPr>
              <a:spLocks noChangeArrowheads="1"/>
            </p:cNvSpPr>
            <p:nvPr/>
          </p:nvSpPr>
          <p:spPr bwMode="auto">
            <a:xfrm>
              <a:off x="1097154" y="2957260"/>
              <a:ext cx="5544463" cy="1899752"/>
            </a:xfrm>
            <a:prstGeom prst="rect">
              <a:avLst/>
            </a:prstGeom>
            <a:ln>
              <a:headEnd/>
              <a:tailEnd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5BBD"/>
                </a:buClr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一、氣候對人類活動的影響</a:t>
              </a:r>
              <a:endParaRPr kumimoji="0"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571500" lvl="2">
                <a:spcBef>
                  <a:spcPct val="20000"/>
                </a:spcBef>
                <a:buClr>
                  <a:srgbClr val="FF5BBD"/>
                </a:buClr>
                <a:defRPr/>
              </a:pPr>
              <a:r>
                <a:rPr kumimoji="0" lang="en-US" altLang="zh-TW" sz="32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一</a:t>
              </a:r>
              <a:r>
                <a:rPr kumimoji="0"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氣候與農業</a:t>
              </a:r>
              <a:endParaRPr kumimoji="0"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571500" lvl="2">
                <a:spcBef>
                  <a:spcPct val="20000"/>
                </a:spcBef>
                <a:buClr>
                  <a:srgbClr val="FF5BBD"/>
                </a:buClr>
                <a:defRPr/>
              </a:pPr>
              <a:r>
                <a:rPr kumimoji="0" lang="en-US" altLang="zh-TW" sz="3200" b="1" dirty="0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二</a:t>
              </a:r>
              <a:r>
                <a:rPr kumimoji="0" lang="en-US" altLang="zh-TW" sz="3200" b="1" dirty="0">
                  <a:latin typeface="微軟正黑體" pitchFamily="34" charset="-120"/>
                  <a:ea typeface="微軟正黑體" pitchFamily="34" charset="-120"/>
                </a:rPr>
                <a:t>)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氣候與生活</a:t>
              </a:r>
              <a:endParaRPr kumimoji="0" lang="en-US" altLang="zh-TW" sz="3200" b="1" dirty="0">
                <a:latin typeface="微軟正黑體" pitchFamily="34" charset="-120"/>
                <a:ea typeface="微軟正黑體" pitchFamily="34" charset="-120"/>
              </a:endParaRPr>
            </a:p>
            <a:p>
              <a:pPr>
                <a:spcBef>
                  <a:spcPct val="20000"/>
                </a:spcBef>
                <a:buClr>
                  <a:srgbClr val="FF5BBD"/>
                </a:buClr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二、人類活動對氣候的影響</a:t>
              </a:r>
              <a:endParaRPr kumimoji="0" lang="zh-TW" altLang="en-US" sz="28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36" name="圖片 35" descr="3533-crystal-rainbow-apple-icon-png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250"/>
            <a:ext cx="113188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2568575"/>
            <a:ext cx="2987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947.jpg"/>
          <p:cNvPicPr>
            <a:picLocks noChangeAspect="1"/>
          </p:cNvPicPr>
          <p:nvPr/>
        </p:nvPicPr>
        <p:blipFill rotWithShape="1">
          <a:blip r:embed="rId2" cstate="print"/>
          <a:srcRect l="27640" t="5803" b="18756"/>
          <a:stretch/>
        </p:blipFill>
        <p:spPr>
          <a:xfrm>
            <a:off x="0" y="198479"/>
            <a:ext cx="9144000" cy="517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 descr="9702b4ce4c1d56919b4d773751aa7767.jpg"/>
          <p:cNvPicPr>
            <a:picLocks noChangeAspect="1"/>
          </p:cNvPicPr>
          <p:nvPr/>
        </p:nvPicPr>
        <p:blipFill>
          <a:blip r:embed="rId3" cstate="print"/>
          <a:srcRect l="749" t="9937" b="12008"/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3763963"/>
            <a:ext cx="3925887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矩形 18"/>
          <p:cNvSpPr>
            <a:spLocks noChangeArrowheads="1"/>
          </p:cNvSpPr>
          <p:nvPr/>
        </p:nvSpPr>
        <p:spPr bwMode="auto">
          <a:xfrm>
            <a:off x="1200150" y="500063"/>
            <a:ext cx="69548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lvl="2" algn="ctr">
              <a:spcBef>
                <a:spcPct val="0"/>
              </a:spcBef>
              <a:buFontTx/>
              <a:buNone/>
            </a:pPr>
            <a:r>
              <a:rPr kumimoji="0" lang="zh-TW" altLang="en-US" sz="4400" b="1">
                <a:latin typeface="微軟正黑體" pitchFamily="34" charset="-120"/>
                <a:ea typeface="微軟正黑體" pitchFamily="34" charset="-120"/>
              </a:rPr>
              <a:t>一、氣候對人類活動的影響</a:t>
            </a:r>
          </a:p>
        </p:txBody>
      </p:sp>
      <p:sp>
        <p:nvSpPr>
          <p:cNvPr id="329734" name="矩形 20"/>
          <p:cNvSpPr>
            <a:spLocks noChangeArrowheads="1"/>
          </p:cNvSpPr>
          <p:nvPr/>
        </p:nvSpPr>
        <p:spPr bwMode="auto">
          <a:xfrm>
            <a:off x="2217738" y="1916113"/>
            <a:ext cx="4083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（一）</a:t>
            </a:r>
            <a:r>
              <a:rPr kumimoji="0" lang="zh-TW" altLang="en-US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氣候與農業：</a:t>
            </a:r>
            <a:endParaRPr lang="zh-TW" altLang="en-US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Rectangle 6"/>
          <p:cNvSpPr txBox="1">
            <a:spLocks/>
          </p:cNvSpPr>
          <p:nvPr/>
        </p:nvSpPr>
        <p:spPr bwMode="auto">
          <a:xfrm>
            <a:off x="358775" y="2276475"/>
            <a:ext cx="81375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-514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71A0"/>
              </a:buClr>
              <a:buFontTx/>
              <a:buNone/>
            </a:pPr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農作物生長均有其特殊的環境條件與限制，其中受到氣候的影響很大，如氣溫、雨量、日照及風等。</a:t>
            </a:r>
          </a:p>
        </p:txBody>
      </p:sp>
      <p:grpSp>
        <p:nvGrpSpPr>
          <p:cNvPr id="329736" name="群組 41"/>
          <p:cNvGrpSpPr>
            <a:grpSpLocks/>
          </p:cNvGrpSpPr>
          <p:nvPr/>
        </p:nvGrpSpPr>
        <p:grpSpPr bwMode="auto">
          <a:xfrm>
            <a:off x="8316913" y="260350"/>
            <a:ext cx="576262" cy="576263"/>
            <a:chOff x="7380312" y="260648"/>
            <a:chExt cx="1152128" cy="1224136"/>
          </a:xfrm>
        </p:grpSpPr>
        <p:sp>
          <p:nvSpPr>
            <p:cNvPr id="26" name="圓角矩形 25"/>
            <p:cNvSpPr/>
            <p:nvPr/>
          </p:nvSpPr>
          <p:spPr>
            <a:xfrm>
              <a:off x="7380312" y="260648"/>
              <a:ext cx="1152128" cy="1224136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329742" name="圖片 43" descr="thCAUZWF52.jpg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260648"/>
              <a:ext cx="115212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矩形 3"/>
          <p:cNvSpPr/>
          <p:nvPr/>
        </p:nvSpPr>
        <p:spPr>
          <a:xfrm>
            <a:off x="827088" y="4005263"/>
            <a:ext cx="3849687" cy="2736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3440" name="文字方塊 34"/>
          <p:cNvSpPr txBox="1">
            <a:spLocks noChangeArrowheads="1"/>
          </p:cNvSpPr>
          <p:nvPr/>
        </p:nvSpPr>
        <p:spPr bwMode="auto">
          <a:xfrm>
            <a:off x="1187450" y="4221163"/>
            <a:ext cx="3168650" cy="2246312"/>
          </a:xfrm>
          <a:prstGeom prst="rect">
            <a:avLst/>
          </a:prstGeom>
          <a:solidFill>
            <a:schemeClr val="lt1">
              <a:alpha val="48000"/>
            </a:schemeClr>
          </a:solidFill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澎湖地區菜宅：</a:t>
            </a:r>
          </a:p>
          <a:p>
            <a:pPr>
              <a:defRPr/>
            </a:pPr>
            <a:r>
              <a:rPr kumimoji="0" lang="zh-TW" altLang="en-US" sz="2800" b="1" dirty="0">
                <a:latin typeface="微軟正黑體" pitchFamily="34" charset="-120"/>
                <a:ea typeface="微軟正黑體" pitchFamily="34" charset="-120"/>
              </a:rPr>
              <a:t>由於東北季風非常強勁，因此農民在田地四周堆疊起石塊，以阻擋強風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947.jpg"/>
          <p:cNvPicPr>
            <a:picLocks noChangeAspect="1"/>
          </p:cNvPicPr>
          <p:nvPr/>
        </p:nvPicPr>
        <p:blipFill rotWithShape="1">
          <a:blip r:embed="rId2" cstate="print"/>
          <a:srcRect l="2145" t="26435" r="29646" b="18756"/>
          <a:stretch/>
        </p:blipFill>
        <p:spPr>
          <a:xfrm>
            <a:off x="0" y="0"/>
            <a:ext cx="9159875" cy="3995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 descr="9702b4ce4c1d56919b4d773751aa7767.jpg"/>
          <p:cNvPicPr>
            <a:picLocks noChangeAspect="1"/>
          </p:cNvPicPr>
          <p:nvPr/>
        </p:nvPicPr>
        <p:blipFill>
          <a:blip r:embed="rId3" cstate="print"/>
          <a:srcRect l="749" t="9937" b="12008"/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 descr="20111014111150307.jpg"/>
          <p:cNvPicPr>
            <a:picLocks noChangeAspect="1"/>
          </p:cNvPicPr>
          <p:nvPr/>
        </p:nvPicPr>
        <p:blipFill>
          <a:blip r:embed="rId4" cstate="print"/>
          <a:srcRect t="63591"/>
          <a:stretch>
            <a:fillRect/>
          </a:stretch>
        </p:blipFill>
        <p:spPr>
          <a:xfrm>
            <a:off x="0" y="5085184"/>
            <a:ext cx="9143999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621" name="矩形 18"/>
          <p:cNvSpPr>
            <a:spLocks noChangeArrowheads="1"/>
          </p:cNvSpPr>
          <p:nvPr/>
        </p:nvSpPr>
        <p:spPr bwMode="auto">
          <a:xfrm>
            <a:off x="1200150" y="500063"/>
            <a:ext cx="69548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lvl="2" algn="ctr">
              <a:spcBef>
                <a:spcPct val="0"/>
              </a:spcBef>
              <a:buFontTx/>
              <a:buNone/>
            </a:pPr>
            <a:r>
              <a:rPr kumimoji="0" lang="zh-TW" altLang="en-US" sz="4400" b="1">
                <a:latin typeface="微軟正黑體" pitchFamily="34" charset="-120"/>
                <a:ea typeface="微軟正黑體" pitchFamily="34" charset="-120"/>
              </a:rPr>
              <a:t>一、氣候對人類活動的影響</a:t>
            </a:r>
          </a:p>
        </p:txBody>
      </p:sp>
      <p:grpSp>
        <p:nvGrpSpPr>
          <p:cNvPr id="4" name="群組 26"/>
          <p:cNvGrpSpPr>
            <a:grpSpLocks/>
          </p:cNvGrpSpPr>
          <p:nvPr/>
        </p:nvGrpSpPr>
        <p:grpSpPr bwMode="auto">
          <a:xfrm>
            <a:off x="179388" y="4005263"/>
            <a:ext cx="3384550" cy="2663825"/>
            <a:chOff x="827584" y="3314572"/>
            <a:chExt cx="3383662" cy="2664296"/>
          </a:xfrm>
        </p:grpSpPr>
        <p:pic>
          <p:nvPicPr>
            <p:cNvPr id="33179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314572"/>
              <a:ext cx="3383662" cy="2252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1791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618828"/>
              <a:ext cx="2387850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1784" name="圖片 25" descr="imagesCA6S5I1Q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4060" b="2556"/>
          <a:stretch>
            <a:fillRect/>
          </a:stretch>
        </p:blipFill>
        <p:spPr bwMode="auto">
          <a:xfrm>
            <a:off x="6156325" y="3173413"/>
            <a:ext cx="27368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31"/>
          <p:cNvGrpSpPr>
            <a:grpSpLocks/>
          </p:cNvGrpSpPr>
          <p:nvPr/>
        </p:nvGrpSpPr>
        <p:grpSpPr bwMode="auto">
          <a:xfrm>
            <a:off x="3522663" y="3114675"/>
            <a:ext cx="4859337" cy="3627438"/>
            <a:chOff x="4067944" y="2348880"/>
            <a:chExt cx="5049548" cy="3830826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67944" y="2348880"/>
              <a:ext cx="2736304" cy="3830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31789" name="文字方塊 29"/>
            <p:cNvSpPr txBox="1">
              <a:spLocks noChangeArrowheads="1"/>
            </p:cNvSpPr>
            <p:nvPr/>
          </p:nvSpPr>
          <p:spPr bwMode="auto">
            <a:xfrm>
              <a:off x="7028768" y="2664980"/>
              <a:ext cx="2088724" cy="328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金門縣金沙鎮馬山觀測站附近風獅爺</a:t>
              </a:r>
              <a:r>
                <a:rPr kumimoji="0" lang="en-US" altLang="zh-TW" sz="2800" b="1">
                  <a:latin typeface="微軟正黑體" pitchFamily="34" charset="-120"/>
                  <a:ea typeface="微軟正黑體" pitchFamily="34" charset="-120"/>
                </a:rPr>
                <a:t>-</a:t>
              </a:r>
              <a:r>
                <a:rPr kumimoji="0" lang="zh-TW" altLang="en-US" sz="2800" b="1">
                  <a:latin typeface="微軟正黑體" pitchFamily="34" charset="-120"/>
                  <a:ea typeface="微軟正黑體" pitchFamily="34" charset="-120"/>
                </a:rPr>
                <a:t>金門東北季風強勁，居民立風獅爺以鎮風</a:t>
              </a:r>
            </a:p>
          </p:txBody>
        </p:sp>
      </p:grpSp>
      <p:sp>
        <p:nvSpPr>
          <p:cNvPr id="331786" name="矩形 26"/>
          <p:cNvSpPr>
            <a:spLocks noChangeArrowheads="1"/>
          </p:cNvSpPr>
          <p:nvPr/>
        </p:nvSpPr>
        <p:spPr bwMode="auto">
          <a:xfrm>
            <a:off x="1547813" y="1916113"/>
            <a:ext cx="408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b="1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（二）</a:t>
            </a:r>
            <a:r>
              <a:rPr kumimoji="0" lang="zh-TW" altLang="en-US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氣候與生活：</a:t>
            </a:r>
            <a:endParaRPr lang="zh-TW" altLang="en-US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Rectangle 6"/>
          <p:cNvSpPr txBox="1">
            <a:spLocks/>
          </p:cNvSpPr>
          <p:nvPr/>
        </p:nvSpPr>
        <p:spPr bwMode="auto">
          <a:xfrm>
            <a:off x="466725" y="2276475"/>
            <a:ext cx="81391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-514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71A0"/>
              </a:buClr>
              <a:buFontTx/>
              <a:buNone/>
            </a:pPr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受到日照及盛行風向的影響，在中國及臺灣的傳統民居多以「座北朝南」</a:t>
            </a:r>
            <a:endParaRPr kumimoji="0" lang="en-US" altLang="zh-TW" sz="2800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FF71A0"/>
              </a:buClr>
              <a:buFontTx/>
              <a:buNone/>
            </a:pPr>
            <a:r>
              <a:rPr kumimoji="0" lang="zh-TW" altLang="en-US" sz="2800" b="1">
                <a:latin typeface="微軟正黑體" pitchFamily="34" charset="-120"/>
                <a:ea typeface="微軟正黑體" pitchFamily="34" charset="-120"/>
              </a:rPr>
              <a:t>來建築。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1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9702b4ce4c1d56919b4d773751aa7767.jpg"/>
          <p:cNvPicPr>
            <a:picLocks noChangeAspect="1"/>
          </p:cNvPicPr>
          <p:nvPr/>
        </p:nvPicPr>
        <p:blipFill>
          <a:blip r:embed="rId2" cstate="print"/>
          <a:srcRect l="749" t="9937" b="12008"/>
          <a:stretch>
            <a:fillRect/>
          </a:stretch>
        </p:blipFill>
        <p:spPr>
          <a:xfrm>
            <a:off x="0" y="0"/>
            <a:ext cx="9144000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45" name="矩形 11"/>
          <p:cNvSpPr>
            <a:spLocks noChangeArrowheads="1"/>
          </p:cNvSpPr>
          <p:nvPr/>
        </p:nvSpPr>
        <p:spPr bwMode="auto">
          <a:xfrm>
            <a:off x="1200150" y="404813"/>
            <a:ext cx="69548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lvl="2" algn="ctr">
              <a:spcBef>
                <a:spcPct val="0"/>
              </a:spcBef>
              <a:buFontTx/>
              <a:buNone/>
            </a:pPr>
            <a:r>
              <a:rPr kumimoji="0" lang="zh-TW" altLang="en-US" sz="4400" b="1">
                <a:latin typeface="微軟正黑體" pitchFamily="34" charset="-120"/>
                <a:ea typeface="微軟正黑體" pitchFamily="34" charset="-120"/>
              </a:rPr>
              <a:t>二、人類活動對氣候的影響</a:t>
            </a:r>
            <a:endParaRPr kumimoji="0" lang="en-US" altLang="zh-TW" sz="44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32805" name="Text Box 9"/>
          <p:cNvSpPr txBox="1">
            <a:spLocks noChangeArrowheads="1"/>
          </p:cNvSpPr>
          <p:nvPr/>
        </p:nvSpPr>
        <p:spPr bwMode="auto">
          <a:xfrm>
            <a:off x="179388" y="6223000"/>
            <a:ext cx="64182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臺北市民國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84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月及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月等溫線分布圖</a:t>
            </a:r>
          </a:p>
        </p:txBody>
      </p:sp>
      <p:sp>
        <p:nvSpPr>
          <p:cNvPr id="23" name="Rectangle 6"/>
          <p:cNvSpPr txBox="1">
            <a:spLocks/>
          </p:cNvSpPr>
          <p:nvPr/>
        </p:nvSpPr>
        <p:spPr bwMode="auto">
          <a:xfrm>
            <a:off x="71438" y="1917700"/>
            <a:ext cx="8964612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-514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71A0"/>
              </a:buClr>
              <a:buFontTx/>
              <a:buNone/>
            </a:pPr>
            <a:r>
              <a:rPr kumimoji="0" lang="zh-TW" altLang="en-US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都市熱島效應：</a:t>
            </a:r>
            <a:r>
              <a:rPr kumimoji="0" lang="zh-TW" altLang="en-US" b="1">
                <a:latin typeface="微軟正黑體" pitchFamily="34" charset="-120"/>
                <a:ea typeface="微軟正黑體" pitchFamily="34" charset="-120"/>
              </a:rPr>
              <a:t>都市溫度較周邊地區為高的一種</a:t>
            </a:r>
            <a:endParaRPr kumimoji="0"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FF71A0"/>
              </a:buClr>
              <a:buFontTx/>
              <a:buNone/>
            </a:pPr>
            <a:r>
              <a:rPr kumimoji="0" lang="zh-TW" altLang="en-US" b="1">
                <a:latin typeface="微軟正黑體" pitchFamily="34" charset="-120"/>
                <a:ea typeface="微軟正黑體" pitchFamily="34" charset="-120"/>
              </a:rPr>
              <a:t>                            現象，在日落之後溫差更為明顯。</a:t>
            </a:r>
            <a:endParaRPr kumimoji="0" lang="en-US" altLang="zh-TW" b="1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spcBef>
                <a:spcPct val="0"/>
              </a:spcBef>
              <a:buClr>
                <a:srgbClr val="FF71A0"/>
              </a:buClr>
              <a:buFontTx/>
              <a:buNone/>
            </a:pPr>
            <a:r>
              <a:rPr kumimoji="0" lang="zh-TW" altLang="en-US" b="1">
                <a:latin typeface="微軟正黑體" pitchFamily="34" charset="-120"/>
                <a:ea typeface="微軟正黑體" pitchFamily="34" charset="-120"/>
              </a:rPr>
              <a:t>                                    </a:t>
            </a:r>
          </a:p>
          <a:p>
            <a:pPr eaLnBrk="1" hangingPunct="1">
              <a:spcBef>
                <a:spcPct val="0"/>
              </a:spcBef>
              <a:buClr>
                <a:srgbClr val="FF71A0"/>
              </a:buClr>
              <a:buFontTx/>
              <a:buNone/>
            </a:pPr>
            <a:endParaRPr kumimoji="0"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978150"/>
            <a:ext cx="2195513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273550"/>
            <a:ext cx="2987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2795588"/>
            <a:ext cx="5375275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圖片 2" descr="3cc0e443c90ccb8324c0a16d81040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8213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圖片 3" descr="ooik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42116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ppt2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1843" name="圖片 11" descr="Microphone-ic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679950"/>
            <a:ext cx="198913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6" y="2367170"/>
            <a:ext cx="604867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6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單元一</a:t>
            </a:r>
            <a:endParaRPr lang="en-US" altLang="zh-TW" sz="66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氣候特徵</a:t>
            </a:r>
            <a:endParaRPr lang="zh-TW" altLang="en-US" sz="6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圖片 26" descr="圖片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32" descr="2157918_191247041_2.jpg"/>
          <p:cNvPicPr>
            <a:picLocks noChangeAspect="1"/>
          </p:cNvPicPr>
          <p:nvPr/>
        </p:nvPicPr>
        <p:blipFill>
          <a:blip r:embed="rId3" cstate="print">
            <a:lum contrast="-4000"/>
          </a:blip>
          <a:srcRect b="60500"/>
          <a:stretch>
            <a:fillRect/>
          </a:stretch>
        </p:blipFill>
        <p:spPr>
          <a:xfrm>
            <a:off x="0" y="0"/>
            <a:ext cx="914400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 descr="2011031920263421.jpg"/>
          <p:cNvPicPr>
            <a:picLocks noChangeAspect="1"/>
          </p:cNvPicPr>
          <p:nvPr/>
        </p:nvPicPr>
        <p:blipFill>
          <a:blip r:embed="rId4" cstate="print">
            <a:lum bright="30000" contrast="46000"/>
          </a:blip>
          <a:srcRect l="7385" t="3301" r="7155" b="10869"/>
          <a:stretch>
            <a:fillRect/>
          </a:stretch>
        </p:blipFill>
        <p:spPr>
          <a:xfrm rot="828537">
            <a:off x="3704665" y="2346126"/>
            <a:ext cx="5742741" cy="3853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3975" name="矩形 31"/>
          <p:cNvSpPr>
            <a:spLocks noChangeArrowheads="1"/>
          </p:cNvSpPr>
          <p:nvPr/>
        </p:nvSpPr>
        <p:spPr bwMode="auto">
          <a:xfrm>
            <a:off x="4384027" y="3140968"/>
            <a:ext cx="4787899" cy="1766637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indent="-342900">
              <a:spcBef>
                <a:spcPct val="20000"/>
              </a:spcBef>
              <a:buClr>
                <a:srgbClr val="FF5BBD"/>
              </a:buClr>
              <a:defRPr/>
            </a:pPr>
            <a:r>
              <a:rPr kumimoji="0"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一、</a:t>
            </a:r>
            <a:r>
              <a:rPr kumimoji="0"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5" action="ppaction://hlinksldjump"/>
              </a:rPr>
              <a:t>天氣與氣候</a:t>
            </a:r>
            <a:endParaRPr kumimoji="0" lang="en-US" altLang="zh-TW" sz="32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spcBef>
                <a:spcPct val="20000"/>
              </a:spcBef>
              <a:buClr>
                <a:srgbClr val="FF5BBD"/>
              </a:buClr>
              <a:defRPr/>
            </a:pP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 pitchFamily="18" charset="2"/>
              </a:rPr>
              <a:t>二、</a:t>
            </a:r>
            <a:r>
              <a:rPr kumimoji="0"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6" action="ppaction://hlinksldjump"/>
              </a:rPr>
              <a:t>影響氣候的因素</a:t>
            </a:r>
            <a:endParaRPr kumimoji="0" lang="en-US" altLang="zh-TW" sz="32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42900">
              <a:spcBef>
                <a:spcPct val="20000"/>
              </a:spcBef>
              <a:buClr>
                <a:srgbClr val="FF5BBD"/>
              </a:buClr>
              <a:defRPr/>
            </a:pP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2" pitchFamily="18" charset="2"/>
              </a:rPr>
              <a:t>三、</a:t>
            </a:r>
            <a:r>
              <a:rPr kumimoji="0"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hlinkClick r:id="rId7" action="ppaction://hlinksldjump"/>
              </a:rPr>
              <a:t>世界主要氣候類型</a:t>
            </a:r>
            <a:endParaRPr kumimoji="0" lang="zh-TW" altLang="en-US" sz="3200" b="1" dirty="0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" name="群組 11"/>
          <p:cNvGrpSpPr>
            <a:grpSpLocks/>
          </p:cNvGrpSpPr>
          <p:nvPr/>
        </p:nvGrpSpPr>
        <p:grpSpPr bwMode="auto">
          <a:xfrm>
            <a:off x="1763713" y="476250"/>
            <a:ext cx="5616575" cy="1131888"/>
            <a:chOff x="1763713" y="476250"/>
            <a:chExt cx="5616575" cy="1131888"/>
          </a:xfrm>
        </p:grpSpPr>
        <p:sp>
          <p:nvSpPr>
            <p:cNvPr id="73739" name="文字方塊 25"/>
            <p:cNvSpPr txBox="1">
              <a:spLocks noChangeArrowheads="1"/>
            </p:cNvSpPr>
            <p:nvPr/>
          </p:nvSpPr>
          <p:spPr bwMode="auto">
            <a:xfrm>
              <a:off x="3132138" y="476250"/>
              <a:ext cx="424815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lang="zh-TW" altLang="en-US" sz="6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氣候特徵</a:t>
              </a:r>
              <a:endParaRPr lang="zh-TW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92876" name="圖片 13" descr="3533-crystal-rainbow-apple-icon-png-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476250"/>
              <a:ext cx="1131887" cy="113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2" name="Rectangle 9"/>
          <p:cNvSpPr txBox="1">
            <a:spLocks noChangeArrowheads="1"/>
          </p:cNvSpPr>
          <p:nvPr/>
        </p:nvSpPr>
        <p:spPr bwMode="auto">
          <a:xfrm>
            <a:off x="0" y="2987675"/>
            <a:ext cx="3779838" cy="2663825"/>
          </a:xfrm>
          <a:prstGeom prst="rect">
            <a:avLst/>
          </a:prstGeom>
          <a:solidFill>
            <a:schemeClr val="tx2">
              <a:lumMod val="50000"/>
              <a:alpha val="6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indent="-342900" eaLnBrk="0" hangingPunct="0">
              <a:buFont typeface="Monotype Sorts" pitchFamily="2" charset="2"/>
              <a:buNone/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0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氣候是一種複雜的 </a:t>
            </a:r>
            <a:endParaRPr kumimoji="0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42900" eaLnBrk="0" hangingPunct="0">
              <a:buFont typeface="Monotype Sorts" pitchFamily="2" charset="2"/>
              <a:buNone/>
              <a:defRPr/>
            </a:pPr>
            <a:r>
              <a:rPr kumimoji="0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自然現象，左右了</a:t>
            </a:r>
            <a:endParaRPr kumimoji="0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42900" eaLnBrk="0" hangingPunct="0">
              <a:buFont typeface="Monotype Sorts" pitchFamily="2" charset="2"/>
              <a:buNone/>
              <a:defRPr/>
            </a:pPr>
            <a:r>
              <a:rPr kumimoji="0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自然環境與人類活</a:t>
            </a:r>
            <a:endParaRPr kumimoji="0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42900" eaLnBrk="0" hangingPunct="0">
              <a:buFont typeface="Monotype Sorts" pitchFamily="2" charset="2"/>
              <a:buNone/>
              <a:defRPr/>
            </a:pPr>
            <a:r>
              <a:rPr kumimoji="0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動，而水文深受氣</a:t>
            </a:r>
            <a:endParaRPr kumimoji="0"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indent="-342900" eaLnBrk="0" hangingPunct="0">
              <a:buFont typeface="Monotype Sorts" pitchFamily="2" charset="2"/>
              <a:buNone/>
              <a:defRPr/>
            </a:pPr>
            <a:r>
              <a:rPr kumimoji="0"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候的影響。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圖片 17" descr="MP900439108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 descr="2457331_143904058144_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b="3401"/>
          <a:stretch>
            <a:fillRect/>
          </a:stretch>
        </p:blipFill>
        <p:spPr>
          <a:xfrm>
            <a:off x="0" y="1700808"/>
            <a:ext cx="9144000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 descr="2012041018415577.jpg"/>
          <p:cNvPicPr>
            <a:picLocks noChangeAspect="1"/>
          </p:cNvPicPr>
          <p:nvPr/>
        </p:nvPicPr>
        <p:blipFill>
          <a:blip r:embed="rId4" cstate="print"/>
          <a:srcRect t="74150"/>
          <a:stretch>
            <a:fillRect/>
          </a:stretch>
        </p:blipFill>
        <p:spPr>
          <a:xfrm>
            <a:off x="0" y="44624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Rectangle 3"/>
          <p:cNvSpPr txBox="1">
            <a:spLocks/>
          </p:cNvSpPr>
          <p:nvPr/>
        </p:nvSpPr>
        <p:spPr bwMode="auto">
          <a:xfrm>
            <a:off x="725615" y="3212976"/>
            <a:ext cx="8064500" cy="2160240"/>
          </a:xfrm>
          <a:prstGeom prst="rect">
            <a:avLst/>
          </a:prstGeom>
          <a:solidFill>
            <a:schemeClr val="bg2">
              <a:alpha val="77000"/>
            </a:schemeClr>
          </a:solidFill>
          <a:ln>
            <a:headEnd/>
            <a:tailEnd/>
          </a:ln>
          <a:effectLst>
            <a:softEdge rad="317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742950" lvl="1" indent="-285750">
              <a:spcBef>
                <a:spcPct val="20000"/>
              </a:spcBef>
              <a:buClr>
                <a:srgbClr val="FF71A0"/>
              </a:buClr>
              <a:buFont typeface="Wingdings" pitchFamily="2" charset="2"/>
              <a:buChar char="l"/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天氣是指</a:t>
            </a:r>
            <a:r>
              <a:rPr kumimoji="0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短時間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內大氣的狀況。</a:t>
            </a:r>
          </a:p>
          <a:p>
            <a:pPr marL="742950" lvl="1" indent="-285750">
              <a:spcBef>
                <a:spcPct val="20000"/>
              </a:spcBef>
              <a:buClr>
                <a:srgbClr val="FF71A0"/>
              </a:buClr>
              <a:buFont typeface="Wingdings" pitchFamily="2" charset="2"/>
              <a:buChar char="l"/>
              <a:defRPr/>
            </a:pP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氣候是指一地區</a:t>
            </a:r>
            <a:r>
              <a:rPr kumimoji="0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長時間</a:t>
            </a:r>
            <a:r>
              <a:rPr kumimoji="0" lang="zh-TW" altLang="en-US" sz="3200" b="1" dirty="0">
                <a:latin typeface="微軟正黑體" pitchFamily="34" charset="-120"/>
                <a:ea typeface="微軟正黑體" pitchFamily="34" charset="-120"/>
              </a:rPr>
              <a:t>天氣的平均狀態。</a:t>
            </a:r>
          </a:p>
        </p:txBody>
      </p:sp>
      <p:grpSp>
        <p:nvGrpSpPr>
          <p:cNvPr id="3" name="群組 21"/>
          <p:cNvGrpSpPr>
            <a:grpSpLocks/>
          </p:cNvGrpSpPr>
          <p:nvPr/>
        </p:nvGrpSpPr>
        <p:grpSpPr bwMode="auto">
          <a:xfrm>
            <a:off x="684213" y="-171450"/>
            <a:ext cx="6408737" cy="2232025"/>
            <a:chOff x="683568" y="-171400"/>
            <a:chExt cx="6409556" cy="2232248"/>
          </a:xfrm>
        </p:grpSpPr>
        <p:pic>
          <p:nvPicPr>
            <p:cNvPr id="293898" name="圖片 20" descr="小人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0" name="矩形 18"/>
            <p:cNvSpPr>
              <a:spLocks noChangeArrowheads="1"/>
            </p:cNvSpPr>
            <p:nvPr/>
          </p:nvSpPr>
          <p:spPr bwMode="auto">
            <a:xfrm>
              <a:off x="1476500" y="509771"/>
              <a:ext cx="5616624" cy="923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一</a:t>
              </a: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</a:t>
              </a:r>
              <a:r>
                <a:rPr lang="zh-TW" altLang="en-US" sz="5400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天氣與氣候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2012041018415577.jpg"/>
          <p:cNvPicPr>
            <a:picLocks noChangeAspect="1"/>
          </p:cNvPicPr>
          <p:nvPr/>
        </p:nvPicPr>
        <p:blipFill>
          <a:blip r:embed="rId2" cstate="print"/>
          <a:srcRect t="74150"/>
          <a:stretch>
            <a:fillRect/>
          </a:stretch>
        </p:blipFill>
        <p:spPr>
          <a:xfrm>
            <a:off x="0" y="0"/>
            <a:ext cx="9144000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 descr="231210169256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31545" y="1700808"/>
            <a:ext cx="9191306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10"/>
          <p:cNvGrpSpPr>
            <a:grpSpLocks/>
          </p:cNvGrpSpPr>
          <p:nvPr/>
        </p:nvGrpSpPr>
        <p:grpSpPr bwMode="auto">
          <a:xfrm>
            <a:off x="3886200" y="3644900"/>
            <a:ext cx="5257800" cy="3068638"/>
            <a:chOff x="471488" y="1340768"/>
            <a:chExt cx="8277225" cy="4896520"/>
          </a:xfrm>
        </p:grpSpPr>
        <p:pic>
          <p:nvPicPr>
            <p:cNvPr id="296973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340768"/>
              <a:ext cx="3840162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74" name="Picture 10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8" y="1773238"/>
              <a:ext cx="8277225" cy="446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6966" name="Group 18"/>
          <p:cNvGrpSpPr>
            <a:grpSpLocks/>
          </p:cNvGrpSpPr>
          <p:nvPr/>
        </p:nvGrpSpPr>
        <p:grpSpPr bwMode="auto">
          <a:xfrm>
            <a:off x="539750" y="1989138"/>
            <a:ext cx="7848600" cy="1570037"/>
            <a:chOff x="567" y="1253"/>
            <a:chExt cx="4944" cy="989"/>
          </a:xfrm>
        </p:grpSpPr>
        <p:sp>
          <p:nvSpPr>
            <p:cNvPr id="77833" name="矩形 34"/>
            <p:cNvSpPr>
              <a:spLocks noChangeArrowheads="1"/>
            </p:cNvSpPr>
            <p:nvPr/>
          </p:nvSpPr>
          <p:spPr bwMode="auto">
            <a:xfrm>
              <a:off x="1474" y="1253"/>
              <a:ext cx="4037" cy="989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 indent="-285750">
                <a:buClr>
                  <a:srgbClr val="FF71A0"/>
                </a:buClr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 低緯度地區，陽光照射角度大，受太陽輻射多，氣溫高，對流旺盛，高緯度地區則反之。</a:t>
              </a:r>
            </a:p>
          </p:txBody>
        </p:sp>
        <p:sp>
          <p:nvSpPr>
            <p:cNvPr id="101391" name="文字方塊 26"/>
            <p:cNvSpPr txBox="1">
              <a:spLocks noChangeArrowheads="1"/>
            </p:cNvSpPr>
            <p:nvPr/>
          </p:nvSpPr>
          <p:spPr bwMode="auto">
            <a:xfrm>
              <a:off x="567" y="1570"/>
              <a:ext cx="628" cy="36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4191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lang="zh-TW" altLang="en-US" sz="3200" b="1" dirty="0" smtClean="0">
                  <a:latin typeface="微軟正黑體" pitchFamily="34" charset="-120"/>
                  <a:ea typeface="微軟正黑體" pitchFamily="34" charset="-120"/>
                </a:rPr>
                <a:t>緯度</a:t>
              </a:r>
            </a:p>
          </p:txBody>
        </p:sp>
      </p:grp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575"/>
            <a:ext cx="4284663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19"/>
          <p:cNvGrpSpPr>
            <a:grpSpLocks/>
          </p:cNvGrpSpPr>
          <p:nvPr/>
        </p:nvGrpSpPr>
        <p:grpSpPr bwMode="auto">
          <a:xfrm>
            <a:off x="684213" y="-171450"/>
            <a:ext cx="7056437" cy="2232025"/>
            <a:chOff x="683568" y="-171400"/>
            <a:chExt cx="7057623" cy="2232248"/>
          </a:xfrm>
        </p:grpSpPr>
        <p:pic>
          <p:nvPicPr>
            <p:cNvPr id="296969" name="圖片 16" descr="小人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-171400"/>
              <a:ext cx="3340679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31" name="矩形 18"/>
            <p:cNvSpPr>
              <a:spLocks noChangeArrowheads="1"/>
            </p:cNvSpPr>
            <p:nvPr/>
          </p:nvSpPr>
          <p:spPr bwMode="auto">
            <a:xfrm>
              <a:off x="1495860" y="561577"/>
              <a:ext cx="6245331" cy="923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zh-TW" altLang="en-US" sz="54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二</a:t>
              </a:r>
              <a:r>
                <a:rPr lang="zh-TW" altLang="en-US" sz="5400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   影響氣候的因素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圖片 26" descr="圖片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 descr="2157918_191247041_2.jpg"/>
          <p:cNvPicPr>
            <a:picLocks noChangeAspect="1"/>
          </p:cNvPicPr>
          <p:nvPr/>
        </p:nvPicPr>
        <p:blipFill>
          <a:blip r:embed="rId3" cstate="print">
            <a:lum contrast="-4000"/>
          </a:blip>
          <a:srcRect b="60500"/>
          <a:stretch>
            <a:fillRect/>
          </a:stretch>
        </p:blipFill>
        <p:spPr>
          <a:xfrm>
            <a:off x="0" y="0"/>
            <a:ext cx="914400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902" name="矩形 18"/>
          <p:cNvSpPr>
            <a:spLocks noChangeArrowheads="1"/>
          </p:cNvSpPr>
          <p:nvPr/>
        </p:nvSpPr>
        <p:spPr bwMode="auto">
          <a:xfrm>
            <a:off x="1966913" y="588963"/>
            <a:ext cx="64166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4800" b="1" spc="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文鼎中黑" pitchFamily="49" charset="-120"/>
              </a:rPr>
              <a:t>二、影響氣候的因素</a:t>
            </a:r>
          </a:p>
        </p:txBody>
      </p:sp>
      <p:grpSp>
        <p:nvGrpSpPr>
          <p:cNvPr id="3" name="群組 20"/>
          <p:cNvGrpSpPr>
            <a:grpSpLocks/>
          </p:cNvGrpSpPr>
          <p:nvPr/>
        </p:nvGrpSpPr>
        <p:grpSpPr bwMode="auto">
          <a:xfrm>
            <a:off x="-128588" y="2347913"/>
            <a:ext cx="8877301" cy="3609975"/>
            <a:chOff x="-128587" y="2348880"/>
            <a:chExt cx="8877369" cy="3609522"/>
          </a:xfrm>
        </p:grpSpPr>
        <p:sp>
          <p:nvSpPr>
            <p:cNvPr id="9233" name="矩形 37"/>
            <p:cNvSpPr>
              <a:spLocks noChangeArrowheads="1"/>
            </p:cNvSpPr>
            <p:nvPr/>
          </p:nvSpPr>
          <p:spPr bwMode="auto">
            <a:xfrm>
              <a:off x="1115775" y="2348880"/>
              <a:ext cx="7562046" cy="584714"/>
            </a:xfrm>
            <a:prstGeom prst="rect">
              <a:avLst/>
            </a:prstGeom>
            <a:ln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lvl="1" indent="-285750">
                <a:buClr>
                  <a:srgbClr val="FF71A0"/>
                </a:buClr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地形：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地形影響氣候以高度及坡向為主。</a:t>
              </a:r>
            </a:p>
          </p:txBody>
        </p:sp>
        <p:sp>
          <p:nvSpPr>
            <p:cNvPr id="9225" name="矩形 38"/>
            <p:cNvSpPr>
              <a:spLocks noChangeArrowheads="1"/>
            </p:cNvSpPr>
            <p:nvPr/>
          </p:nvSpPr>
          <p:spPr bwMode="auto">
            <a:xfrm>
              <a:off x="1115775" y="3213275"/>
              <a:ext cx="7562046" cy="1077105"/>
            </a:xfrm>
            <a:prstGeom prst="rect">
              <a:avLst/>
            </a:prstGeom>
            <a:ln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lvl="1" indent="-285750">
                <a:buClr>
                  <a:srgbClr val="FF71A0"/>
                </a:buClr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距海遠近：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陸地比熱小，增溫快，降溫也快，因此氣溫變化大；海洋則反之。 </a:t>
              </a:r>
            </a:p>
          </p:txBody>
        </p:sp>
        <p:sp>
          <p:nvSpPr>
            <p:cNvPr id="299022" name="文字方塊 30"/>
            <p:cNvSpPr txBox="1">
              <a:spLocks noChangeArrowheads="1"/>
            </p:cNvSpPr>
            <p:nvPr/>
          </p:nvSpPr>
          <p:spPr bwMode="auto">
            <a:xfrm>
              <a:off x="-128587" y="2416175"/>
              <a:ext cx="184744" cy="58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882" name="矩形 21"/>
            <p:cNvSpPr>
              <a:spLocks noChangeArrowheads="1"/>
            </p:cNvSpPr>
            <p:nvPr/>
          </p:nvSpPr>
          <p:spPr bwMode="auto">
            <a:xfrm>
              <a:off x="1115775" y="4509284"/>
              <a:ext cx="7633007" cy="1077105"/>
            </a:xfrm>
            <a:prstGeom prst="rect">
              <a:avLst/>
            </a:prstGeom>
            <a:ln>
              <a:headEnd/>
              <a:tailEnd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lvl="1"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盛行風向：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盛行風是指某地在某一時期內最常出現的風向。</a:t>
              </a:r>
            </a:p>
          </p:txBody>
        </p:sp>
        <p:sp>
          <p:nvSpPr>
            <p:cNvPr id="299026" name="文字方塊 30"/>
            <p:cNvSpPr txBox="1">
              <a:spLocks noChangeArrowheads="1"/>
            </p:cNvSpPr>
            <p:nvPr/>
          </p:nvSpPr>
          <p:spPr bwMode="auto">
            <a:xfrm>
              <a:off x="369888" y="3852863"/>
              <a:ext cx="184744" cy="58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99027" name="文字方塊 30"/>
            <p:cNvSpPr txBox="1">
              <a:spLocks noChangeArrowheads="1"/>
            </p:cNvSpPr>
            <p:nvPr/>
          </p:nvSpPr>
          <p:spPr bwMode="auto">
            <a:xfrm>
              <a:off x="539750" y="5373688"/>
              <a:ext cx="184744" cy="58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20" name="圖片 19" descr="3533-crystal-rainbow-apple-icon-png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113188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圖片 23" descr="圖片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 descr="2157918_191247041_2.jpg"/>
          <p:cNvPicPr>
            <a:picLocks noChangeAspect="1"/>
          </p:cNvPicPr>
          <p:nvPr/>
        </p:nvPicPr>
        <p:blipFill>
          <a:blip r:embed="rId3" cstate="print">
            <a:lum contrast="-4000"/>
          </a:blip>
          <a:srcRect b="60500"/>
          <a:stretch>
            <a:fillRect/>
          </a:stretch>
        </p:blipFill>
        <p:spPr>
          <a:xfrm>
            <a:off x="0" y="0"/>
            <a:ext cx="914400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22"/>
          <p:cNvGrpSpPr>
            <a:grpSpLocks/>
          </p:cNvGrpSpPr>
          <p:nvPr/>
        </p:nvGrpSpPr>
        <p:grpSpPr bwMode="auto">
          <a:xfrm>
            <a:off x="323850" y="2205038"/>
            <a:ext cx="7056438" cy="1511300"/>
            <a:chOff x="611549" y="2484436"/>
            <a:chExt cx="7056382" cy="1512050"/>
          </a:xfrm>
        </p:grpSpPr>
        <p:sp>
          <p:nvSpPr>
            <p:cNvPr id="81940" name="矩形 27"/>
            <p:cNvSpPr>
              <a:spLocks noChangeArrowheads="1"/>
            </p:cNvSpPr>
            <p:nvPr/>
          </p:nvSpPr>
          <p:spPr bwMode="auto">
            <a:xfrm>
              <a:off x="611549" y="2484436"/>
              <a:ext cx="7056382" cy="5848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L="0" lvl="1"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洋流：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洋流可分為暖流、涼流與寒流。 </a:t>
              </a:r>
            </a:p>
          </p:txBody>
        </p:sp>
        <p:sp>
          <p:nvSpPr>
            <p:cNvPr id="81932" name="矩形 33"/>
            <p:cNvSpPr>
              <a:spLocks noChangeArrowheads="1"/>
            </p:cNvSpPr>
            <p:nvPr/>
          </p:nvSpPr>
          <p:spPr bwMode="auto">
            <a:xfrm>
              <a:off x="611549" y="3411652"/>
              <a:ext cx="4535436" cy="584834"/>
            </a:xfrm>
            <a:prstGeom prst="rect">
              <a:avLst/>
            </a:prstGeom>
            <a:solidFill>
              <a:srgbClr val="D1FFFF"/>
            </a:solidFill>
            <a:ln w="9525">
              <a:noFill/>
              <a:miter lim="800000"/>
              <a:headEnd/>
              <a:tailEnd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marL="0" lvl="1">
                <a:defRPr/>
              </a:pPr>
              <a:r>
                <a:rPr lang="zh-TW" altLang="en-US" sz="3200" b="1" dirty="0">
                  <a:latin typeface="微軟正黑體" pitchFamily="34" charset="-120"/>
                  <a:ea typeface="微軟正黑體" pitchFamily="34" charset="-120"/>
                </a:rPr>
                <a:t>植被：</a:t>
              </a: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植被可調節氣候。</a:t>
              </a:r>
            </a:p>
          </p:txBody>
        </p:sp>
      </p:grpSp>
      <p:pic>
        <p:nvPicPr>
          <p:cNvPr id="301062" name="Picture 47" descr="F:\晏慈的企劃資料\繪圖\素材\幾何圖形-可用素材\星星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268413"/>
            <a:ext cx="85883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27"/>
          <p:cNvGrpSpPr>
            <a:grpSpLocks/>
          </p:cNvGrpSpPr>
          <p:nvPr/>
        </p:nvGrpSpPr>
        <p:grpSpPr bwMode="auto">
          <a:xfrm>
            <a:off x="4859338" y="2781300"/>
            <a:ext cx="4356100" cy="3725863"/>
            <a:chOff x="1187450" y="1122363"/>
            <a:chExt cx="7272338" cy="5311775"/>
          </a:xfrm>
        </p:grpSpPr>
        <p:pic>
          <p:nvPicPr>
            <p:cNvPr id="30106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450" y="1122363"/>
              <a:ext cx="7272338" cy="5046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06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6092825"/>
              <a:ext cx="2971800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20"/>
          <p:cNvGrpSpPr>
            <a:grpSpLocks/>
          </p:cNvGrpSpPr>
          <p:nvPr/>
        </p:nvGrpSpPr>
        <p:grpSpPr bwMode="auto">
          <a:xfrm>
            <a:off x="919163" y="476250"/>
            <a:ext cx="7091362" cy="1131888"/>
            <a:chOff x="919163" y="476250"/>
            <a:chExt cx="7091139" cy="1131888"/>
          </a:xfrm>
        </p:grpSpPr>
        <p:sp>
          <p:nvSpPr>
            <p:cNvPr id="301066" name="矩形 18"/>
            <p:cNvSpPr>
              <a:spLocks noChangeArrowheads="1"/>
            </p:cNvSpPr>
            <p:nvPr/>
          </p:nvSpPr>
          <p:spPr bwMode="auto">
            <a:xfrm>
              <a:off x="2339752" y="588864"/>
              <a:ext cx="5670550" cy="82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48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/>
                </a:rPr>
                <a:t>二、影響氣候的因素</a:t>
              </a:r>
            </a:p>
          </p:txBody>
        </p:sp>
        <p:pic>
          <p:nvPicPr>
            <p:cNvPr id="301067" name="圖片 22" descr="3533-crystal-rainbow-apple-icon-png-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163" y="476250"/>
              <a:ext cx="1131887" cy="113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1065" name="Picture 29" descr="C:\Users\user\Desktop\圖庫\BBB各類圖庫\++PNG素材++\dc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38700"/>
            <a:ext cx="284638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圖片 29" descr="圖片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圖片 38" descr="2157918_191247041_2.jpg"/>
          <p:cNvPicPr>
            <a:picLocks noChangeAspect="1"/>
          </p:cNvPicPr>
          <p:nvPr/>
        </p:nvPicPr>
        <p:blipFill>
          <a:blip r:embed="rId3" cstate="print">
            <a:lum contrast="-4000"/>
          </a:blip>
          <a:srcRect b="60500"/>
          <a:stretch>
            <a:fillRect/>
          </a:stretch>
        </p:blipFill>
        <p:spPr>
          <a:xfrm>
            <a:off x="0" y="0"/>
            <a:ext cx="914400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0" descr="F:\晏慈的企劃資料\繪圖\素材\幾何圖形-可用素材\泡泡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5805488"/>
            <a:ext cx="6508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1"/>
          <p:cNvGrpSpPr>
            <a:grpSpLocks/>
          </p:cNvGrpSpPr>
          <p:nvPr/>
        </p:nvGrpSpPr>
        <p:grpSpPr bwMode="auto">
          <a:xfrm>
            <a:off x="539750" y="404813"/>
            <a:ext cx="7708900" cy="1131887"/>
            <a:chOff x="539750" y="404813"/>
            <a:chExt cx="7708151" cy="1131887"/>
          </a:xfrm>
        </p:grpSpPr>
        <p:sp>
          <p:nvSpPr>
            <p:cNvPr id="54" name="矩形 18"/>
            <p:cNvSpPr>
              <a:spLocks noChangeArrowheads="1"/>
            </p:cNvSpPr>
            <p:nvPr/>
          </p:nvSpPr>
          <p:spPr bwMode="auto">
            <a:xfrm>
              <a:off x="1907704" y="509771"/>
              <a:ext cx="634019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zh-TW" altLang="en-US" sz="48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文鼎中黑" pitchFamily="49" charset="-120"/>
                </a:rPr>
                <a:t>三、世界主要氣候類型</a:t>
              </a:r>
            </a:p>
          </p:txBody>
        </p:sp>
        <p:pic>
          <p:nvPicPr>
            <p:cNvPr id="305163" name="圖片 14" descr="3533-crystal-rainbow-apple-icon-png-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404813"/>
              <a:ext cx="1131888" cy="1131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5" y="4103688"/>
            <a:ext cx="2122488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12"/>
          <p:cNvGrpSpPr>
            <a:grpSpLocks/>
          </p:cNvGrpSpPr>
          <p:nvPr/>
        </p:nvGrpSpPr>
        <p:grpSpPr bwMode="auto">
          <a:xfrm>
            <a:off x="2339975" y="2205038"/>
            <a:ext cx="6804025" cy="4319587"/>
            <a:chOff x="2339751" y="2205038"/>
            <a:chExt cx="6804249" cy="4320247"/>
          </a:xfrm>
        </p:grpSpPr>
        <p:sp>
          <p:nvSpPr>
            <p:cNvPr id="305160" name="Rectangle 3"/>
            <p:cNvSpPr txBox="1">
              <a:spLocks/>
            </p:cNvSpPr>
            <p:nvPr/>
          </p:nvSpPr>
          <p:spPr bwMode="auto">
            <a:xfrm>
              <a:off x="2339751" y="2205038"/>
              <a:ext cx="5040502" cy="4320247"/>
            </a:xfrm>
            <a:prstGeom prst="rect">
              <a:avLst/>
            </a:prstGeom>
            <a:solidFill>
              <a:srgbClr val="FF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marL="342900" indent="-3429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marL="0" lvl="1"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FF71A0"/>
                </a:buClr>
                <a:buFontTx/>
                <a:buNone/>
              </a:pP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hlinkClick r:id="rId7" action="ppaction://hlinksldjump"/>
                </a:rPr>
                <a:t>(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7" action="ppaction://hlinksldjump"/>
                </a:rPr>
                <a:t>一</a:t>
              </a: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hlinkClick r:id="rId7" action="ppaction://hlinksldjump"/>
                </a:rPr>
                <a:t>)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7" action="ppaction://hlinksldjump"/>
                </a:rPr>
                <a:t>熱帶溼潤氣候</a:t>
              </a:r>
              <a:endParaRPr kumimoji="0" lang="zh-TW" altLang="en-US" sz="3600" b="1">
                <a:latin typeface="微軟正黑體" pitchFamily="34" charset="-120"/>
                <a:ea typeface="微軟正黑體" pitchFamily="34" charset="-120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FF71A0"/>
                </a:buClr>
                <a:buFontTx/>
                <a:buNone/>
              </a:pP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hlinkClick r:id="rId8" action="ppaction://hlinksldjump"/>
                </a:rPr>
                <a:t>(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8" action="ppaction://hlinksldjump"/>
                </a:rPr>
                <a:t>二</a:t>
              </a: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hlinkClick r:id="rId8" action="ppaction://hlinksldjump"/>
                </a:rPr>
                <a:t>)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8" action="ppaction://hlinksldjump"/>
                </a:rPr>
                <a:t>溫帶溼潤氣候</a:t>
              </a:r>
              <a:endParaRPr kumimoji="0" lang="zh-TW" altLang="en-US" sz="3600" b="1">
                <a:latin typeface="微軟正黑體" pitchFamily="34" charset="-120"/>
                <a:ea typeface="微軟正黑體" pitchFamily="34" charset="-120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FF71A0"/>
                </a:buClr>
                <a:buFontTx/>
                <a:buNone/>
              </a:pPr>
              <a:r>
                <a:rPr lang="en-US" altLang="zh-TW" sz="3600">
                  <a:latin typeface="Arial" pitchFamily="34" charset="0"/>
                  <a:sym typeface="Wingdings 2" pitchFamily="18" charset="2"/>
                  <a:hlinkClick r:id="rId9" action="ppaction://hlinksldjump"/>
                </a:rPr>
                <a:t>(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9" action="ppaction://hlinksldjump"/>
                </a:rPr>
                <a:t>三</a:t>
              </a: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9" action="ppaction://hlinksldjump"/>
                </a:rPr>
                <a:t>)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9" action="ppaction://hlinksldjump"/>
                </a:rPr>
                <a:t>寒帶氣候</a:t>
              </a:r>
              <a:endParaRPr kumimoji="0" lang="zh-TW" altLang="en-US" sz="3600" b="1">
                <a:latin typeface="微軟正黑體" pitchFamily="34" charset="-120"/>
                <a:ea typeface="微軟正黑體" pitchFamily="34" charset="-120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FF71A0"/>
                </a:buClr>
                <a:buFontTx/>
                <a:buNone/>
              </a:pP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0" action="ppaction://hlinksldjump"/>
                </a:rPr>
                <a:t>(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0" action="ppaction://hlinksldjump"/>
                </a:rPr>
                <a:t>四</a:t>
              </a: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0" action="ppaction://hlinksldjump"/>
                </a:rPr>
                <a:t>)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10" action="ppaction://hlinksldjump"/>
                </a:rPr>
                <a:t>乾燥氣候</a:t>
              </a:r>
              <a:endParaRPr kumimoji="0" lang="zh-TW" altLang="en-US" sz="3600" b="1">
                <a:latin typeface="微軟正黑體" pitchFamily="34" charset="-120"/>
                <a:ea typeface="微軟正黑體" pitchFamily="34" charset="-120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FF71A0"/>
                </a:buClr>
                <a:buFontTx/>
                <a:buNone/>
              </a:pP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1" action="ppaction://hlinksldjump"/>
                </a:rPr>
                <a:t>(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1" action="ppaction://hlinksldjump"/>
                </a:rPr>
                <a:t>五</a:t>
              </a: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1" action="ppaction://hlinksldjump"/>
                </a:rPr>
                <a:t>)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11" action="ppaction://hlinksldjump"/>
                </a:rPr>
                <a:t>高地氣候</a:t>
              </a:r>
              <a:endParaRPr kumimoji="0" lang="zh-TW" altLang="en-US" sz="3600" b="1">
                <a:latin typeface="微軟正黑體" pitchFamily="34" charset="-120"/>
                <a:ea typeface="微軟正黑體" pitchFamily="34" charset="-120"/>
              </a:endParaRPr>
            </a:p>
            <a:p>
              <a:pPr marL="0" lvl="1" eaLnBrk="1" hangingPunct="1">
                <a:lnSpc>
                  <a:spcPct val="120000"/>
                </a:lnSpc>
                <a:spcBef>
                  <a:spcPct val="0"/>
                </a:spcBef>
                <a:buClr>
                  <a:srgbClr val="FF71A0"/>
                </a:buClr>
                <a:buFontTx/>
                <a:buNone/>
              </a:pP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2" action="ppaction://hlinksldjump"/>
                </a:rPr>
                <a:t>(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2" action="ppaction://hlinksldjump"/>
                </a:rPr>
                <a:t>六</a:t>
              </a:r>
              <a:r>
                <a:rPr kumimoji="0" lang="en-US" altLang="zh-TW" sz="3600" b="1">
                  <a:latin typeface="微軟正黑體" pitchFamily="34" charset="-120"/>
                  <a:ea typeface="微軟正黑體" pitchFamily="34" charset="-120"/>
                  <a:sym typeface="Wingdings 2" pitchFamily="18" charset="2"/>
                  <a:hlinkClick r:id="rId12" action="ppaction://hlinksldjump"/>
                </a:rPr>
                <a:t>)</a:t>
              </a:r>
              <a:r>
                <a:rPr kumimoji="0" lang="zh-TW" altLang="en-US" sz="3600" b="1">
                  <a:latin typeface="微軟正黑體" pitchFamily="34" charset="-120"/>
                  <a:ea typeface="微軟正黑體" pitchFamily="34" charset="-120"/>
                  <a:hlinkClick r:id="rId12" action="ppaction://hlinksldjump"/>
                </a:rPr>
                <a:t>季風氣候</a:t>
              </a:r>
              <a:endParaRPr kumimoji="0" lang="zh-TW" altLang="en-US" sz="3600" b="1"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305161" name="圖片 1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075" y="2205038"/>
              <a:ext cx="1939925" cy="267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4992</TotalTime>
  <Words>1173</Words>
  <Application>Microsoft Office PowerPoint</Application>
  <PresentationFormat>如螢幕大小 (4:3)</PresentationFormat>
  <Paragraphs>151</Paragraphs>
  <Slides>29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29</vt:i4>
      </vt:variant>
    </vt:vector>
  </HeadingPairs>
  <TitlesOfParts>
    <vt:vector size="31" baseType="lpstr">
      <vt:lpstr>Office 佈景主題</vt:lpstr>
      <vt:lpstr>6_Office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function su</cp:lastModifiedBy>
  <cp:revision>368</cp:revision>
  <dcterms:created xsi:type="dcterms:W3CDTF">2010-08-18T04:00:53Z</dcterms:created>
  <dcterms:modified xsi:type="dcterms:W3CDTF">2017-10-30T05:07:18Z</dcterms:modified>
</cp:coreProperties>
</file>