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wmf" ContentType="image/x-w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728" r:id="rId1"/>
  </p:sldMasterIdLst>
  <p:notesMasterIdLst>
    <p:notesMasterId r:id="rId24"/>
  </p:notesMasterIdLst>
  <p:sldIdLst>
    <p:sldId id="256" r:id="rId2"/>
    <p:sldId id="328" r:id="rId3"/>
    <p:sldId id="329" r:id="rId4"/>
    <p:sldId id="272" r:id="rId5"/>
    <p:sldId id="273" r:id="rId6"/>
    <p:sldId id="274" r:id="rId7"/>
    <p:sldId id="275" r:id="rId8"/>
    <p:sldId id="276" r:id="rId9"/>
    <p:sldId id="277" r:id="rId10"/>
    <p:sldId id="278" r:id="rId11"/>
    <p:sldId id="279" r:id="rId12"/>
    <p:sldId id="324" r:id="rId13"/>
    <p:sldId id="316" r:id="rId14"/>
    <p:sldId id="325" r:id="rId15"/>
    <p:sldId id="317" r:id="rId16"/>
    <p:sldId id="280" r:id="rId17"/>
    <p:sldId id="281" r:id="rId18"/>
    <p:sldId id="282" r:id="rId19"/>
    <p:sldId id="322" r:id="rId20"/>
    <p:sldId id="326" r:id="rId21"/>
    <p:sldId id="323" r:id="rId22"/>
    <p:sldId id="319" r:id="rId23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C105E"/>
    <a:srgbClr val="E21EFF"/>
    <a:srgbClr val="3814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18" autoAdjust="0"/>
    <p:restoredTop sz="94660"/>
  </p:normalViewPr>
  <p:slideViewPr>
    <p:cSldViewPr>
      <p:cViewPr varScale="1">
        <p:scale>
          <a:sx n="125" d="100"/>
          <a:sy n="125" d="100"/>
        </p:scale>
        <p:origin x="-1904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printerSettings" Target="printerSettings/printerSettings1.bin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7B3413-4AC9-42A4-8B52-D12BFE79A1EA}" type="datetimeFigureOut">
              <a:rPr lang="zh-TW" altLang="en-US" smtClean="0"/>
              <a:pPr/>
              <a:t>2014/5/24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7E69E6-E79B-4DF8-A3B0-E072C5271EF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128901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7E69E6-E79B-4DF8-A3B0-E072C5271EF4}" type="slidenum">
              <a:rPr lang="zh-TW" altLang="en-US" smtClean="0"/>
              <a:pPr/>
              <a:t>1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7E69E6-E79B-4DF8-A3B0-E072C5271EF4}" type="slidenum">
              <a:rPr lang="zh-TW" altLang="en-US" smtClean="0"/>
              <a:pPr/>
              <a:t>2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7E69E6-E79B-4DF8-A3B0-E072C5271EF4}" type="slidenum">
              <a:rPr lang="zh-TW" altLang="en-US" smtClean="0"/>
              <a:pPr/>
              <a:t>3</a:t>
            </a:fld>
            <a:endParaRPr lang="zh-TW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直角三角形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標題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17" name="副標題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zh-TW" altLang="en-US" smtClean="0"/>
              <a:t>按一下以編輯母片副標題樣式</a:t>
            </a:r>
            <a:endParaRPr kumimoji="0" lang="en-US"/>
          </a:p>
        </p:txBody>
      </p:sp>
      <p:grpSp>
        <p:nvGrpSpPr>
          <p:cNvPr id="2" name="群組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手繪多邊形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手繪多邊形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手繪多邊形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直線接點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日期版面配置區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4CE451D9-6FCD-49EA-BC07-3E6E2872DA88}" type="datetimeFigureOut">
              <a:rPr lang="zh-TW" altLang="en-US" smtClean="0"/>
              <a:pPr/>
              <a:t>2014/5/24</a:t>
            </a:fld>
            <a:endParaRPr lang="zh-TW" altLang="en-US"/>
          </a:p>
        </p:txBody>
      </p:sp>
      <p:sp>
        <p:nvSpPr>
          <p:cNvPr id="19" name="頁尾版面配置區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zh-TW" altLang="en-US"/>
          </a:p>
        </p:txBody>
      </p:sp>
      <p:sp>
        <p:nvSpPr>
          <p:cNvPr id="27" name="投影片編號版面配置區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8C04C7A4-974B-4902-9D85-F134A7B969EA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CE451D9-6FCD-49EA-BC07-3E6E2872DA88}" type="datetimeFigureOut">
              <a:rPr lang="zh-TW" altLang="en-US" smtClean="0"/>
              <a:pPr/>
              <a:t>2014/5/24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C04C7A4-974B-4902-9D85-F134A7B969E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CE451D9-6FCD-49EA-BC07-3E6E2872DA88}" type="datetimeFigureOut">
              <a:rPr lang="zh-TW" altLang="en-US" smtClean="0"/>
              <a:pPr/>
              <a:t>2014/5/24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C04C7A4-974B-4902-9D85-F134A7B969E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7" name="＞形箭號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＞形箭號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CE451D9-6FCD-49EA-BC07-3E6E2872DA88}" type="datetimeFigureOut">
              <a:rPr lang="zh-TW" altLang="en-US" smtClean="0"/>
              <a:pPr/>
              <a:t>2014/5/24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C04C7A4-974B-4902-9D85-F134A7B969E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8" name="標題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對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CE451D9-6FCD-49EA-BC07-3E6E2872DA88}" type="datetimeFigureOut">
              <a:rPr lang="zh-TW" altLang="en-US" smtClean="0"/>
              <a:pPr/>
              <a:t>2014/5/24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C04C7A4-974B-4902-9D85-F134A7B969EA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CE451D9-6FCD-49EA-BC07-3E6E2872DA88}" type="datetimeFigureOut">
              <a:rPr lang="zh-TW" altLang="en-US" smtClean="0"/>
              <a:pPr/>
              <a:t>2014/5/24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C04C7A4-974B-4902-9D85-F134A7B969E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6" name="標題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CE451D9-6FCD-49EA-BC07-3E6E2872DA88}" type="datetimeFigureOut">
              <a:rPr lang="zh-TW" altLang="en-US" smtClean="0"/>
              <a:pPr/>
              <a:t>2014/5/24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C04C7A4-974B-4902-9D85-F134A7B969EA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4CE451D9-6FCD-49EA-BC07-3E6E2872DA88}" type="datetimeFigureOut">
              <a:rPr lang="zh-TW" altLang="en-US" smtClean="0"/>
              <a:pPr/>
              <a:t>2014/5/24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C04C7A4-974B-4902-9D85-F134A7B969EA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zh-TW" altLang="en-US" smtClean="0"/>
              <a:t>按一下圖示以新增圖片</a:t>
            </a:r>
            <a:endParaRPr kumimoji="0" lang="en-US" dirty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4CE451D9-6FCD-49EA-BC07-3E6E2872DA88}" type="datetimeFigureOut">
              <a:rPr lang="zh-TW" altLang="en-US" smtClean="0"/>
              <a:pPr/>
              <a:t>2014/5/24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8C04C7A4-974B-4902-9D85-F134A7B969E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8" name="手繪多邊形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手繪多邊形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直角三角形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直線接點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＞形箭號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＞形箭號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CE451D9-6FCD-49EA-BC07-3E6E2872DA88}" type="datetimeFigureOut">
              <a:rPr lang="zh-TW" altLang="en-US" smtClean="0"/>
              <a:pPr/>
              <a:t>2014/5/24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C04C7A4-974B-4902-9D85-F134A7B969EA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CE451D9-6FCD-49EA-BC07-3E6E2872DA88}" type="datetimeFigureOut">
              <a:rPr lang="zh-TW" altLang="en-US" smtClean="0"/>
              <a:pPr/>
              <a:t>2014/5/24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C04C7A4-974B-4902-9D85-F134A7B969EA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手繪多邊形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手繪多邊形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直角三角形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直線接點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標題版面配置區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0" name="文字版面配置區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  <a:p>
            <a:pPr lvl="1" eaLnBrk="1" latinLnBrk="0" hangingPunct="1"/>
            <a:r>
              <a:rPr kumimoji="0" lang="zh-TW" altLang="en-US" smtClean="0"/>
              <a:t>第二層</a:t>
            </a:r>
          </a:p>
          <a:p>
            <a:pPr lvl="2" eaLnBrk="1" latinLnBrk="0" hangingPunct="1"/>
            <a:r>
              <a:rPr kumimoji="0" lang="zh-TW" altLang="en-US" smtClean="0"/>
              <a:t>第三層</a:t>
            </a:r>
          </a:p>
          <a:p>
            <a:pPr lvl="3" eaLnBrk="1" latinLnBrk="0" hangingPunct="1"/>
            <a:r>
              <a:rPr kumimoji="0" lang="zh-TW" altLang="en-US" smtClean="0"/>
              <a:t>第四層</a:t>
            </a:r>
          </a:p>
          <a:p>
            <a:pPr lvl="4" eaLnBrk="1" latinLnBrk="0" hangingPunct="1"/>
            <a:r>
              <a:rPr kumimoji="0" lang="zh-TW" altLang="en-US" smtClean="0"/>
              <a:t>第五層</a:t>
            </a:r>
            <a:endParaRPr kumimoji="0" lang="en-US"/>
          </a:p>
        </p:txBody>
      </p:sp>
      <p:sp>
        <p:nvSpPr>
          <p:cNvPr id="10" name="日期版面配置區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4CE451D9-6FCD-49EA-BC07-3E6E2872DA88}" type="datetimeFigureOut">
              <a:rPr lang="zh-TW" altLang="en-US" smtClean="0"/>
              <a:pPr/>
              <a:t>2014/5/24</a:t>
            </a:fld>
            <a:endParaRPr lang="zh-TW" altLang="en-US"/>
          </a:p>
        </p:txBody>
      </p:sp>
      <p:sp>
        <p:nvSpPr>
          <p:cNvPr id="22" name="頁尾版面配置區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zh-TW" altLang="en-US"/>
          </a:p>
        </p:txBody>
      </p:sp>
      <p:sp>
        <p:nvSpPr>
          <p:cNvPr id="18" name="投影片編號版面配置區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8C04C7A4-974B-4902-9D85-F134A7B969EA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729" r:id="rId1"/>
    <p:sldLayoutId id="2147484730" r:id="rId2"/>
    <p:sldLayoutId id="2147484731" r:id="rId3"/>
    <p:sldLayoutId id="2147484732" r:id="rId4"/>
    <p:sldLayoutId id="2147484733" r:id="rId5"/>
    <p:sldLayoutId id="2147484734" r:id="rId6"/>
    <p:sldLayoutId id="2147484735" r:id="rId7"/>
    <p:sldLayoutId id="2147484736" r:id="rId8"/>
    <p:sldLayoutId id="2147484737" r:id="rId9"/>
    <p:sldLayoutId id="2147484738" r:id="rId10"/>
    <p:sldLayoutId id="2147484739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.jpeg"/><Relationship Id="rId5" Type="http://schemas.openxmlformats.org/officeDocument/2006/relationships/image" Target="../media/image4.wmf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.jpeg"/><Relationship Id="rId5" Type="http://schemas.openxmlformats.org/officeDocument/2006/relationships/image" Target="../media/image5.wmf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.jpeg"/><Relationship Id="rId5" Type="http://schemas.openxmlformats.org/officeDocument/2006/relationships/image" Target="../media/image6.wmf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7.wmf"/><Relationship Id="rId5" Type="http://schemas.openxmlformats.org/officeDocument/2006/relationships/image" Target="../media/image8.wmf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wmf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Relationship Id="rId3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6.wmf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Relationship Id="rId3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11.wmf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12.wmf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Relationship Id="rId3" Type="http://schemas.openxmlformats.org/officeDocument/2006/relationships/image" Target="../media/image13.w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Relationship Id="rId3" Type="http://schemas.openxmlformats.org/officeDocument/2006/relationships/image" Target="../media/image5.w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Relationship Id="rId3" Type="http://schemas.openxmlformats.org/officeDocument/2006/relationships/image" Target="../media/image14.w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Relationship Id="rId3" Type="http://schemas.openxmlformats.org/officeDocument/2006/relationships/image" Target="../media/image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16.wmf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17.wmf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18.wmf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19.wmf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 descr="ppt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圖片 4" descr="thCA7A73DT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552" y="10228"/>
            <a:ext cx="9144000" cy="6847772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395536" y="764704"/>
            <a:ext cx="8280920" cy="1538286"/>
          </a:xfrm>
        </p:spPr>
        <p:txBody>
          <a:bodyPr>
            <a:normAutofit/>
          </a:bodyPr>
          <a:lstStyle/>
          <a:p>
            <a:pPr algn="ctr"/>
            <a:r>
              <a:rPr lang="zh-TW" altLang="zh-TW" sz="4000" b="0" dirty="0" smtClean="0">
                <a:solidFill>
                  <a:srgbClr val="7030A0"/>
                </a:solidFill>
                <a:latin typeface="華康POP1體W7" pitchFamily="49" charset="-120"/>
                <a:ea typeface="華康POP1體W7" pitchFamily="49" charset="-120"/>
              </a:rPr>
              <a:t>如何指導孩子閱讀</a:t>
            </a:r>
            <a:r>
              <a:rPr lang="en-US" altLang="zh-TW" sz="4000" b="0" dirty="0" smtClean="0">
                <a:solidFill>
                  <a:srgbClr val="7030A0"/>
                </a:solidFill>
                <a:latin typeface="華康POP1體W7" pitchFamily="49" charset="-120"/>
                <a:ea typeface="華康POP1體W7" pitchFamily="49" charset="-120"/>
              </a:rPr>
              <a:t>-</a:t>
            </a:r>
            <a:r>
              <a:rPr lang="zh-TW" altLang="en-US" sz="4000" b="0" dirty="0" smtClean="0">
                <a:solidFill>
                  <a:srgbClr val="7030A0"/>
                </a:solidFill>
                <a:latin typeface="華康POP1體W7" pitchFamily="49" charset="-120"/>
                <a:ea typeface="華康POP1體W7" pitchFamily="49" charset="-120"/>
              </a:rPr>
              <a:t>營造閱讀環境</a:t>
            </a:r>
            <a:endParaRPr lang="zh-TW" altLang="en-US" sz="4000" b="0" dirty="0">
              <a:solidFill>
                <a:srgbClr val="7030A0"/>
              </a:solidFill>
              <a:latin typeface="華康POP1體W7" pitchFamily="49" charset="-120"/>
              <a:ea typeface="華康POP1體W7" pitchFamily="49" charset="-12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403648" y="2852936"/>
            <a:ext cx="6400800" cy="1752600"/>
          </a:xfrm>
        </p:spPr>
        <p:txBody>
          <a:bodyPr/>
          <a:lstStyle/>
          <a:p>
            <a:endParaRPr lang="en-US" altLang="zh-TW" b="1" dirty="0" smtClean="0">
              <a:solidFill>
                <a:schemeClr val="tx1"/>
              </a:solidFill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3200" b="1" dirty="0" smtClean="0">
                <a:solidFill>
                  <a:schemeClr val="accent4"/>
                </a:solidFill>
                <a:latin typeface="標楷體" pitchFamily="65" charset="-120"/>
                <a:ea typeface="標楷體" pitchFamily="65" charset="-120"/>
              </a:rPr>
              <a:t>主講者：王育英 老師 </a:t>
            </a:r>
            <a:endParaRPr lang="zh-TW" altLang="en-US" sz="3200" b="1" dirty="0">
              <a:solidFill>
                <a:schemeClr val="accent4"/>
              </a:solidFill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7" name="Picture 4" descr="C:\Documents and Settings\Administrator\Local Settings\Temporary Internet Files\Content.IE5\2ZLEWX8Y\MC900390848[1].w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1560" y="3861048"/>
            <a:ext cx="2790534" cy="28879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 descr="ppt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圖片 4" descr="thCA7A73DT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37900"/>
            <a:ext cx="9323512" cy="6847772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007096" y="620688"/>
            <a:ext cx="8136904" cy="648072"/>
          </a:xfrm>
        </p:spPr>
        <p:txBody>
          <a:bodyPr>
            <a:normAutofit/>
          </a:bodyPr>
          <a:lstStyle/>
          <a:p>
            <a:pPr algn="l"/>
            <a:r>
              <a:rPr lang="zh-TW" altLang="en-US" sz="3600" b="0" dirty="0" smtClean="0">
                <a:solidFill>
                  <a:srgbClr val="7030A0"/>
                </a:solidFill>
                <a:latin typeface="華康POP1體W7" pitchFamily="49" charset="-120"/>
                <a:ea typeface="華康POP1體W7" pitchFamily="49" charset="-120"/>
              </a:rPr>
              <a:t>一本好的繪本如何呈現給孩子</a:t>
            </a:r>
            <a:endParaRPr lang="zh-TW" altLang="en-US" sz="3600" b="0" dirty="0">
              <a:solidFill>
                <a:srgbClr val="7030A0"/>
              </a:solidFill>
              <a:latin typeface="華康POP1體W7" pitchFamily="49" charset="-120"/>
              <a:ea typeface="華康POP1體W7" pitchFamily="49" charset="-12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043608" y="1628800"/>
            <a:ext cx="6760840" cy="3240360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zh-TW" altLang="en-US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一．找出繪本的主題：事前選擇最重要</a:t>
            </a:r>
            <a:endParaRPr lang="en-US" altLang="zh-TW" dirty="0" smtClean="0">
              <a:solidFill>
                <a:schemeClr val="tx1"/>
              </a:solidFill>
              <a:latin typeface="標楷體" pitchFamily="65" charset="-120"/>
              <a:ea typeface="標楷體" pitchFamily="65" charset="-120"/>
            </a:endParaRPr>
          </a:p>
          <a:p>
            <a:pPr algn="l"/>
            <a:r>
              <a:rPr lang="zh-TW" altLang="en-US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二．由封面開始</a:t>
            </a:r>
            <a:endParaRPr lang="en-US" altLang="zh-TW" dirty="0" smtClean="0">
              <a:solidFill>
                <a:schemeClr val="tx1"/>
              </a:solidFill>
              <a:latin typeface="標楷體" pitchFamily="65" charset="-120"/>
              <a:ea typeface="標楷體" pitchFamily="65" charset="-120"/>
            </a:endParaRPr>
          </a:p>
          <a:p>
            <a:pPr algn="l"/>
            <a:r>
              <a:rPr lang="zh-TW" altLang="en-US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三．書名提問：引發討論</a:t>
            </a:r>
            <a:endParaRPr lang="en-US" altLang="zh-TW" dirty="0" smtClean="0">
              <a:solidFill>
                <a:schemeClr val="tx1"/>
              </a:solidFill>
              <a:latin typeface="標楷體" pitchFamily="65" charset="-120"/>
              <a:ea typeface="標楷體" pitchFamily="65" charset="-120"/>
            </a:endParaRPr>
          </a:p>
          <a:p>
            <a:pPr algn="l"/>
            <a:r>
              <a:rPr lang="zh-TW" altLang="en-US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四．融入書本</a:t>
            </a:r>
            <a:endParaRPr lang="en-US" altLang="zh-TW" dirty="0" smtClean="0">
              <a:solidFill>
                <a:schemeClr val="tx1"/>
              </a:solidFill>
              <a:latin typeface="標楷體" pitchFamily="65" charset="-120"/>
              <a:ea typeface="標楷體" pitchFamily="65" charset="-120"/>
            </a:endParaRPr>
          </a:p>
          <a:p>
            <a:pPr algn="l"/>
            <a:r>
              <a:rPr lang="zh-TW" altLang="en-US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五．看圖想劇情後對照文字</a:t>
            </a:r>
            <a:endParaRPr lang="en-US" altLang="zh-TW" dirty="0" smtClean="0">
              <a:solidFill>
                <a:schemeClr val="tx1"/>
              </a:solidFill>
              <a:latin typeface="標楷體" pitchFamily="65" charset="-120"/>
              <a:ea typeface="標楷體" pitchFamily="65" charset="-120"/>
            </a:endParaRPr>
          </a:p>
          <a:p>
            <a:pPr algn="l"/>
            <a:r>
              <a:rPr lang="zh-TW" altLang="en-US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六．故事結束：內容探討</a:t>
            </a:r>
            <a:endParaRPr lang="en-US" altLang="zh-TW" dirty="0" smtClean="0">
              <a:solidFill>
                <a:schemeClr val="tx1"/>
              </a:solidFill>
              <a:latin typeface="標楷體" pitchFamily="65" charset="-120"/>
              <a:ea typeface="標楷體" pitchFamily="65" charset="-120"/>
            </a:endParaRPr>
          </a:p>
          <a:p>
            <a:pPr algn="l"/>
            <a:r>
              <a:rPr lang="zh-TW" altLang="en-US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七．想法發表</a:t>
            </a:r>
            <a:endParaRPr lang="en-US" altLang="zh-TW" dirty="0" smtClean="0">
              <a:solidFill>
                <a:schemeClr val="tx1"/>
              </a:solidFill>
              <a:latin typeface="標楷體" pitchFamily="65" charset="-120"/>
              <a:ea typeface="標楷體" pitchFamily="65" charset="-120"/>
            </a:endParaRPr>
          </a:p>
          <a:p>
            <a:pPr algn="l"/>
            <a:r>
              <a:rPr lang="zh-TW" altLang="en-US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八．配合閱讀繪畫創作</a:t>
            </a:r>
            <a:endParaRPr lang="en-US" altLang="zh-TW" dirty="0" smtClean="0">
              <a:solidFill>
                <a:schemeClr val="tx1"/>
              </a:solidFill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7" name="Picture 5" descr="C:\Documents and Settings\Administrator\Local Settings\Temporary Internet Files\Content.IE5\LUNZLI03\MC900416822[1].w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72198" y="3786190"/>
            <a:ext cx="2391880" cy="251792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321110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 descr="ppt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圖片 4" descr="thCA7A73DT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28496" y="37796"/>
            <a:ext cx="9323512" cy="6847772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007096" y="620688"/>
            <a:ext cx="8136904" cy="648072"/>
          </a:xfrm>
        </p:spPr>
        <p:txBody>
          <a:bodyPr>
            <a:normAutofit/>
          </a:bodyPr>
          <a:lstStyle/>
          <a:p>
            <a:pPr algn="ctr"/>
            <a:r>
              <a:rPr lang="zh-TW" altLang="en-US" sz="3600" b="0" dirty="0" smtClean="0">
                <a:solidFill>
                  <a:srgbClr val="7030A0"/>
                </a:solidFill>
                <a:latin typeface="BiauKai"/>
                <a:ea typeface="BiauKai"/>
                <a:cs typeface="BiauKai"/>
              </a:rPr>
              <a:t>繪本教育性對幼兒影響</a:t>
            </a:r>
            <a:endParaRPr lang="zh-TW" altLang="en-US" sz="3600" b="0" dirty="0">
              <a:solidFill>
                <a:srgbClr val="7030A0"/>
              </a:solidFill>
              <a:latin typeface="BiauKai"/>
              <a:ea typeface="BiauKai"/>
              <a:cs typeface="BiauKai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043608" y="1628800"/>
            <a:ext cx="7704856" cy="3240360"/>
          </a:xfrm>
        </p:spPr>
        <p:txBody>
          <a:bodyPr>
            <a:normAutofit/>
          </a:bodyPr>
          <a:lstStyle/>
          <a:p>
            <a:pPr algn="l"/>
            <a:r>
              <a:rPr lang="zh-TW" altLang="en-US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一．認知：從書中引導幼兒正確方向</a:t>
            </a:r>
            <a:endParaRPr lang="en-US" altLang="zh-TW" dirty="0" smtClean="0">
              <a:solidFill>
                <a:schemeClr val="tx1"/>
              </a:solidFill>
              <a:latin typeface="標楷體" pitchFamily="65" charset="-120"/>
              <a:ea typeface="標楷體" pitchFamily="65" charset="-120"/>
            </a:endParaRPr>
          </a:p>
          <a:p>
            <a:pPr algn="l"/>
            <a:r>
              <a:rPr lang="zh-TW" altLang="en-US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二．人格</a:t>
            </a:r>
            <a:endParaRPr lang="en-US" altLang="zh-TW" dirty="0" smtClean="0">
              <a:solidFill>
                <a:schemeClr val="tx1"/>
              </a:solidFill>
              <a:latin typeface="標楷體" pitchFamily="65" charset="-120"/>
              <a:ea typeface="標楷體" pitchFamily="65" charset="-120"/>
            </a:endParaRPr>
          </a:p>
          <a:p>
            <a:pPr algn="l"/>
            <a:r>
              <a:rPr lang="zh-TW" altLang="en-US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三．道德：培養正確生活觀念，學習惡善的判斷</a:t>
            </a:r>
            <a:endParaRPr lang="en-US" altLang="zh-TW" dirty="0" smtClean="0">
              <a:solidFill>
                <a:schemeClr val="tx1"/>
              </a:solidFill>
              <a:latin typeface="標楷體" pitchFamily="65" charset="-120"/>
              <a:ea typeface="標楷體" pitchFamily="65" charset="-120"/>
            </a:endParaRPr>
          </a:p>
          <a:p>
            <a:pPr algn="l"/>
            <a:r>
              <a:rPr lang="zh-TW" altLang="en-US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四．生活各方面獲得成長：培養正確生活態度</a:t>
            </a:r>
            <a:endParaRPr lang="en-US" altLang="zh-TW" dirty="0" smtClean="0">
              <a:solidFill>
                <a:schemeClr val="tx1"/>
              </a:solidFill>
              <a:latin typeface="標楷體" pitchFamily="65" charset="-120"/>
              <a:ea typeface="標楷體" pitchFamily="65" charset="-120"/>
            </a:endParaRPr>
          </a:p>
          <a:p>
            <a:pPr algn="l"/>
            <a:endParaRPr lang="en-US" altLang="zh-TW" dirty="0">
              <a:solidFill>
                <a:schemeClr val="tx1"/>
              </a:solidFill>
              <a:latin typeface="標楷體" pitchFamily="65" charset="-120"/>
              <a:ea typeface="標楷體" pitchFamily="65" charset="-120"/>
            </a:endParaRPr>
          </a:p>
          <a:p>
            <a:pPr algn="l"/>
            <a:endParaRPr lang="en-US" altLang="zh-TW" dirty="0" smtClean="0">
              <a:solidFill>
                <a:schemeClr val="tx1"/>
              </a:solidFill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8" name="Picture 4" descr="C:\Documents and Settings\Administrator\Local Settings\Temporary Internet Files\Content.IE5\2ZLEWX8Y\MC900089106[1].w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15008" y="4293096"/>
            <a:ext cx="2783442" cy="205902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052341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 descr="ppt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圖片 4" descr="thCA7A73D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0228"/>
            <a:ext cx="9144000" cy="6847772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755576" y="428604"/>
            <a:ext cx="7700392" cy="857256"/>
          </a:xfrm>
        </p:spPr>
        <p:txBody>
          <a:bodyPr>
            <a:noAutofit/>
          </a:bodyPr>
          <a:lstStyle/>
          <a:p>
            <a:pPr algn="ctr"/>
            <a:r>
              <a:rPr lang="zh-TW" altLang="zh-TW" sz="3600" dirty="0" smtClean="0">
                <a:solidFill>
                  <a:srgbClr val="38145E"/>
                </a:solidFill>
                <a:latin typeface="標楷體" pitchFamily="65" charset="-120"/>
                <a:ea typeface="標楷體" pitchFamily="65" charset="-120"/>
              </a:rPr>
              <a:t>營造良好的家庭學習環境</a:t>
            </a:r>
            <a:endParaRPr lang="zh-TW" altLang="en-US" sz="3600" b="0" dirty="0">
              <a:solidFill>
                <a:srgbClr val="38145E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642910" y="1571612"/>
            <a:ext cx="7961538" cy="4305660"/>
          </a:xfrm>
        </p:spPr>
        <p:txBody>
          <a:bodyPr>
            <a:normAutofit/>
          </a:bodyPr>
          <a:lstStyle/>
          <a:p>
            <a:pPr algn="l">
              <a:lnSpc>
                <a:spcPts val="4000"/>
              </a:lnSpc>
            </a:pPr>
            <a:r>
              <a:rPr lang="zh-TW" altLang="en-US" sz="240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　　</a:t>
            </a:r>
            <a:r>
              <a:rPr lang="en-US" altLang="zh-TW" sz="3200" dirty="0" smtClean="0">
                <a:latin typeface="標楷體" pitchFamily="65" charset="-120"/>
                <a:ea typeface="標楷體" pitchFamily="65" charset="-120"/>
              </a:rPr>
              <a:t> </a:t>
            </a:r>
            <a:r>
              <a:rPr lang="zh-TW" altLang="zh-TW" sz="2800" b="1" dirty="0" smtClean="0">
                <a:latin typeface="標楷體" pitchFamily="65" charset="-120"/>
                <a:ea typeface="標楷體" pitchFamily="65" charset="-120"/>
              </a:rPr>
              <a:t>英國學者富嘞曾說</a:t>
            </a:r>
            <a:r>
              <a:rPr lang="en-US" altLang="zh-TW" sz="2800" b="1" dirty="0" smtClean="0">
                <a:latin typeface="標楷體" pitchFamily="65" charset="-120"/>
                <a:ea typeface="標楷體" pitchFamily="65" charset="-120"/>
              </a:rPr>
              <a:t>:</a:t>
            </a:r>
            <a:r>
              <a:rPr lang="zh-TW" altLang="zh-TW" sz="2800" b="1" dirty="0" smtClean="0">
                <a:latin typeface="標楷體" pitchFamily="65" charset="-120"/>
                <a:ea typeface="標楷體" pitchFamily="65" charset="-120"/>
              </a:rPr>
              <a:t>「你不需要花費大梁的金錢來提高孩子們對學習的熱愛，而應該讓孩子們看到你也在學習。」</a:t>
            </a:r>
            <a:endParaRPr lang="zh-TW" altLang="en-US" sz="2800" b="1" dirty="0">
              <a:solidFill>
                <a:schemeClr val="tx1"/>
              </a:solidFill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1026" name="Picture 2" descr="C:\Documents and Settings\Administrator\Local Settings\Temporary Internet Files\Content.IE5\FMK3R81M\MC900338368[1]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00826" y="3429000"/>
            <a:ext cx="1444752" cy="1810512"/>
          </a:xfrm>
          <a:prstGeom prst="rect">
            <a:avLst/>
          </a:prstGeom>
          <a:noFill/>
        </p:spPr>
      </p:pic>
      <p:pic>
        <p:nvPicPr>
          <p:cNvPr id="1027" name="Picture 3" descr="C:\Documents and Settings\Administrator\Local Settings\Temporary Internet Files\Content.IE5\FZHIUT5Y\MC900024499[1].w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86314" y="4572008"/>
            <a:ext cx="1723644" cy="180776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 descr="ppt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圖片 4" descr="thCA7A73D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47772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48872" cy="668022"/>
          </a:xfrm>
        </p:spPr>
        <p:txBody>
          <a:bodyPr>
            <a:normAutofit/>
          </a:bodyPr>
          <a:lstStyle/>
          <a:p>
            <a:pPr algn="ctr"/>
            <a:r>
              <a:rPr lang="zh-TW" altLang="zh-TW" sz="3600" dirty="0" smtClean="0">
                <a:latin typeface="標楷體" pitchFamily="65" charset="-120"/>
                <a:ea typeface="標楷體" pitchFamily="65" charset="-120"/>
              </a:rPr>
              <a:t>營造良好的家庭學習環境</a:t>
            </a:r>
            <a:endParaRPr lang="zh-TW" altLang="en-US" sz="3600" b="1" dirty="0">
              <a:solidFill>
                <a:schemeClr val="tx1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571472" y="1384822"/>
            <a:ext cx="8424936" cy="5473178"/>
          </a:xfrm>
        </p:spPr>
        <p:txBody>
          <a:bodyPr>
            <a:normAutofit/>
          </a:bodyPr>
          <a:lstStyle/>
          <a:p>
            <a:pPr algn="l">
              <a:lnSpc>
                <a:spcPts val="3360"/>
              </a:lnSpc>
            </a:pPr>
            <a:r>
              <a:rPr lang="en-US" altLang="zh-TW" sz="2800" b="1" dirty="0" smtClean="0">
                <a:latin typeface="標楷體" pitchFamily="65" charset="-120"/>
                <a:ea typeface="標楷體" pitchFamily="65" charset="-120"/>
              </a:rPr>
              <a:t>1.</a:t>
            </a:r>
            <a:r>
              <a:rPr lang="zh-TW" altLang="zh-TW" sz="2800" b="1" dirty="0" smtClean="0">
                <a:latin typeface="標楷體" pitchFamily="65" charset="-120"/>
                <a:ea typeface="標楷體" pitchFamily="65" charset="-120"/>
              </a:rPr>
              <a:t>就是全家共同養成閱讀的</a:t>
            </a:r>
            <a:r>
              <a:rPr lang="zh-TW" altLang="zh-TW" sz="2800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好習慣。</a:t>
            </a:r>
            <a:endParaRPr lang="en-US" altLang="zh-TW" sz="2800" b="1" dirty="0" smtClean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pPr algn="l">
              <a:lnSpc>
                <a:spcPts val="3360"/>
              </a:lnSpc>
            </a:pPr>
            <a:r>
              <a:rPr lang="en-US" altLang="zh-TW" sz="2800" b="1" dirty="0" smtClean="0">
                <a:latin typeface="標楷體" pitchFamily="65" charset="-120"/>
                <a:ea typeface="標楷體" pitchFamily="65" charset="-120"/>
              </a:rPr>
              <a:t>2.</a:t>
            </a:r>
            <a:r>
              <a:rPr lang="zh-TW" altLang="zh-TW" sz="2800" b="1" dirty="0" smtClean="0">
                <a:latin typeface="標楷體" pitchFamily="65" charset="-120"/>
                <a:ea typeface="標楷體" pitchFamily="65" charset="-120"/>
              </a:rPr>
              <a:t>還能讓孩子得到放鬆休閒，</a:t>
            </a:r>
            <a:r>
              <a:rPr lang="zh-TW" altLang="zh-TW" sz="2800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緩解緊張焦慮的情緒</a:t>
            </a:r>
            <a:r>
              <a:rPr lang="zh-TW" altLang="zh-TW" sz="2800" b="1" dirty="0" smtClean="0">
                <a:latin typeface="標楷體" pitchFamily="65" charset="-120"/>
                <a:ea typeface="標楷體" pitchFamily="65" charset="-120"/>
              </a:rPr>
              <a:t>。</a:t>
            </a:r>
            <a:endParaRPr lang="en-US" altLang="zh-TW" sz="2800" b="1" dirty="0" smtClean="0">
              <a:latin typeface="標楷體" pitchFamily="65" charset="-120"/>
              <a:ea typeface="標楷體" pitchFamily="65" charset="-120"/>
            </a:endParaRPr>
          </a:p>
          <a:p>
            <a:pPr algn="l">
              <a:lnSpc>
                <a:spcPts val="3360"/>
              </a:lnSpc>
            </a:pPr>
            <a:r>
              <a:rPr lang="en-US" altLang="zh-TW" sz="2800" b="1" dirty="0" smtClean="0">
                <a:latin typeface="標楷體" pitchFamily="65" charset="-120"/>
                <a:ea typeface="標楷體" pitchFamily="65" charset="-120"/>
              </a:rPr>
              <a:t>3.</a:t>
            </a:r>
            <a:r>
              <a:rPr lang="zh-TW" altLang="zh-TW" sz="2800" b="1" dirty="0" smtClean="0">
                <a:latin typeface="標楷體" pitchFamily="65" charset="-120"/>
                <a:ea typeface="標楷體" pitchFamily="65" charset="-120"/>
              </a:rPr>
              <a:t>良好的閱讀環境有利培養孩子對</a:t>
            </a:r>
            <a:r>
              <a:rPr lang="zh-TW" altLang="zh-TW" sz="2800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閱讀的興趣</a:t>
            </a:r>
            <a:r>
              <a:rPr lang="zh-TW" altLang="en-US" sz="2800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。</a:t>
            </a:r>
            <a:endParaRPr lang="en-US" altLang="zh-TW" sz="2800" b="1" dirty="0" smtClean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pPr algn="l">
              <a:lnSpc>
                <a:spcPts val="3360"/>
              </a:lnSpc>
            </a:pPr>
            <a:r>
              <a:rPr lang="en-US" altLang="zh-TW" sz="2800" b="1" dirty="0" smtClean="0">
                <a:latin typeface="標楷體" pitchFamily="65" charset="-120"/>
                <a:ea typeface="標楷體" pitchFamily="65" charset="-120"/>
              </a:rPr>
              <a:t>4.</a:t>
            </a:r>
            <a:r>
              <a:rPr lang="zh-TW" altLang="zh-TW" sz="2800" b="1" dirty="0" smtClean="0">
                <a:latin typeface="標楷體" pitchFamily="65" charset="-120"/>
                <a:ea typeface="標楷體" pitchFamily="65" charset="-120"/>
              </a:rPr>
              <a:t>讀書交流的過程中，自然便能</a:t>
            </a:r>
            <a:r>
              <a:rPr lang="zh-TW" altLang="zh-TW" sz="2800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拉進親子之間的距離</a:t>
            </a:r>
            <a:r>
              <a:rPr lang="zh-TW" altLang="en-US" sz="2800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。</a:t>
            </a:r>
            <a:endParaRPr lang="en-US" altLang="zh-TW" sz="2800" b="1" dirty="0" smtClean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2053" name="Picture 5" descr="C:\Documents and Settings\Administrator\Local Settings\Temporary Internet Files\Content.IE5\FZHIUT5Y\MP900422094[1]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48064" y="4365104"/>
            <a:ext cx="3566770" cy="23042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 descr="ppt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圖片 4" descr="thCA7A73D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47772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11560" y="571480"/>
            <a:ext cx="7848872" cy="928694"/>
          </a:xfrm>
        </p:spPr>
        <p:txBody>
          <a:bodyPr>
            <a:noAutofit/>
          </a:bodyPr>
          <a:lstStyle/>
          <a:p>
            <a:pPr algn="l"/>
            <a:r>
              <a:rPr lang="zh-TW" altLang="en-US" sz="3200" dirty="0" smtClean="0">
                <a:latin typeface="標楷體" pitchFamily="65" charset="-120"/>
                <a:ea typeface="標楷體" pitchFamily="65" charset="-120"/>
              </a:rPr>
              <a:t>一、</a:t>
            </a:r>
            <a:r>
              <a:rPr lang="zh-TW" altLang="zh-TW" sz="3200" dirty="0" smtClean="0">
                <a:latin typeface="標楷體" pitchFamily="65" charset="-120"/>
                <a:ea typeface="標楷體" pitchFamily="65" charset="-120"/>
              </a:rPr>
              <a:t>閱讀環境有以下參考</a:t>
            </a:r>
            <a:r>
              <a:rPr lang="en-US" altLang="zh-TW" sz="3200" dirty="0" smtClean="0">
                <a:latin typeface="標楷體" pitchFamily="65" charset="-120"/>
                <a:ea typeface="標楷體" pitchFamily="65" charset="-120"/>
              </a:rPr>
              <a:t>:</a:t>
            </a:r>
            <a:r>
              <a:rPr lang="zh-TW" altLang="zh-TW" sz="3200" dirty="0" smtClean="0">
                <a:latin typeface="標楷體" pitchFamily="65" charset="-120"/>
                <a:ea typeface="標楷體" pitchFamily="65" charset="-120"/>
              </a:rPr>
              <a:t/>
            </a:r>
            <a:br>
              <a:rPr lang="zh-TW" altLang="zh-TW" sz="3200" dirty="0" smtClean="0">
                <a:latin typeface="標楷體" pitchFamily="65" charset="-120"/>
                <a:ea typeface="標楷體" pitchFamily="65" charset="-120"/>
              </a:rPr>
            </a:br>
            <a:endParaRPr lang="zh-TW" altLang="en-US" sz="3200" b="1" dirty="0">
              <a:solidFill>
                <a:schemeClr val="tx1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611560" y="1412776"/>
            <a:ext cx="7848872" cy="4752528"/>
          </a:xfrm>
        </p:spPr>
        <p:txBody>
          <a:bodyPr>
            <a:normAutofit/>
          </a:bodyPr>
          <a:lstStyle/>
          <a:p>
            <a:pPr algn="l">
              <a:lnSpc>
                <a:spcPts val="4000"/>
              </a:lnSpc>
            </a:pPr>
            <a:r>
              <a:rPr lang="en-US" altLang="zh-TW" sz="2800" b="1" dirty="0" smtClean="0">
                <a:latin typeface="標楷體" pitchFamily="65" charset="-120"/>
                <a:ea typeface="標楷體" pitchFamily="65" charset="-120"/>
              </a:rPr>
              <a:t>1.</a:t>
            </a:r>
            <a:r>
              <a:rPr lang="zh-TW" altLang="zh-TW" sz="2800" b="1" dirty="0" smtClean="0">
                <a:latin typeface="標楷體" pitchFamily="65" charset="-120"/>
                <a:ea typeface="標楷體" pitchFamily="65" charset="-120"/>
              </a:rPr>
              <a:t>父母先養成閱讀習慣</a:t>
            </a:r>
          </a:p>
          <a:p>
            <a:pPr algn="l">
              <a:lnSpc>
                <a:spcPts val="4000"/>
              </a:lnSpc>
            </a:pPr>
            <a:r>
              <a:rPr lang="en-US" altLang="zh-TW" sz="2800" b="1" dirty="0" smtClean="0">
                <a:latin typeface="標楷體" pitchFamily="65" charset="-120"/>
                <a:ea typeface="標楷體" pitchFamily="65" charset="-120"/>
              </a:rPr>
              <a:t>2.</a:t>
            </a:r>
            <a:r>
              <a:rPr lang="zh-TW" altLang="zh-TW" sz="2800" b="1" dirty="0" smtClean="0">
                <a:latin typeface="標楷體" pitchFamily="65" charset="-120"/>
                <a:ea typeface="標楷體" pitchFamily="65" charset="-120"/>
              </a:rPr>
              <a:t>幫助孩子準備一個專屬於他自己的書櫃</a:t>
            </a:r>
          </a:p>
          <a:p>
            <a:pPr algn="l">
              <a:lnSpc>
                <a:spcPts val="4000"/>
              </a:lnSpc>
            </a:pPr>
            <a:r>
              <a:rPr lang="en-US" altLang="zh-TW" sz="2800" b="1" dirty="0" smtClean="0">
                <a:latin typeface="標楷體" pitchFamily="65" charset="-120"/>
                <a:ea typeface="標楷體" pitchFamily="65" charset="-120"/>
              </a:rPr>
              <a:t>3.</a:t>
            </a:r>
            <a:r>
              <a:rPr lang="zh-TW" altLang="zh-TW" sz="2800" b="1" dirty="0" smtClean="0">
                <a:latin typeface="標楷體" pitchFamily="65" charset="-120"/>
                <a:ea typeface="標楷體" pitchFamily="65" charset="-120"/>
              </a:rPr>
              <a:t>營造有利於閱讀的環境</a:t>
            </a:r>
          </a:p>
          <a:p>
            <a:pPr algn="l">
              <a:lnSpc>
                <a:spcPts val="4000"/>
              </a:lnSpc>
            </a:pPr>
            <a:r>
              <a:rPr lang="en-US" altLang="zh-TW" sz="2800" b="1" dirty="0" smtClean="0">
                <a:latin typeface="標楷體" pitchFamily="65" charset="-120"/>
                <a:ea typeface="標楷體" pitchFamily="65" charset="-120"/>
              </a:rPr>
              <a:t>4.</a:t>
            </a:r>
            <a:r>
              <a:rPr lang="zh-TW" altLang="zh-TW" sz="2800" b="1" dirty="0" smtClean="0">
                <a:latin typeface="標楷體" pitchFamily="65" charset="-120"/>
                <a:ea typeface="標楷體" pitchFamily="65" charset="-120"/>
              </a:rPr>
              <a:t>陪伴孩子一起閱讀</a:t>
            </a:r>
          </a:p>
          <a:p>
            <a:pPr algn="l">
              <a:lnSpc>
                <a:spcPts val="4000"/>
              </a:lnSpc>
            </a:pPr>
            <a:r>
              <a:rPr lang="en-US" altLang="zh-TW" sz="2800" b="1" dirty="0" smtClean="0">
                <a:latin typeface="標楷體" pitchFamily="65" charset="-120"/>
                <a:ea typeface="標楷體" pitchFamily="65" charset="-120"/>
              </a:rPr>
              <a:t>5.</a:t>
            </a:r>
            <a:r>
              <a:rPr lang="zh-TW" altLang="zh-TW" sz="2800" b="1" dirty="0" smtClean="0">
                <a:latin typeface="標楷體" pitchFamily="65" charset="-120"/>
                <a:ea typeface="標楷體" pitchFamily="65" charset="-120"/>
              </a:rPr>
              <a:t>先重孩子有興趣的主題開始讀起</a:t>
            </a:r>
          </a:p>
          <a:p>
            <a:pPr algn="l">
              <a:lnSpc>
                <a:spcPts val="4000"/>
              </a:lnSpc>
            </a:pPr>
            <a:r>
              <a:rPr lang="en-US" altLang="zh-TW" sz="2800" b="1" dirty="0" smtClean="0">
                <a:latin typeface="標楷體" pitchFamily="65" charset="-120"/>
                <a:ea typeface="標楷體" pitchFamily="65" charset="-120"/>
              </a:rPr>
              <a:t>6.</a:t>
            </a:r>
            <a:r>
              <a:rPr lang="zh-TW" altLang="zh-TW" sz="2800" b="1" dirty="0" smtClean="0">
                <a:latin typeface="標楷體" pitchFamily="65" charset="-120"/>
                <a:ea typeface="標楷體" pitchFamily="65" charset="-120"/>
              </a:rPr>
              <a:t>善用外在的免費資源</a:t>
            </a:r>
          </a:p>
          <a:p>
            <a:pPr algn="l">
              <a:lnSpc>
                <a:spcPts val="2500"/>
              </a:lnSpc>
            </a:pPr>
            <a:endParaRPr lang="zh-TW" altLang="en-US" sz="2400" dirty="0">
              <a:solidFill>
                <a:schemeClr val="tx1"/>
              </a:solidFill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3077" name="Picture 5" descr="C:\Documents and Settings\Administrator\Local Settings\Temporary Internet Files\Content.IE5\FMK3R81M\MP900431826[1]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72200" y="4425728"/>
            <a:ext cx="2304256" cy="24322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 descr="ppt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圖片 4" descr="thCA7A73D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0228"/>
            <a:ext cx="9144000" cy="6847772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11560" y="332656"/>
            <a:ext cx="7848872" cy="864096"/>
          </a:xfrm>
        </p:spPr>
        <p:txBody>
          <a:bodyPr>
            <a:normAutofit/>
          </a:bodyPr>
          <a:lstStyle/>
          <a:p>
            <a:pPr algn="l"/>
            <a:r>
              <a:rPr lang="zh-TW" altLang="en-US" sz="320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二、如何引導孩子進入書香世界</a:t>
            </a:r>
            <a:endParaRPr lang="zh-TW" altLang="en-US" sz="3200" b="1" dirty="0">
              <a:solidFill>
                <a:schemeClr val="tx1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611560" y="1412776"/>
            <a:ext cx="7848872" cy="4752528"/>
          </a:xfrm>
        </p:spPr>
        <p:txBody>
          <a:bodyPr>
            <a:normAutofit/>
          </a:bodyPr>
          <a:lstStyle/>
          <a:p>
            <a:pPr algn="l">
              <a:lnSpc>
                <a:spcPts val="4000"/>
              </a:lnSpc>
            </a:pPr>
            <a:r>
              <a:rPr lang="zh-TW" altLang="en-US" sz="2800" b="1" dirty="0" smtClean="0">
                <a:latin typeface="標楷體" pitchFamily="65" charset="-120"/>
                <a:ea typeface="標楷體" pitchFamily="65" charset="-120"/>
              </a:rPr>
              <a:t>    </a:t>
            </a:r>
            <a:r>
              <a:rPr lang="zh-TW" altLang="zh-TW" sz="2800" b="1" dirty="0" smtClean="0">
                <a:latin typeface="標楷體" pitchFamily="65" charset="-120"/>
                <a:ea typeface="標楷體" pitchFamily="65" charset="-120"/>
              </a:rPr>
              <a:t>可聽、可看、可感，只要是透過視聽方式，讓我們學習成長的過程，便可統稱為閱讀。</a:t>
            </a:r>
          </a:p>
          <a:p>
            <a:pPr algn="l">
              <a:lnSpc>
                <a:spcPts val="5000"/>
              </a:lnSpc>
            </a:pPr>
            <a:r>
              <a:rPr lang="zh-TW" altLang="en-US" sz="2800" b="1" dirty="0" smtClean="0">
                <a:latin typeface="標楷體" pitchFamily="65" charset="-120"/>
                <a:ea typeface="標楷體" pitchFamily="65" charset="-120"/>
              </a:rPr>
              <a:t>  </a:t>
            </a:r>
            <a:r>
              <a:rPr lang="en-US" altLang="zh-TW" sz="2800" b="1" dirty="0" smtClean="0">
                <a:latin typeface="標楷體" pitchFamily="65" charset="-120"/>
                <a:ea typeface="標楷體" pitchFamily="65" charset="-120"/>
              </a:rPr>
              <a:t>1.</a:t>
            </a:r>
            <a:r>
              <a:rPr lang="zh-TW" altLang="zh-TW" sz="2800" b="1" dirty="0" smtClean="0">
                <a:latin typeface="標楷體" pitchFamily="65" charset="-120"/>
                <a:ea typeface="標楷體" pitchFamily="65" charset="-120"/>
              </a:rPr>
              <a:t>使閱讀好學容易</a:t>
            </a:r>
            <a:r>
              <a:rPr lang="en-US" altLang="zh-TW" sz="2800" b="1" dirty="0" smtClean="0">
                <a:latin typeface="標楷體" pitchFamily="65" charset="-120"/>
                <a:ea typeface="標楷體" pitchFamily="65" charset="-120"/>
              </a:rPr>
              <a:t/>
            </a:r>
            <a:br>
              <a:rPr lang="en-US" altLang="zh-TW" sz="2800" b="1" dirty="0" smtClean="0">
                <a:latin typeface="標楷體" pitchFamily="65" charset="-120"/>
                <a:ea typeface="標楷體" pitchFamily="65" charset="-120"/>
              </a:rPr>
            </a:br>
            <a:r>
              <a:rPr lang="zh-TW" altLang="en-US" sz="2800" b="1" dirty="0" smtClean="0">
                <a:latin typeface="標楷體" pitchFamily="65" charset="-120"/>
                <a:ea typeface="標楷體" pitchFamily="65" charset="-120"/>
              </a:rPr>
              <a:t>  </a:t>
            </a:r>
            <a:r>
              <a:rPr lang="en-US" altLang="zh-TW" sz="2800" b="1" dirty="0" smtClean="0">
                <a:latin typeface="標楷體" pitchFamily="65" charset="-120"/>
                <a:ea typeface="標楷體" pitchFamily="65" charset="-120"/>
              </a:rPr>
              <a:t>2.</a:t>
            </a:r>
            <a:r>
              <a:rPr lang="zh-TW" altLang="zh-TW" sz="2800" b="1" dirty="0" smtClean="0">
                <a:latin typeface="標楷體" pitchFamily="65" charset="-120"/>
                <a:ea typeface="標楷體" pitchFamily="65" charset="-120"/>
              </a:rPr>
              <a:t>讓親情和書融合</a:t>
            </a:r>
            <a:r>
              <a:rPr lang="en-US" altLang="zh-TW" sz="2800" b="1" dirty="0" smtClean="0">
                <a:latin typeface="標楷體" pitchFamily="65" charset="-120"/>
                <a:ea typeface="標楷體" pitchFamily="65" charset="-120"/>
              </a:rPr>
              <a:t/>
            </a:r>
            <a:br>
              <a:rPr lang="en-US" altLang="zh-TW" sz="2800" b="1" dirty="0" smtClean="0">
                <a:latin typeface="標楷體" pitchFamily="65" charset="-120"/>
                <a:ea typeface="標楷體" pitchFamily="65" charset="-120"/>
              </a:rPr>
            </a:br>
            <a:r>
              <a:rPr lang="zh-TW" altLang="en-US" sz="2800" b="1" dirty="0" smtClean="0">
                <a:latin typeface="標楷體" pitchFamily="65" charset="-120"/>
                <a:ea typeface="標楷體" pitchFamily="65" charset="-120"/>
              </a:rPr>
              <a:t>  </a:t>
            </a:r>
            <a:r>
              <a:rPr lang="en-US" altLang="zh-TW" sz="2800" b="1" dirty="0" smtClean="0">
                <a:latin typeface="標楷體" pitchFamily="65" charset="-120"/>
                <a:ea typeface="標楷體" pitchFamily="65" charset="-120"/>
              </a:rPr>
              <a:t>3.</a:t>
            </a:r>
            <a:r>
              <a:rPr lang="zh-TW" altLang="zh-TW" sz="2800" b="1" dirty="0" smtClean="0">
                <a:latin typeface="標楷體" pitchFamily="65" charset="-120"/>
                <a:ea typeface="標楷體" pitchFamily="65" charset="-120"/>
              </a:rPr>
              <a:t>用故事帶輔助</a:t>
            </a:r>
            <a:r>
              <a:rPr lang="en-US" altLang="zh-TW" sz="2800" b="1" dirty="0" smtClean="0">
                <a:latin typeface="標楷體" pitchFamily="65" charset="-120"/>
                <a:ea typeface="標楷體" pitchFamily="65" charset="-120"/>
              </a:rPr>
              <a:t/>
            </a:r>
            <a:br>
              <a:rPr lang="en-US" altLang="zh-TW" sz="2800" b="1" dirty="0" smtClean="0">
                <a:latin typeface="標楷體" pitchFamily="65" charset="-120"/>
                <a:ea typeface="標楷體" pitchFamily="65" charset="-120"/>
              </a:rPr>
            </a:br>
            <a:r>
              <a:rPr lang="en-US" altLang="zh-TW" sz="2800" b="1" dirty="0" smtClean="0"/>
              <a:t/>
            </a:r>
            <a:br>
              <a:rPr lang="en-US" altLang="zh-TW" sz="2800" b="1" dirty="0" smtClean="0"/>
            </a:br>
            <a:endParaRPr lang="zh-TW" altLang="zh-TW" sz="2800" b="1" dirty="0">
              <a:solidFill>
                <a:schemeClr val="tx1"/>
              </a:solidFill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1028" name="Picture 4" descr="C:\Documents and Settings\Administrator\Local Settings\Temporary Internet Files\Content.IE5\2ZLEWX8Y\MC900390848[1]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14942" y="2914169"/>
            <a:ext cx="3357586" cy="34747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 descr="ppt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圖片 4" descr="thCA7A73D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47772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11560" y="332656"/>
            <a:ext cx="7848872" cy="864096"/>
          </a:xfrm>
        </p:spPr>
        <p:txBody>
          <a:bodyPr>
            <a:normAutofit/>
          </a:bodyPr>
          <a:lstStyle/>
          <a:p>
            <a:pPr algn="l"/>
            <a:r>
              <a:rPr lang="zh-TW" altLang="en-US" sz="320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二、如何引導孩子進入書香世界</a:t>
            </a:r>
            <a:r>
              <a:rPr lang="en-US" altLang="zh-TW" sz="320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320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續</a:t>
            </a:r>
            <a:r>
              <a:rPr lang="en-US" altLang="zh-TW" sz="320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)</a:t>
            </a:r>
            <a:endParaRPr lang="zh-TW" altLang="en-US" sz="3200" b="1" dirty="0">
              <a:solidFill>
                <a:schemeClr val="tx1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642910" y="1285860"/>
            <a:ext cx="7848872" cy="4680520"/>
          </a:xfrm>
        </p:spPr>
        <p:txBody>
          <a:bodyPr>
            <a:normAutofit/>
          </a:bodyPr>
          <a:lstStyle/>
          <a:p>
            <a:pPr lvl="0" algn="l">
              <a:lnSpc>
                <a:spcPts val="5000"/>
              </a:lnSpc>
            </a:pPr>
            <a:r>
              <a:rPr lang="zh-TW" altLang="en-US" sz="2800" b="1" dirty="0" smtClean="0">
                <a:latin typeface="標楷體" pitchFamily="65" charset="-120"/>
                <a:ea typeface="標楷體" pitchFamily="65" charset="-120"/>
              </a:rPr>
              <a:t> </a:t>
            </a:r>
            <a:r>
              <a:rPr lang="en-US" altLang="zh-TW" sz="2800" b="1" dirty="0" smtClean="0">
                <a:latin typeface="標楷體" pitchFamily="65" charset="-120"/>
                <a:ea typeface="標楷體" pitchFamily="65" charset="-120"/>
              </a:rPr>
              <a:t>4.</a:t>
            </a:r>
            <a:r>
              <a:rPr lang="zh-TW" altLang="zh-TW" sz="2800" b="1" dirty="0" smtClean="0">
                <a:latin typeface="標楷體" pitchFamily="65" charset="-120"/>
                <a:ea typeface="標楷體" pitchFamily="65" charset="-120"/>
              </a:rPr>
              <a:t>帶孩子逛書店</a:t>
            </a:r>
            <a:r>
              <a:rPr lang="en-US" altLang="zh-TW" sz="2800" b="1" dirty="0" smtClean="0">
                <a:latin typeface="標楷體" pitchFamily="65" charset="-120"/>
                <a:ea typeface="標楷體" pitchFamily="65" charset="-120"/>
              </a:rPr>
              <a:t/>
            </a:r>
            <a:br>
              <a:rPr lang="en-US" altLang="zh-TW" sz="2800" b="1" dirty="0" smtClean="0">
                <a:latin typeface="標楷體" pitchFamily="65" charset="-120"/>
                <a:ea typeface="標楷體" pitchFamily="65" charset="-120"/>
              </a:rPr>
            </a:br>
            <a:r>
              <a:rPr lang="zh-TW" altLang="en-US" sz="2800" b="1" dirty="0" smtClean="0">
                <a:latin typeface="標楷體" pitchFamily="65" charset="-120"/>
                <a:ea typeface="標楷體" pitchFamily="65" charset="-120"/>
              </a:rPr>
              <a:t> </a:t>
            </a:r>
            <a:r>
              <a:rPr lang="en-US" altLang="zh-TW" sz="2800" b="1" dirty="0" smtClean="0">
                <a:latin typeface="標楷體" pitchFamily="65" charset="-120"/>
                <a:ea typeface="標楷體" pitchFamily="65" charset="-120"/>
              </a:rPr>
              <a:t>5.</a:t>
            </a:r>
            <a:r>
              <a:rPr lang="zh-TW" altLang="zh-TW" sz="2800" b="1" dirty="0" smtClean="0">
                <a:latin typeface="標楷體" pitchFamily="65" charset="-120"/>
                <a:ea typeface="標楷體" pitchFamily="65" charset="-120"/>
              </a:rPr>
              <a:t>加深閱讀的印象</a:t>
            </a:r>
            <a:r>
              <a:rPr lang="en-US" altLang="zh-TW" sz="2800" b="1" dirty="0" smtClean="0">
                <a:latin typeface="標楷體" pitchFamily="65" charset="-120"/>
                <a:ea typeface="標楷體" pitchFamily="65" charset="-120"/>
              </a:rPr>
              <a:t/>
            </a:r>
            <a:br>
              <a:rPr lang="en-US" altLang="zh-TW" sz="2800" b="1" dirty="0" smtClean="0">
                <a:latin typeface="標楷體" pitchFamily="65" charset="-120"/>
                <a:ea typeface="標楷體" pitchFamily="65" charset="-120"/>
              </a:rPr>
            </a:br>
            <a:r>
              <a:rPr lang="zh-TW" altLang="en-US" sz="2800" b="1" dirty="0" smtClean="0">
                <a:latin typeface="標楷體" pitchFamily="65" charset="-120"/>
                <a:ea typeface="標楷體" pitchFamily="65" charset="-120"/>
              </a:rPr>
              <a:t> </a:t>
            </a:r>
            <a:r>
              <a:rPr lang="en-US" altLang="zh-TW" sz="2800" b="1" dirty="0" smtClean="0">
                <a:latin typeface="標楷體" pitchFamily="65" charset="-120"/>
                <a:ea typeface="標楷體" pitchFamily="65" charset="-120"/>
              </a:rPr>
              <a:t>6.</a:t>
            </a:r>
            <a:r>
              <a:rPr lang="zh-TW" altLang="zh-TW" sz="2800" b="1" dirty="0" smtClean="0">
                <a:latin typeface="標楷體" pitchFamily="65" charset="-120"/>
                <a:ea typeface="標楷體" pitchFamily="65" charset="-120"/>
              </a:rPr>
              <a:t>多用鼓勵和讚揚</a:t>
            </a:r>
            <a:r>
              <a:rPr lang="en-US" altLang="zh-TW" sz="2800" b="1" dirty="0" smtClean="0">
                <a:latin typeface="標楷體" pitchFamily="65" charset="-120"/>
                <a:ea typeface="標楷體" pitchFamily="65" charset="-120"/>
              </a:rPr>
              <a:t/>
            </a:r>
            <a:br>
              <a:rPr lang="en-US" altLang="zh-TW" sz="2800" b="1" dirty="0" smtClean="0">
                <a:latin typeface="標楷體" pitchFamily="65" charset="-120"/>
                <a:ea typeface="標楷體" pitchFamily="65" charset="-120"/>
              </a:rPr>
            </a:br>
            <a:r>
              <a:rPr lang="zh-TW" altLang="en-US" sz="2800" b="1" dirty="0" smtClean="0">
                <a:latin typeface="標楷體" pitchFamily="65" charset="-120"/>
                <a:ea typeface="標楷體" pitchFamily="65" charset="-120"/>
              </a:rPr>
              <a:t> </a:t>
            </a:r>
            <a:r>
              <a:rPr lang="en-US" altLang="zh-TW" sz="2800" b="1" dirty="0" smtClean="0">
                <a:latin typeface="標楷體" pitchFamily="65" charset="-120"/>
                <a:ea typeface="標楷體" pitchFamily="65" charset="-120"/>
              </a:rPr>
              <a:t>7.</a:t>
            </a:r>
            <a:r>
              <a:rPr lang="zh-TW" altLang="zh-TW" sz="2800" b="1" dirty="0" smtClean="0">
                <a:latin typeface="標楷體" pitchFamily="65" charset="-120"/>
                <a:ea typeface="標楷體" pitchFamily="65" charset="-120"/>
              </a:rPr>
              <a:t>布置舒適可親的書香環境</a:t>
            </a:r>
            <a:r>
              <a:rPr lang="en-US" altLang="zh-TW" sz="2800" b="1" dirty="0" smtClean="0">
                <a:latin typeface="標楷體" pitchFamily="65" charset="-120"/>
                <a:ea typeface="標楷體" pitchFamily="65" charset="-120"/>
              </a:rPr>
              <a:t/>
            </a:r>
            <a:br>
              <a:rPr lang="en-US" altLang="zh-TW" sz="2800" b="1" dirty="0" smtClean="0">
                <a:latin typeface="標楷體" pitchFamily="65" charset="-120"/>
                <a:ea typeface="標楷體" pitchFamily="65" charset="-120"/>
              </a:rPr>
            </a:br>
            <a:r>
              <a:rPr lang="zh-TW" altLang="en-US" sz="2800" b="1" dirty="0" smtClean="0">
                <a:latin typeface="標楷體" pitchFamily="65" charset="-120"/>
                <a:ea typeface="標楷體" pitchFamily="65" charset="-120"/>
              </a:rPr>
              <a:t> </a:t>
            </a:r>
            <a:r>
              <a:rPr lang="en-US" altLang="zh-TW" sz="2800" b="1" dirty="0" smtClean="0">
                <a:latin typeface="標楷體" pitchFamily="65" charset="-120"/>
                <a:ea typeface="標楷體" pitchFamily="65" charset="-120"/>
              </a:rPr>
              <a:t>8.</a:t>
            </a:r>
            <a:r>
              <a:rPr lang="zh-TW" altLang="zh-TW" sz="2800" b="1" dirty="0" smtClean="0">
                <a:latin typeface="標楷體" pitchFamily="65" charset="-120"/>
                <a:ea typeface="標楷體" pitchFamily="65" charset="-120"/>
              </a:rPr>
              <a:t>調整閱讀期望值</a:t>
            </a:r>
            <a:r>
              <a:rPr lang="en-US" altLang="zh-TW" sz="2800" b="1" dirty="0" smtClean="0">
                <a:latin typeface="標楷體" pitchFamily="65" charset="-120"/>
                <a:ea typeface="標楷體" pitchFamily="65" charset="-120"/>
              </a:rPr>
              <a:t/>
            </a:r>
            <a:br>
              <a:rPr lang="en-US" altLang="zh-TW" sz="2800" b="1" dirty="0" smtClean="0">
                <a:latin typeface="標楷體" pitchFamily="65" charset="-120"/>
                <a:ea typeface="標楷體" pitchFamily="65" charset="-120"/>
              </a:rPr>
            </a:br>
            <a:r>
              <a:rPr lang="zh-TW" altLang="en-US" sz="2800" b="1" dirty="0" smtClean="0">
                <a:latin typeface="標楷體" pitchFamily="65" charset="-120"/>
                <a:ea typeface="標楷體" pitchFamily="65" charset="-120"/>
              </a:rPr>
              <a:t> </a:t>
            </a:r>
            <a:r>
              <a:rPr lang="en-US" altLang="zh-TW" sz="2800" b="1" dirty="0" smtClean="0">
                <a:latin typeface="標楷體" pitchFamily="65" charset="-120"/>
                <a:ea typeface="標楷體" pitchFamily="65" charset="-120"/>
              </a:rPr>
              <a:t>9.</a:t>
            </a:r>
            <a:r>
              <a:rPr lang="zh-TW" altLang="zh-TW" sz="2800" b="1" dirty="0" smtClean="0">
                <a:latin typeface="標楷體" pitchFamily="65" charset="-120"/>
                <a:ea typeface="標楷體" pitchFamily="65" charset="-120"/>
              </a:rPr>
              <a:t>愉悅的親身示範</a:t>
            </a:r>
            <a:endParaRPr lang="en-US" altLang="zh-TW" sz="2800" b="1" dirty="0" smtClean="0">
              <a:solidFill>
                <a:schemeClr val="tx1"/>
              </a:solidFill>
            </a:endParaRPr>
          </a:p>
          <a:p>
            <a:pPr algn="l"/>
            <a:endParaRPr lang="zh-TW" altLang="zh-TW" sz="2800" b="1" dirty="0">
              <a:solidFill>
                <a:schemeClr val="tx1"/>
              </a:solidFill>
            </a:endParaRPr>
          </a:p>
          <a:p>
            <a:pPr lvl="0" algn="l"/>
            <a:endParaRPr lang="zh-TW" altLang="zh-TW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 descr="ppt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圖片 4" descr="thCA7A73D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939697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11560" y="571480"/>
            <a:ext cx="7848872" cy="1071570"/>
          </a:xfrm>
        </p:spPr>
        <p:txBody>
          <a:bodyPr>
            <a:noAutofit/>
          </a:bodyPr>
          <a:lstStyle/>
          <a:p>
            <a:pPr algn="l"/>
            <a:r>
              <a:rPr lang="zh-TW" altLang="en-US" sz="3200" dirty="0" smtClean="0">
                <a:latin typeface="標楷體" pitchFamily="65" charset="-120"/>
                <a:ea typeface="標楷體" pitchFamily="65" charset="-120"/>
              </a:rPr>
              <a:t>三</a:t>
            </a:r>
            <a:r>
              <a:rPr lang="zh-TW" altLang="zh-TW" sz="3200" dirty="0" smtClean="0">
                <a:latin typeface="標楷體" pitchFamily="65" charset="-120"/>
                <a:ea typeface="標楷體" pitchFamily="65" charset="-120"/>
              </a:rPr>
              <a:t>、如何陪伴孩子閱讀</a:t>
            </a:r>
            <a:br>
              <a:rPr lang="zh-TW" altLang="zh-TW" sz="3200" dirty="0" smtClean="0">
                <a:latin typeface="標楷體" pitchFamily="65" charset="-120"/>
                <a:ea typeface="標楷體" pitchFamily="65" charset="-120"/>
              </a:rPr>
            </a:br>
            <a:endParaRPr lang="zh-TW" altLang="en-US" sz="3200" b="1" dirty="0">
              <a:solidFill>
                <a:schemeClr val="tx1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642910" y="1357298"/>
            <a:ext cx="7746084" cy="4450816"/>
          </a:xfrm>
        </p:spPr>
        <p:txBody>
          <a:bodyPr>
            <a:normAutofit/>
          </a:bodyPr>
          <a:lstStyle/>
          <a:p>
            <a:pPr algn="l">
              <a:lnSpc>
                <a:spcPts val="4000"/>
              </a:lnSpc>
            </a:pPr>
            <a:r>
              <a:rPr lang="zh-TW" altLang="en-US" sz="3200" b="1" dirty="0" smtClean="0">
                <a:latin typeface="標楷體" pitchFamily="65" charset="-120"/>
                <a:ea typeface="標楷體" pitchFamily="65" charset="-120"/>
              </a:rPr>
              <a:t> </a:t>
            </a:r>
            <a:r>
              <a:rPr lang="en-US" altLang="zh-TW" sz="2800" b="1" dirty="0" smtClean="0">
                <a:latin typeface="標楷體" pitchFamily="65" charset="-120"/>
                <a:ea typeface="標楷體" pitchFamily="65" charset="-120"/>
              </a:rPr>
              <a:t>1.</a:t>
            </a:r>
            <a:r>
              <a:rPr lang="zh-TW" altLang="zh-TW" sz="2800" b="1" dirty="0" smtClean="0">
                <a:latin typeface="標楷體" pitchFamily="65" charset="-120"/>
                <a:ea typeface="標楷體" pitchFamily="65" charset="-120"/>
              </a:rPr>
              <a:t>讓兒童有幸福的感覺</a:t>
            </a:r>
            <a:r>
              <a:rPr lang="en-US" altLang="zh-TW" sz="2800" b="1" dirty="0" smtClean="0">
                <a:latin typeface="標楷體" pitchFamily="65" charset="-120"/>
                <a:ea typeface="標楷體" pitchFamily="65" charset="-120"/>
              </a:rPr>
              <a:t/>
            </a:r>
            <a:br>
              <a:rPr lang="en-US" altLang="zh-TW" sz="2800" b="1" dirty="0" smtClean="0">
                <a:latin typeface="標楷體" pitchFamily="65" charset="-120"/>
                <a:ea typeface="標楷體" pitchFamily="65" charset="-120"/>
              </a:rPr>
            </a:br>
            <a:r>
              <a:rPr lang="zh-TW" altLang="en-US" sz="2800" b="1" dirty="0" smtClean="0">
                <a:latin typeface="標楷體" pitchFamily="65" charset="-120"/>
                <a:ea typeface="標楷體" pitchFamily="65" charset="-120"/>
              </a:rPr>
              <a:t> </a:t>
            </a:r>
            <a:r>
              <a:rPr lang="en-US" altLang="zh-TW" sz="2800" b="1" dirty="0" smtClean="0">
                <a:latin typeface="標楷體" pitchFamily="65" charset="-120"/>
                <a:ea typeface="標楷體" pitchFamily="65" charset="-120"/>
              </a:rPr>
              <a:t>2.</a:t>
            </a:r>
            <a:r>
              <a:rPr lang="zh-TW" altLang="zh-TW" sz="2800" b="1" dirty="0" smtClean="0">
                <a:latin typeface="標楷體" pitchFamily="65" charset="-120"/>
                <a:ea typeface="標楷體" pitchFamily="65" charset="-120"/>
              </a:rPr>
              <a:t>讀出有情感的聲音</a:t>
            </a:r>
            <a:r>
              <a:rPr lang="en-US" altLang="zh-TW" sz="2800" b="1" dirty="0" smtClean="0">
                <a:latin typeface="標楷體" pitchFamily="65" charset="-120"/>
                <a:ea typeface="標楷體" pitchFamily="65" charset="-120"/>
              </a:rPr>
              <a:t/>
            </a:r>
            <a:br>
              <a:rPr lang="en-US" altLang="zh-TW" sz="2800" b="1" dirty="0" smtClean="0">
                <a:latin typeface="標楷體" pitchFamily="65" charset="-120"/>
                <a:ea typeface="標楷體" pitchFamily="65" charset="-120"/>
              </a:rPr>
            </a:br>
            <a:r>
              <a:rPr lang="zh-TW" altLang="en-US" sz="2800" b="1" dirty="0" smtClean="0">
                <a:latin typeface="標楷體" pitchFamily="65" charset="-120"/>
                <a:ea typeface="標楷體" pitchFamily="65" charset="-120"/>
              </a:rPr>
              <a:t> </a:t>
            </a:r>
            <a:r>
              <a:rPr lang="en-US" altLang="zh-TW" sz="2800" b="1" dirty="0" smtClean="0">
                <a:latin typeface="標楷體" pitchFamily="65" charset="-120"/>
                <a:ea typeface="標楷體" pitchFamily="65" charset="-120"/>
              </a:rPr>
              <a:t>3.</a:t>
            </a:r>
            <a:r>
              <a:rPr lang="zh-TW" altLang="zh-TW" sz="2800" b="1" dirty="0" smtClean="0">
                <a:latin typeface="標楷體" pitchFamily="65" charset="-120"/>
                <a:ea typeface="標楷體" pitchFamily="65" charset="-120"/>
              </a:rPr>
              <a:t>表現出韻律感</a:t>
            </a:r>
            <a:r>
              <a:rPr lang="en-US" altLang="zh-TW" sz="2800" b="1" dirty="0" smtClean="0">
                <a:latin typeface="標楷體" pitchFamily="65" charset="-120"/>
                <a:ea typeface="標楷體" pitchFamily="65" charset="-120"/>
              </a:rPr>
              <a:t/>
            </a:r>
            <a:br>
              <a:rPr lang="en-US" altLang="zh-TW" sz="2800" b="1" dirty="0" smtClean="0">
                <a:latin typeface="標楷體" pitchFamily="65" charset="-120"/>
                <a:ea typeface="標楷體" pitchFamily="65" charset="-120"/>
              </a:rPr>
            </a:br>
            <a:r>
              <a:rPr lang="zh-TW" altLang="en-US" sz="2800" b="1" dirty="0" smtClean="0">
                <a:latin typeface="標楷體" pitchFamily="65" charset="-120"/>
                <a:ea typeface="標楷體" pitchFamily="65" charset="-120"/>
              </a:rPr>
              <a:t> </a:t>
            </a:r>
            <a:r>
              <a:rPr lang="en-US" altLang="zh-TW" sz="2800" b="1" dirty="0" smtClean="0">
                <a:latin typeface="標楷體" pitchFamily="65" charset="-120"/>
                <a:ea typeface="標楷體" pitchFamily="65" charset="-120"/>
              </a:rPr>
              <a:t>4.</a:t>
            </a:r>
            <a:r>
              <a:rPr lang="zh-TW" altLang="zh-TW" sz="2800" b="1" dirty="0" smtClean="0">
                <a:latin typeface="標楷體" pitchFamily="65" charset="-120"/>
                <a:ea typeface="標楷體" pitchFamily="65" charset="-120"/>
              </a:rPr>
              <a:t>聲音與繪圖的結合</a:t>
            </a:r>
            <a:r>
              <a:rPr lang="en-US" altLang="zh-TW" sz="2800" b="1" dirty="0" smtClean="0">
                <a:latin typeface="標楷體" pitchFamily="65" charset="-120"/>
                <a:ea typeface="標楷體" pitchFamily="65" charset="-120"/>
              </a:rPr>
              <a:t/>
            </a:r>
            <a:br>
              <a:rPr lang="en-US" altLang="zh-TW" sz="2800" b="1" dirty="0" smtClean="0">
                <a:latin typeface="標楷體" pitchFamily="65" charset="-120"/>
                <a:ea typeface="標楷體" pitchFamily="65" charset="-120"/>
              </a:rPr>
            </a:br>
            <a:r>
              <a:rPr lang="zh-TW" altLang="en-US" sz="2800" b="1" dirty="0" smtClean="0">
                <a:latin typeface="標楷體" pitchFamily="65" charset="-120"/>
                <a:ea typeface="標楷體" pitchFamily="65" charset="-120"/>
              </a:rPr>
              <a:t> </a:t>
            </a:r>
            <a:r>
              <a:rPr lang="en-US" altLang="zh-TW" sz="2800" b="1" dirty="0" smtClean="0">
                <a:latin typeface="標楷體" pitchFamily="65" charset="-120"/>
                <a:ea typeface="標楷體" pitchFamily="65" charset="-120"/>
              </a:rPr>
              <a:t>5.</a:t>
            </a:r>
            <a:r>
              <a:rPr lang="zh-TW" altLang="zh-TW" sz="2800" b="1" dirty="0" smtClean="0">
                <a:latin typeface="標楷體" pitchFamily="65" charset="-120"/>
                <a:ea typeface="標楷體" pitchFamily="65" charset="-120"/>
              </a:rPr>
              <a:t>發展幼兒的語彙</a:t>
            </a:r>
            <a:r>
              <a:rPr lang="en-US" altLang="zh-TW" sz="2800" b="1" dirty="0" smtClean="0">
                <a:latin typeface="標楷體" pitchFamily="65" charset="-120"/>
                <a:ea typeface="標楷體" pitchFamily="65" charset="-120"/>
              </a:rPr>
              <a:t/>
            </a:r>
            <a:br>
              <a:rPr lang="en-US" altLang="zh-TW" sz="2800" b="1" dirty="0" smtClean="0">
                <a:latin typeface="標楷體" pitchFamily="65" charset="-120"/>
                <a:ea typeface="標楷體" pitchFamily="65" charset="-120"/>
              </a:rPr>
            </a:br>
            <a:r>
              <a:rPr lang="zh-TW" altLang="en-US" sz="2800" b="1" dirty="0" smtClean="0">
                <a:latin typeface="標楷體" pitchFamily="65" charset="-120"/>
                <a:ea typeface="標楷體" pitchFamily="65" charset="-120"/>
              </a:rPr>
              <a:t> </a:t>
            </a:r>
            <a:r>
              <a:rPr lang="en-US" altLang="zh-TW" sz="2800" b="1" dirty="0" smtClean="0">
                <a:latin typeface="標楷體" pitchFamily="65" charset="-120"/>
                <a:ea typeface="標楷體" pitchFamily="65" charset="-120"/>
              </a:rPr>
              <a:t>6.</a:t>
            </a:r>
            <a:r>
              <a:rPr lang="zh-TW" altLang="zh-TW" sz="2800" b="1" dirty="0" smtClean="0">
                <a:latin typeface="標楷體" pitchFamily="65" charset="-120"/>
                <a:ea typeface="標楷體" pitchFamily="65" charset="-120"/>
              </a:rPr>
              <a:t>讓孩子學著念、學著說</a:t>
            </a:r>
            <a:r>
              <a:rPr lang="en-US" altLang="zh-TW" sz="2800" b="1" dirty="0" smtClean="0">
                <a:latin typeface="標楷體" pitchFamily="65" charset="-120"/>
                <a:ea typeface="標楷體" pitchFamily="65" charset="-120"/>
              </a:rPr>
              <a:t/>
            </a:r>
            <a:br>
              <a:rPr lang="en-US" altLang="zh-TW" sz="2800" b="1" dirty="0" smtClean="0">
                <a:latin typeface="標楷體" pitchFamily="65" charset="-120"/>
                <a:ea typeface="標楷體" pitchFamily="65" charset="-120"/>
              </a:rPr>
            </a:br>
            <a:endParaRPr lang="en-US" altLang="zh-TW" sz="2800" b="1" dirty="0">
              <a:solidFill>
                <a:schemeClr val="tx1"/>
              </a:solidFill>
              <a:latin typeface="標楷體" pitchFamily="65" charset="-120"/>
              <a:ea typeface="標楷體" pitchFamily="65" charset="-120"/>
            </a:endParaRPr>
          </a:p>
          <a:p>
            <a:pPr algn="l"/>
            <a:r>
              <a:rPr lang="zh-TW" altLang="en-US" sz="240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 </a:t>
            </a:r>
            <a:endParaRPr lang="zh-TW" altLang="zh-TW" sz="2400" dirty="0">
              <a:solidFill>
                <a:schemeClr val="tx1"/>
              </a:solidFill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2052" name="Picture 4" descr="C:\Documents and Settings\Administrator\Local Settings\Temporary Internet Files\Content.IE5\2ZLEWX8Y\MC900089106[1]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5008" y="4066077"/>
            <a:ext cx="3090332" cy="228604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 descr="ppt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圖片 4" descr="thCA7A73D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47772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11560" y="332656"/>
            <a:ext cx="7848872" cy="1096080"/>
          </a:xfrm>
        </p:spPr>
        <p:txBody>
          <a:bodyPr>
            <a:normAutofit/>
          </a:bodyPr>
          <a:lstStyle/>
          <a:p>
            <a:pPr algn="l"/>
            <a:r>
              <a:rPr lang="zh-TW" altLang="en-US" sz="3200" dirty="0" smtClean="0">
                <a:latin typeface="標楷體" pitchFamily="65" charset="-120"/>
                <a:ea typeface="標楷體" pitchFamily="65" charset="-120"/>
              </a:rPr>
              <a:t>三</a:t>
            </a:r>
            <a:r>
              <a:rPr lang="zh-TW" altLang="zh-TW" sz="3200" dirty="0" smtClean="0">
                <a:latin typeface="標楷體" pitchFamily="65" charset="-120"/>
                <a:ea typeface="標楷體" pitchFamily="65" charset="-120"/>
              </a:rPr>
              <a:t>、如何陪伴孩子閱讀</a:t>
            </a:r>
            <a:r>
              <a:rPr lang="en-US" altLang="zh-TW" sz="3200" dirty="0" smtClean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3200" dirty="0" smtClean="0">
                <a:latin typeface="標楷體" pitchFamily="65" charset="-120"/>
                <a:ea typeface="標楷體" pitchFamily="65" charset="-120"/>
              </a:rPr>
              <a:t>續</a:t>
            </a:r>
            <a:r>
              <a:rPr lang="en-US" altLang="zh-TW" sz="3200" dirty="0" smtClean="0"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zh-TW" sz="3200" dirty="0" smtClean="0">
                <a:latin typeface="標楷體" pitchFamily="65" charset="-120"/>
                <a:ea typeface="標楷體" pitchFamily="65" charset="-120"/>
              </a:rPr>
              <a:t/>
            </a:r>
            <a:br>
              <a:rPr lang="zh-TW" altLang="zh-TW" sz="3200" dirty="0" smtClean="0">
                <a:latin typeface="標楷體" pitchFamily="65" charset="-120"/>
                <a:ea typeface="標楷體" pitchFamily="65" charset="-120"/>
              </a:rPr>
            </a:br>
            <a:endParaRPr lang="zh-TW" altLang="en-US" sz="3200" b="1" dirty="0">
              <a:solidFill>
                <a:schemeClr val="tx1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714348" y="1214422"/>
            <a:ext cx="7746084" cy="4950882"/>
          </a:xfrm>
        </p:spPr>
        <p:txBody>
          <a:bodyPr>
            <a:normAutofit/>
          </a:bodyPr>
          <a:lstStyle/>
          <a:p>
            <a:pPr algn="l">
              <a:lnSpc>
                <a:spcPts val="4000"/>
              </a:lnSpc>
            </a:pPr>
            <a:r>
              <a:rPr lang="en-US" altLang="zh-TW" sz="3200" b="1" dirty="0" smtClean="0">
                <a:latin typeface="標楷體" pitchFamily="65" charset="-120"/>
                <a:ea typeface="標楷體" pitchFamily="65" charset="-120"/>
              </a:rPr>
              <a:t>7.</a:t>
            </a:r>
            <a:r>
              <a:rPr lang="zh-TW" altLang="zh-TW" sz="3200" b="1" dirty="0" smtClean="0">
                <a:latin typeface="標楷體" pitchFamily="65" charset="-120"/>
                <a:ea typeface="標楷體" pitchFamily="65" charset="-120"/>
              </a:rPr>
              <a:t>鼓勵孩子想一想</a:t>
            </a:r>
            <a:r>
              <a:rPr lang="en-US" altLang="zh-TW" sz="3200" b="1" dirty="0" smtClean="0">
                <a:latin typeface="標楷體" pitchFamily="65" charset="-120"/>
                <a:ea typeface="標楷體" pitchFamily="65" charset="-120"/>
              </a:rPr>
              <a:t/>
            </a:r>
            <a:br>
              <a:rPr lang="en-US" altLang="zh-TW" sz="3200" b="1" dirty="0" smtClean="0">
                <a:latin typeface="標楷體" pitchFamily="65" charset="-120"/>
                <a:ea typeface="標楷體" pitchFamily="65" charset="-120"/>
              </a:rPr>
            </a:br>
            <a:r>
              <a:rPr lang="en-US" altLang="zh-TW" sz="3200" b="1" dirty="0" smtClean="0">
                <a:latin typeface="標楷體" pitchFamily="65" charset="-120"/>
                <a:ea typeface="標楷體" pitchFamily="65" charset="-120"/>
              </a:rPr>
              <a:t>8.</a:t>
            </a:r>
            <a:r>
              <a:rPr lang="zh-TW" altLang="zh-TW" sz="3200" b="1" dirty="0" smtClean="0">
                <a:latin typeface="標楷體" pitchFamily="65" charset="-120"/>
                <a:ea typeface="標楷體" pitchFamily="65" charset="-120"/>
              </a:rPr>
              <a:t>幫孩子選書</a:t>
            </a:r>
            <a:r>
              <a:rPr lang="en-US" altLang="zh-TW" sz="3200" b="1" dirty="0" smtClean="0">
                <a:latin typeface="標楷體" pitchFamily="65" charset="-120"/>
                <a:ea typeface="標楷體" pitchFamily="65" charset="-120"/>
              </a:rPr>
              <a:t/>
            </a:r>
            <a:br>
              <a:rPr lang="en-US" altLang="zh-TW" sz="3200" b="1" dirty="0" smtClean="0">
                <a:latin typeface="標楷體" pitchFamily="65" charset="-120"/>
                <a:ea typeface="標楷體" pitchFamily="65" charset="-120"/>
              </a:rPr>
            </a:br>
            <a:r>
              <a:rPr lang="en-US" altLang="zh-TW" sz="3200" b="1" dirty="0" smtClean="0">
                <a:latin typeface="標楷體" pitchFamily="65" charset="-120"/>
                <a:ea typeface="標楷體" pitchFamily="65" charset="-120"/>
              </a:rPr>
              <a:t>9.</a:t>
            </a:r>
            <a:r>
              <a:rPr lang="zh-TW" altLang="zh-TW" sz="3200" b="1" dirty="0" smtClean="0">
                <a:latin typeface="標楷體" pitchFamily="65" charset="-120"/>
                <a:ea typeface="標楷體" pitchFamily="65" charset="-120"/>
              </a:rPr>
              <a:t>養成閱讀的習慣</a:t>
            </a:r>
            <a:r>
              <a:rPr lang="en-US" altLang="zh-TW" sz="3200" b="1" dirty="0" smtClean="0">
                <a:latin typeface="標楷體" pitchFamily="65" charset="-120"/>
                <a:ea typeface="標楷體" pitchFamily="65" charset="-120"/>
              </a:rPr>
              <a:t/>
            </a:r>
            <a:br>
              <a:rPr lang="en-US" altLang="zh-TW" sz="3200" b="1" dirty="0" smtClean="0">
                <a:latin typeface="標楷體" pitchFamily="65" charset="-120"/>
                <a:ea typeface="標楷體" pitchFamily="65" charset="-120"/>
              </a:rPr>
            </a:br>
            <a:r>
              <a:rPr lang="en-US" altLang="zh-TW" sz="3200" b="1" dirty="0" smtClean="0">
                <a:latin typeface="標楷體" pitchFamily="65" charset="-120"/>
                <a:ea typeface="標楷體" pitchFamily="65" charset="-120"/>
              </a:rPr>
              <a:t>10.</a:t>
            </a:r>
            <a:r>
              <a:rPr lang="zh-TW" altLang="zh-TW" sz="3200" b="1" dirty="0" smtClean="0">
                <a:latin typeface="標楷體" pitchFamily="65" charset="-120"/>
                <a:ea typeface="標楷體" pitchFamily="65" charset="-120"/>
              </a:rPr>
              <a:t>讓孩子挑選自己喜歡的書</a:t>
            </a:r>
            <a:r>
              <a:rPr lang="en-US" altLang="zh-TW" sz="3200" b="1" dirty="0" smtClean="0">
                <a:latin typeface="標楷體" pitchFamily="65" charset="-120"/>
                <a:ea typeface="標楷體" pitchFamily="65" charset="-120"/>
              </a:rPr>
              <a:t/>
            </a:r>
            <a:br>
              <a:rPr lang="en-US" altLang="zh-TW" sz="3200" b="1" dirty="0" smtClean="0">
                <a:latin typeface="標楷體" pitchFamily="65" charset="-120"/>
                <a:ea typeface="標楷體" pitchFamily="65" charset="-120"/>
              </a:rPr>
            </a:br>
            <a:r>
              <a:rPr lang="en-US" altLang="zh-TW" sz="3200" b="1" dirty="0" smtClean="0">
                <a:latin typeface="標楷體" pitchFamily="65" charset="-120"/>
                <a:ea typeface="標楷體" pitchFamily="65" charset="-120"/>
              </a:rPr>
              <a:t>11.</a:t>
            </a:r>
            <a:r>
              <a:rPr lang="zh-TW" altLang="zh-TW" sz="3200" b="1" dirty="0" smtClean="0">
                <a:latin typeface="標楷體" pitchFamily="65" charset="-120"/>
                <a:ea typeface="標楷體" pitchFamily="65" charset="-120"/>
              </a:rPr>
              <a:t>重複的閱讀</a:t>
            </a:r>
            <a:r>
              <a:rPr lang="en-US" altLang="zh-TW" sz="3200" b="1" dirty="0" smtClean="0">
                <a:latin typeface="標楷體" pitchFamily="65" charset="-120"/>
                <a:ea typeface="標楷體" pitchFamily="65" charset="-120"/>
              </a:rPr>
              <a:t/>
            </a:r>
            <a:br>
              <a:rPr lang="en-US" altLang="zh-TW" sz="3200" b="1" dirty="0" smtClean="0">
                <a:latin typeface="標楷體" pitchFamily="65" charset="-120"/>
                <a:ea typeface="標楷體" pitchFamily="65" charset="-120"/>
              </a:rPr>
            </a:br>
            <a:r>
              <a:rPr lang="en-US" altLang="zh-TW" sz="3200" b="1" dirty="0" smtClean="0">
                <a:latin typeface="標楷體" pitchFamily="65" charset="-120"/>
                <a:ea typeface="標楷體" pitchFamily="65" charset="-120"/>
              </a:rPr>
              <a:t>12.</a:t>
            </a:r>
            <a:r>
              <a:rPr lang="zh-TW" altLang="zh-TW" sz="3200" b="1" dirty="0" smtClean="0">
                <a:latin typeface="標楷體" pitchFamily="65" charset="-120"/>
                <a:ea typeface="標楷體" pitchFamily="65" charset="-120"/>
              </a:rPr>
              <a:t>讓自己也樂在其中</a:t>
            </a:r>
            <a:endParaRPr lang="en-US" altLang="zh-TW" sz="2400" b="1" dirty="0" smtClean="0">
              <a:solidFill>
                <a:schemeClr val="tx1"/>
              </a:solidFill>
              <a:latin typeface="標楷體" pitchFamily="65" charset="-120"/>
              <a:ea typeface="標楷體" pitchFamily="65" charset="-120"/>
            </a:endParaRPr>
          </a:p>
          <a:p>
            <a:pPr algn="l">
              <a:lnSpc>
                <a:spcPts val="4000"/>
              </a:lnSpc>
            </a:pPr>
            <a:r>
              <a:rPr lang="zh-TW" altLang="en-US" sz="2400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　　</a:t>
            </a:r>
            <a:endParaRPr lang="zh-TW" altLang="zh-TW" sz="2400" b="1" dirty="0">
              <a:solidFill>
                <a:schemeClr val="tx1"/>
              </a:solidFill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 descr="ppt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圖片 4" descr="thCA7A73D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0228"/>
            <a:ext cx="9144000" cy="6847772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467544" y="428604"/>
            <a:ext cx="7848872" cy="1000132"/>
          </a:xfrm>
        </p:spPr>
        <p:txBody>
          <a:bodyPr>
            <a:noAutofit/>
          </a:bodyPr>
          <a:lstStyle/>
          <a:p>
            <a:pPr algn="l"/>
            <a:r>
              <a:rPr lang="zh-TW" altLang="en-US" sz="3600" dirty="0" smtClean="0">
                <a:latin typeface="標楷體" pitchFamily="65" charset="-120"/>
                <a:ea typeface="標楷體" pitchFamily="65" charset="-120"/>
              </a:rPr>
              <a:t>四</a:t>
            </a:r>
            <a:r>
              <a:rPr lang="zh-TW" altLang="zh-TW" sz="3600" dirty="0" smtClean="0">
                <a:latin typeface="標楷體" pitchFamily="65" charset="-120"/>
                <a:ea typeface="標楷體" pitchFamily="65" charset="-120"/>
              </a:rPr>
              <a:t>、親子共讀的好處與先決條件</a:t>
            </a:r>
            <a:br>
              <a:rPr lang="zh-TW" altLang="zh-TW" sz="3600" dirty="0" smtClean="0">
                <a:latin typeface="標楷體" pitchFamily="65" charset="-120"/>
                <a:ea typeface="標楷體" pitchFamily="65" charset="-120"/>
              </a:rPr>
            </a:br>
            <a:endParaRPr lang="zh-TW" altLang="en-US" sz="3600" dirty="0">
              <a:solidFill>
                <a:schemeClr val="tx1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214282" y="1214422"/>
            <a:ext cx="8174142" cy="5310922"/>
          </a:xfrm>
        </p:spPr>
        <p:txBody>
          <a:bodyPr>
            <a:normAutofit/>
          </a:bodyPr>
          <a:lstStyle/>
          <a:p>
            <a:pPr algn="l"/>
            <a:r>
              <a:rPr lang="zh-TW" altLang="en-US" sz="3000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 </a:t>
            </a:r>
            <a:r>
              <a:rPr lang="zh-TW" altLang="zh-TW" sz="3000" b="1" dirty="0" smtClean="0">
                <a:latin typeface="標楷體" pitchFamily="65" charset="-120"/>
                <a:ea typeface="標楷體" pitchFamily="65" charset="-120"/>
              </a:rPr>
              <a:t>（一）親子共讀的好處</a:t>
            </a:r>
            <a:endParaRPr lang="en-US" altLang="zh-TW" sz="3000" b="1" dirty="0" smtClean="0">
              <a:latin typeface="標楷體" pitchFamily="65" charset="-120"/>
              <a:ea typeface="標楷體" pitchFamily="65" charset="-120"/>
            </a:endParaRPr>
          </a:p>
          <a:p>
            <a:pPr algn="l">
              <a:lnSpc>
                <a:spcPts val="3600"/>
              </a:lnSpc>
            </a:pPr>
            <a:r>
              <a:rPr lang="zh-TW" altLang="zh-TW" sz="3000" b="1" dirty="0" smtClean="0">
                <a:latin typeface="標楷體" pitchFamily="65" charset="-120"/>
                <a:ea typeface="標楷體" pitchFamily="65" charset="-120"/>
              </a:rPr>
              <a:t>　　</a:t>
            </a:r>
            <a:r>
              <a:rPr lang="en-US" altLang="zh-TW" sz="3000" b="1" dirty="0" smtClean="0">
                <a:latin typeface="標楷體" pitchFamily="65" charset="-120"/>
                <a:ea typeface="標楷體" pitchFamily="65" charset="-120"/>
              </a:rPr>
              <a:t>1.</a:t>
            </a:r>
            <a:r>
              <a:rPr lang="zh-TW" altLang="zh-TW" sz="3000" b="1" dirty="0" smtClean="0">
                <a:latin typeface="標楷體" pitchFamily="65" charset="-120"/>
                <a:ea typeface="標楷體" pitchFamily="65" charset="-120"/>
              </a:rPr>
              <a:t>父母最能夠了解子女的潛力和學習興趣，</a:t>
            </a:r>
            <a:endParaRPr lang="en-US" altLang="zh-TW" sz="3000" b="1" dirty="0" smtClean="0">
              <a:latin typeface="標楷體" pitchFamily="65" charset="-120"/>
              <a:ea typeface="標楷體" pitchFamily="65" charset="-120"/>
            </a:endParaRPr>
          </a:p>
          <a:p>
            <a:pPr algn="l">
              <a:lnSpc>
                <a:spcPts val="3600"/>
              </a:lnSpc>
            </a:pPr>
            <a:r>
              <a:rPr lang="zh-TW" altLang="en-US" sz="3000" b="1" dirty="0" smtClean="0">
                <a:latin typeface="標楷體" pitchFamily="65" charset="-120"/>
                <a:ea typeface="標楷體" pitchFamily="65" charset="-120"/>
              </a:rPr>
              <a:t>        </a:t>
            </a:r>
            <a:r>
              <a:rPr lang="zh-TW" altLang="zh-TW" sz="3000" b="1" dirty="0" smtClean="0">
                <a:latin typeface="標楷體" pitchFamily="65" charset="-120"/>
                <a:ea typeface="標楷體" pitchFamily="65" charset="-120"/>
              </a:rPr>
              <a:t>並善加利用。</a:t>
            </a:r>
            <a:endParaRPr lang="en-US" altLang="zh-TW" sz="3000" b="1" dirty="0" smtClean="0">
              <a:latin typeface="標楷體" pitchFamily="65" charset="-120"/>
              <a:ea typeface="標楷體" pitchFamily="65" charset="-120"/>
            </a:endParaRPr>
          </a:p>
          <a:p>
            <a:pPr algn="l">
              <a:lnSpc>
                <a:spcPts val="3600"/>
              </a:lnSpc>
            </a:pPr>
            <a:r>
              <a:rPr lang="en-US" altLang="zh-TW" sz="3000" b="1" dirty="0" smtClean="0">
                <a:latin typeface="標楷體" pitchFamily="65" charset="-120"/>
                <a:ea typeface="標楷體" pitchFamily="65" charset="-120"/>
              </a:rPr>
              <a:t/>
            </a:r>
            <a:br>
              <a:rPr lang="en-US" altLang="zh-TW" sz="3000" b="1" dirty="0" smtClean="0">
                <a:latin typeface="標楷體" pitchFamily="65" charset="-120"/>
                <a:ea typeface="標楷體" pitchFamily="65" charset="-120"/>
              </a:rPr>
            </a:br>
            <a:r>
              <a:rPr lang="zh-TW" altLang="zh-TW" sz="3000" b="1" dirty="0" smtClean="0">
                <a:latin typeface="標楷體" pitchFamily="65" charset="-120"/>
                <a:ea typeface="標楷體" pitchFamily="65" charset="-120"/>
              </a:rPr>
              <a:t>　　</a:t>
            </a:r>
            <a:r>
              <a:rPr lang="en-US" altLang="zh-TW" sz="3000" b="1" dirty="0" smtClean="0">
                <a:latin typeface="標楷體" pitchFamily="65" charset="-120"/>
                <a:ea typeface="標楷體" pitchFamily="65" charset="-120"/>
              </a:rPr>
              <a:t>2.</a:t>
            </a:r>
            <a:r>
              <a:rPr lang="zh-TW" altLang="zh-TW" sz="3000" b="1" dirty="0" smtClean="0">
                <a:latin typeface="標楷體" pitchFamily="65" charset="-120"/>
                <a:ea typeface="標楷體" pitchFamily="65" charset="-120"/>
              </a:rPr>
              <a:t>父母在指導閱讀灌注的愛心與關切，可</a:t>
            </a:r>
            <a:endParaRPr lang="en-US" altLang="zh-TW" sz="3000" b="1" dirty="0" smtClean="0">
              <a:latin typeface="標楷體" pitchFamily="65" charset="-120"/>
              <a:ea typeface="標楷體" pitchFamily="65" charset="-120"/>
            </a:endParaRPr>
          </a:p>
          <a:p>
            <a:pPr algn="l">
              <a:lnSpc>
                <a:spcPts val="3600"/>
              </a:lnSpc>
            </a:pPr>
            <a:r>
              <a:rPr lang="zh-TW" altLang="en-US" sz="3000" b="1" dirty="0" smtClean="0">
                <a:latin typeface="標楷體" pitchFamily="65" charset="-120"/>
                <a:ea typeface="標楷體" pitchFamily="65" charset="-120"/>
              </a:rPr>
              <a:t>        </a:t>
            </a:r>
            <a:r>
              <a:rPr lang="zh-TW" altLang="zh-TW" sz="3000" b="1" dirty="0" smtClean="0">
                <a:latin typeface="標楷體" pitchFamily="65" charset="-120"/>
                <a:ea typeface="標楷體" pitchFamily="65" charset="-120"/>
              </a:rPr>
              <a:t>以賦予學習積極的感情意義。</a:t>
            </a:r>
            <a:r>
              <a:rPr lang="en-US" altLang="zh-TW" sz="3000" b="1" dirty="0" smtClean="0">
                <a:latin typeface="標楷體" pitchFamily="65" charset="-120"/>
                <a:ea typeface="標楷體" pitchFamily="65" charset="-120"/>
              </a:rPr>
              <a:t/>
            </a:r>
            <a:br>
              <a:rPr lang="en-US" altLang="zh-TW" sz="3000" b="1" dirty="0" smtClean="0">
                <a:latin typeface="標楷體" pitchFamily="65" charset="-120"/>
                <a:ea typeface="標楷體" pitchFamily="65" charset="-120"/>
              </a:rPr>
            </a:br>
            <a:r>
              <a:rPr lang="zh-TW" altLang="zh-TW" sz="3000" b="1" dirty="0" smtClean="0">
                <a:latin typeface="標楷體" pitchFamily="65" charset="-120"/>
                <a:ea typeface="標楷體" pitchFamily="65" charset="-120"/>
              </a:rPr>
              <a:t>　　</a:t>
            </a:r>
            <a:endParaRPr lang="zh-TW" altLang="zh-TW" sz="3000" b="1" dirty="0">
              <a:solidFill>
                <a:schemeClr val="tx1"/>
              </a:solidFill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4098" name="Picture 2" descr="C:\Documents and Settings\Administrator\Local Settings\Temporary Internet Files\Content.IE5\FMK3R81M\MC900421360[1]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43504" y="5000636"/>
            <a:ext cx="2928958" cy="163682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 descr="ppt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圖片 4" descr="thCA7A73D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0228"/>
            <a:ext cx="9144000" cy="6847772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467544" y="428604"/>
            <a:ext cx="7848872" cy="1000132"/>
          </a:xfrm>
        </p:spPr>
        <p:txBody>
          <a:bodyPr>
            <a:noAutofit/>
          </a:bodyPr>
          <a:lstStyle/>
          <a:p>
            <a:pPr algn="l"/>
            <a:r>
              <a:rPr lang="zh-TW" altLang="en-US" sz="3600" dirty="0" smtClean="0">
                <a:latin typeface="標楷體" pitchFamily="65" charset="-120"/>
                <a:ea typeface="標楷體" pitchFamily="65" charset="-120"/>
              </a:rPr>
              <a:t>四</a:t>
            </a:r>
            <a:r>
              <a:rPr lang="zh-TW" altLang="zh-TW" sz="3600" dirty="0" smtClean="0">
                <a:latin typeface="標楷體" pitchFamily="65" charset="-120"/>
                <a:ea typeface="標楷體" pitchFamily="65" charset="-120"/>
              </a:rPr>
              <a:t>、親子共讀的好處與先決條件</a:t>
            </a:r>
            <a:br>
              <a:rPr lang="zh-TW" altLang="zh-TW" sz="3600" dirty="0" smtClean="0">
                <a:latin typeface="標楷體" pitchFamily="65" charset="-120"/>
                <a:ea typeface="標楷體" pitchFamily="65" charset="-120"/>
              </a:rPr>
            </a:br>
            <a:endParaRPr lang="zh-TW" altLang="en-US" sz="3600" dirty="0">
              <a:solidFill>
                <a:schemeClr val="tx1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214282" y="1214422"/>
            <a:ext cx="8174142" cy="5310922"/>
          </a:xfrm>
        </p:spPr>
        <p:txBody>
          <a:bodyPr>
            <a:normAutofit/>
          </a:bodyPr>
          <a:lstStyle/>
          <a:p>
            <a:pPr algn="l"/>
            <a:r>
              <a:rPr lang="zh-TW" altLang="en-US" sz="3000" b="1" dirty="0" smtClean="0">
                <a:latin typeface="標楷體" pitchFamily="65" charset="-120"/>
                <a:ea typeface="標楷體" pitchFamily="65" charset="-120"/>
              </a:rPr>
              <a:t>  </a:t>
            </a:r>
            <a:r>
              <a:rPr lang="en-US" altLang="zh-TW" sz="3000" b="1" dirty="0" smtClean="0">
                <a:latin typeface="標楷體" pitchFamily="65" charset="-120"/>
                <a:ea typeface="標楷體" pitchFamily="65" charset="-120"/>
              </a:rPr>
              <a:t>3.</a:t>
            </a:r>
            <a:r>
              <a:rPr lang="zh-TW" altLang="zh-TW" sz="3000" b="1" dirty="0" smtClean="0">
                <a:latin typeface="標楷體" pitchFamily="65" charset="-120"/>
                <a:ea typeface="標楷體" pitchFamily="65" charset="-120"/>
              </a:rPr>
              <a:t>父母可以根據子女個人的興趣，訂定學習閱</a:t>
            </a:r>
            <a:endParaRPr lang="en-US" altLang="zh-TW" sz="3000" b="1" dirty="0" smtClean="0">
              <a:latin typeface="標楷體" pitchFamily="65" charset="-120"/>
              <a:ea typeface="標楷體" pitchFamily="65" charset="-120"/>
            </a:endParaRPr>
          </a:p>
          <a:p>
            <a:pPr algn="l"/>
            <a:r>
              <a:rPr lang="zh-TW" altLang="en-US" sz="3000" b="1" dirty="0" smtClean="0">
                <a:latin typeface="標楷體" pitchFamily="65" charset="-120"/>
                <a:ea typeface="標楷體" pitchFamily="65" charset="-120"/>
              </a:rPr>
              <a:t>    </a:t>
            </a:r>
            <a:r>
              <a:rPr lang="zh-TW" altLang="zh-TW" sz="3000" b="1" dirty="0" smtClean="0">
                <a:latin typeface="標楷體" pitchFamily="65" charset="-120"/>
                <a:ea typeface="標楷體" pitchFamily="65" charset="-120"/>
              </a:rPr>
              <a:t>讀的計畫。</a:t>
            </a:r>
            <a:endParaRPr lang="en-US" altLang="zh-TW" sz="3000" b="1" dirty="0" smtClean="0">
              <a:latin typeface="標楷體" pitchFamily="65" charset="-120"/>
              <a:ea typeface="標楷體" pitchFamily="65" charset="-120"/>
            </a:endParaRPr>
          </a:p>
          <a:p>
            <a:pPr algn="l"/>
            <a:r>
              <a:rPr lang="en-US" altLang="zh-TW" sz="3000" b="1" dirty="0" smtClean="0">
                <a:latin typeface="標楷體" pitchFamily="65" charset="-120"/>
                <a:ea typeface="標楷體" pitchFamily="65" charset="-120"/>
              </a:rPr>
              <a:t/>
            </a:r>
            <a:br>
              <a:rPr lang="en-US" altLang="zh-TW" sz="3000" b="1" dirty="0" smtClean="0">
                <a:latin typeface="標楷體" pitchFamily="65" charset="-120"/>
                <a:ea typeface="標楷體" pitchFamily="65" charset="-120"/>
              </a:rPr>
            </a:br>
            <a:r>
              <a:rPr lang="zh-TW" altLang="zh-TW" sz="3000" b="1" dirty="0" smtClean="0">
                <a:latin typeface="標楷體" pitchFamily="65" charset="-120"/>
                <a:ea typeface="標楷體" pitchFamily="65" charset="-120"/>
              </a:rPr>
              <a:t>　</a:t>
            </a:r>
            <a:r>
              <a:rPr lang="en-US" altLang="zh-TW" sz="3000" b="1" dirty="0" smtClean="0">
                <a:latin typeface="標楷體" pitchFamily="65" charset="-120"/>
                <a:ea typeface="標楷體" pitchFamily="65" charset="-120"/>
              </a:rPr>
              <a:t>4.</a:t>
            </a:r>
            <a:r>
              <a:rPr lang="zh-TW" altLang="zh-TW" sz="3000" b="1" dirty="0" smtClean="0">
                <a:latin typeface="標楷體" pitchFamily="65" charset="-120"/>
                <a:ea typeface="標楷體" pitchFamily="65" charset="-120"/>
              </a:rPr>
              <a:t>父母能夠提供沒有壓力的學習環境</a:t>
            </a:r>
            <a:r>
              <a:rPr lang="zh-TW" altLang="zh-TW" sz="3000" b="1" dirty="0" smtClean="0"/>
              <a:t>。</a:t>
            </a:r>
            <a:r>
              <a:rPr lang="en-US" altLang="zh-TW" sz="3000" b="1" dirty="0" smtClean="0"/>
              <a:t/>
            </a:r>
            <a:br>
              <a:rPr lang="en-US" altLang="zh-TW" sz="3000" b="1" dirty="0" smtClean="0"/>
            </a:br>
            <a:endParaRPr lang="zh-TW" altLang="zh-TW" sz="3000" b="1" dirty="0" smtClean="0">
              <a:solidFill>
                <a:schemeClr val="tx1"/>
              </a:solidFill>
              <a:latin typeface="標楷體" pitchFamily="65" charset="-120"/>
              <a:ea typeface="標楷體" pitchFamily="65" charset="-120"/>
            </a:endParaRPr>
          </a:p>
          <a:p>
            <a:pPr algn="l"/>
            <a:endParaRPr lang="zh-TW" altLang="zh-TW" sz="3000" b="1" dirty="0">
              <a:solidFill>
                <a:schemeClr val="tx1"/>
              </a:solidFill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3074" name="Picture 2" descr="C:\Documents and Settings\Administrator\Local Settings\Temporary Internet Files\Content.IE5\FZHIUT5Y\MC900390758[1]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29124" y="3714752"/>
            <a:ext cx="3460102" cy="27146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 descr="thCA7A73D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7772"/>
          </a:xfrm>
          <a:prstGeom prst="rect">
            <a:avLst/>
          </a:prstGeom>
        </p:spPr>
      </p:pic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 </a:t>
            </a:r>
            <a:r>
              <a:rPr lang="en-US" altLang="zh-TW" sz="3000" b="1" dirty="0" smtClean="0">
                <a:latin typeface="標楷體" pitchFamily="65" charset="-120"/>
                <a:ea typeface="標楷體" pitchFamily="65" charset="-120"/>
              </a:rPr>
              <a:t>5.</a:t>
            </a:r>
            <a:r>
              <a:rPr lang="zh-TW" altLang="zh-TW" sz="3000" b="1" dirty="0" smtClean="0">
                <a:latin typeface="標楷體" pitchFamily="65" charset="-120"/>
                <a:ea typeface="標楷體" pitchFamily="65" charset="-120"/>
              </a:rPr>
              <a:t>孩子可以將親子共讀的溫馨甜蜜的親情和書</a:t>
            </a:r>
            <a:endParaRPr lang="en-US" altLang="zh-TW" sz="3000" b="1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3000" b="1" dirty="0" smtClean="0">
                <a:latin typeface="標楷體" pitchFamily="65" charset="-120"/>
                <a:ea typeface="標楷體" pitchFamily="65" charset="-120"/>
              </a:rPr>
              <a:t>   </a:t>
            </a:r>
            <a:r>
              <a:rPr lang="zh-TW" altLang="zh-TW" sz="3000" b="1" dirty="0" smtClean="0">
                <a:latin typeface="標楷體" pitchFamily="65" charset="-120"/>
                <a:ea typeface="標楷體" pitchFamily="65" charset="-120"/>
              </a:rPr>
              <a:t>本產生聯想。</a:t>
            </a:r>
            <a:endParaRPr lang="en-US" altLang="zh-TW" sz="3000" b="1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endParaRPr lang="en-US" altLang="zh-TW" sz="3000" b="1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3000" b="1" dirty="0" smtClean="0">
                <a:latin typeface="標楷體" pitchFamily="65" charset="-120"/>
                <a:ea typeface="標楷體" pitchFamily="65" charset="-120"/>
              </a:rPr>
              <a:t> </a:t>
            </a:r>
            <a:r>
              <a:rPr lang="en-US" altLang="zh-TW" sz="3000" b="1" dirty="0" smtClean="0">
                <a:latin typeface="標楷體" pitchFamily="65" charset="-120"/>
                <a:ea typeface="標楷體" pitchFamily="65" charset="-120"/>
              </a:rPr>
              <a:t>6.</a:t>
            </a:r>
            <a:r>
              <a:rPr lang="zh-TW" altLang="zh-TW" sz="3000" b="1" dirty="0" smtClean="0">
                <a:latin typeface="標楷體" pitchFamily="65" charset="-120"/>
                <a:ea typeface="標楷體" pitchFamily="65" charset="-120"/>
              </a:rPr>
              <a:t>孩子可以學到豐富的語彙、大量各方面知識，</a:t>
            </a:r>
            <a:endParaRPr lang="en-US" altLang="zh-TW" sz="3000" b="1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3000" b="1" dirty="0" smtClean="0">
                <a:latin typeface="標楷體" pitchFamily="65" charset="-120"/>
                <a:ea typeface="標楷體" pitchFamily="65" charset="-120"/>
              </a:rPr>
              <a:t>   </a:t>
            </a:r>
            <a:r>
              <a:rPr lang="zh-TW" altLang="zh-TW" sz="3000" b="1" dirty="0" smtClean="0">
                <a:latin typeface="標楷體" pitchFamily="65" charset="-120"/>
                <a:ea typeface="標楷體" pitchFamily="65" charset="-120"/>
              </a:rPr>
              <a:t>入學前可以領先同儕。</a:t>
            </a:r>
            <a:endParaRPr lang="en-US" altLang="zh-TW" sz="3000" b="1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en-US" altLang="zh-TW" sz="2800" dirty="0" smtClean="0"/>
              <a:t/>
            </a:r>
            <a:br>
              <a:rPr lang="en-US" altLang="zh-TW" sz="2800" dirty="0" smtClean="0"/>
            </a:br>
            <a:endParaRPr lang="zh-TW" altLang="en-US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TW" altLang="en-US" sz="3600" dirty="0" smtClean="0">
                <a:latin typeface="標楷體" pitchFamily="65" charset="-120"/>
                <a:ea typeface="標楷體" pitchFamily="65" charset="-120"/>
              </a:rPr>
              <a:t>四</a:t>
            </a:r>
            <a:r>
              <a:rPr lang="zh-TW" altLang="zh-TW" sz="3600" dirty="0" smtClean="0">
                <a:latin typeface="標楷體" pitchFamily="65" charset="-120"/>
                <a:ea typeface="標楷體" pitchFamily="65" charset="-120"/>
              </a:rPr>
              <a:t>、親子共讀的好處與先決條件</a:t>
            </a:r>
            <a:r>
              <a:rPr lang="en-US" altLang="zh-TW" sz="3600" dirty="0" smtClean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3600" dirty="0" smtClean="0">
                <a:latin typeface="標楷體" pitchFamily="65" charset="-120"/>
                <a:ea typeface="標楷體" pitchFamily="65" charset="-120"/>
              </a:rPr>
              <a:t>續</a:t>
            </a:r>
            <a:r>
              <a:rPr lang="en-US" altLang="zh-TW" sz="3600" dirty="0" smtClean="0"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zh-TW" sz="3600" dirty="0" smtClean="0">
                <a:latin typeface="標楷體" pitchFamily="65" charset="-120"/>
                <a:ea typeface="標楷體" pitchFamily="65" charset="-120"/>
              </a:rPr>
              <a:t/>
            </a:r>
            <a:br>
              <a:rPr lang="zh-TW" altLang="zh-TW" sz="3600" dirty="0" smtClean="0">
                <a:latin typeface="標楷體" pitchFamily="65" charset="-120"/>
                <a:ea typeface="標楷體" pitchFamily="65" charset="-120"/>
              </a:rPr>
            </a:br>
            <a:endParaRPr lang="zh-TW" altLang="en-US" sz="3600" dirty="0"/>
          </a:p>
        </p:txBody>
      </p:sp>
      <p:pic>
        <p:nvPicPr>
          <p:cNvPr id="5122" name="Picture 2" descr="C:\Documents and Settings\Administrator\Local Settings\Temporary Internet Files\Content.IE5\LUNZLI03\MC900421170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43570" y="4158857"/>
            <a:ext cx="2286016" cy="20874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 descr="thCA7A73D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7772"/>
          </a:xfrm>
          <a:prstGeom prst="rect">
            <a:avLst/>
          </a:prstGeom>
        </p:spPr>
      </p:pic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altLang="zh-TW" sz="3000" b="1" dirty="0" smtClean="0">
                <a:latin typeface="標楷體" pitchFamily="65" charset="-120"/>
                <a:ea typeface="標楷體" pitchFamily="65" charset="-120"/>
              </a:rPr>
              <a:t>7.</a:t>
            </a:r>
            <a:r>
              <a:rPr lang="zh-TW" altLang="zh-TW" sz="3000" b="1" dirty="0" smtClean="0">
                <a:latin typeface="標楷體" pitchFamily="65" charset="-120"/>
                <a:ea typeface="標楷體" pitchFamily="65" charset="-120"/>
              </a:rPr>
              <a:t>孩子可以從「聽」的學習中培養專注力、精</a:t>
            </a:r>
            <a:endParaRPr lang="en-US" altLang="zh-TW" sz="3000" b="1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3000" b="1" dirty="0" smtClean="0">
                <a:latin typeface="標楷體" pitchFamily="65" charset="-120"/>
                <a:ea typeface="標楷體" pitchFamily="65" charset="-120"/>
              </a:rPr>
              <a:t>   </a:t>
            </a:r>
            <a:r>
              <a:rPr lang="zh-TW" altLang="zh-TW" sz="3000" b="1" dirty="0" smtClean="0">
                <a:latin typeface="標楷體" pitchFamily="65" charset="-120"/>
                <a:ea typeface="標楷體" pitchFamily="65" charset="-120"/>
              </a:rPr>
              <a:t>辨力、記憶力。</a:t>
            </a:r>
            <a:endParaRPr lang="en-US" altLang="zh-TW" sz="3000" b="1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endParaRPr lang="en-US" altLang="zh-TW" sz="3000" b="1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3000" b="1" dirty="0" smtClean="0">
                <a:latin typeface="標楷體" pitchFamily="65" charset="-120"/>
                <a:ea typeface="標楷體" pitchFamily="65" charset="-120"/>
              </a:rPr>
              <a:t> </a:t>
            </a:r>
            <a:r>
              <a:rPr lang="en-US" altLang="zh-TW" sz="3000" b="1" dirty="0" smtClean="0">
                <a:latin typeface="標楷體" pitchFamily="65" charset="-120"/>
                <a:ea typeface="標楷體" pitchFamily="65" charset="-120"/>
              </a:rPr>
              <a:t>8.</a:t>
            </a:r>
            <a:r>
              <a:rPr lang="zh-TW" altLang="zh-TW" sz="3000" b="1" dirty="0" smtClean="0">
                <a:latin typeface="標楷體" pitchFamily="65" charset="-120"/>
                <a:ea typeface="標楷體" pitchFamily="65" charset="-120"/>
              </a:rPr>
              <a:t>孩子可以透過父母的敘說表演，激發想像、</a:t>
            </a:r>
            <a:endParaRPr lang="en-US" altLang="zh-TW" sz="3000" b="1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3000" b="1" dirty="0" smtClean="0">
                <a:latin typeface="標楷體" pitchFamily="65" charset="-120"/>
                <a:ea typeface="標楷體" pitchFamily="65" charset="-120"/>
              </a:rPr>
              <a:t>   </a:t>
            </a:r>
            <a:r>
              <a:rPr lang="zh-TW" altLang="zh-TW" sz="3000" b="1" dirty="0" smtClean="0">
                <a:latin typeface="標楷體" pitchFamily="65" charset="-120"/>
                <a:ea typeface="標楷體" pitchFamily="65" charset="-120"/>
              </a:rPr>
              <a:t>創造思考、推理判斷等能力。</a:t>
            </a:r>
          </a:p>
          <a:p>
            <a:pPr>
              <a:buNone/>
            </a:pPr>
            <a:r>
              <a:rPr lang="en-US" altLang="zh-TW" sz="2800" dirty="0" smtClean="0"/>
              <a:t/>
            </a:r>
            <a:br>
              <a:rPr lang="en-US" altLang="zh-TW" sz="2800" dirty="0" smtClean="0"/>
            </a:br>
            <a:endParaRPr lang="zh-TW" altLang="en-US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TW" altLang="en-US" sz="3600" dirty="0" smtClean="0">
                <a:latin typeface="標楷體" pitchFamily="65" charset="-120"/>
                <a:ea typeface="標楷體" pitchFamily="65" charset="-120"/>
              </a:rPr>
              <a:t>四</a:t>
            </a:r>
            <a:r>
              <a:rPr lang="zh-TW" altLang="zh-TW" sz="3600" dirty="0" smtClean="0">
                <a:latin typeface="標楷體" pitchFamily="65" charset="-120"/>
                <a:ea typeface="標楷體" pitchFamily="65" charset="-120"/>
              </a:rPr>
              <a:t>、親子共讀的好處與先決條件</a:t>
            </a:r>
            <a:r>
              <a:rPr lang="en-US" altLang="zh-TW" sz="3600" dirty="0" smtClean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3600" dirty="0" smtClean="0">
                <a:latin typeface="標楷體" pitchFamily="65" charset="-120"/>
                <a:ea typeface="標楷體" pitchFamily="65" charset="-120"/>
              </a:rPr>
              <a:t>續</a:t>
            </a:r>
            <a:r>
              <a:rPr lang="en-US" altLang="zh-TW" sz="3600" dirty="0" smtClean="0"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zh-TW" sz="3600" dirty="0" smtClean="0">
                <a:latin typeface="標楷體" pitchFamily="65" charset="-120"/>
                <a:ea typeface="標楷體" pitchFamily="65" charset="-120"/>
              </a:rPr>
              <a:t/>
            </a:r>
            <a:br>
              <a:rPr lang="zh-TW" altLang="zh-TW" sz="3600" dirty="0" smtClean="0">
                <a:latin typeface="標楷體" pitchFamily="65" charset="-120"/>
                <a:ea typeface="標楷體" pitchFamily="65" charset="-120"/>
              </a:rPr>
            </a:br>
            <a:endParaRPr lang="zh-TW" altLang="en-US" sz="3600" dirty="0"/>
          </a:p>
        </p:txBody>
      </p:sp>
      <p:pic>
        <p:nvPicPr>
          <p:cNvPr id="6149" name="Picture 5" descr="C:\Documents and Settings\Administrator\Local Settings\Temporary Internet Files\Content.IE5\LUNZLI03\MC900416822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72198" y="3786190"/>
            <a:ext cx="2391880" cy="251792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 descr="thCA7A73D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1"/>
            <a:ext cx="9144001" cy="6858001"/>
          </a:xfrm>
          <a:prstGeom prst="rect">
            <a:avLst/>
          </a:prstGeom>
        </p:spPr>
      </p:pic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928662" y="1428736"/>
            <a:ext cx="7758138" cy="488058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altLang="zh-TW" sz="3200" b="1" dirty="0" smtClean="0">
                <a:latin typeface="標楷體" pitchFamily="65" charset="-120"/>
                <a:ea typeface="標楷體" pitchFamily="65" charset="-120"/>
              </a:rPr>
              <a:t>1.</a:t>
            </a:r>
            <a:r>
              <a:rPr lang="zh-TW" altLang="zh-TW" sz="3200" b="1" dirty="0" smtClean="0">
                <a:latin typeface="標楷體" pitchFamily="65" charset="-120"/>
                <a:ea typeface="標楷體" pitchFamily="65" charset="-120"/>
              </a:rPr>
              <a:t>時間：不管怎麼樣，爸媽每天一定要安</a:t>
            </a:r>
            <a:r>
              <a:rPr lang="zh-TW" altLang="en-US" sz="3200" b="1" dirty="0" smtClean="0">
                <a:latin typeface="標楷體" pitchFamily="65" charset="-120"/>
                <a:ea typeface="標楷體" pitchFamily="65" charset="-120"/>
              </a:rPr>
              <a:t> </a:t>
            </a:r>
            <a:endParaRPr lang="en-US" altLang="zh-TW" sz="3200" b="1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3200" b="1" dirty="0" smtClean="0">
                <a:latin typeface="標楷體" pitchFamily="65" charset="-120"/>
                <a:ea typeface="標楷體" pitchFamily="65" charset="-120"/>
              </a:rPr>
              <a:t>        </a:t>
            </a:r>
            <a:r>
              <a:rPr lang="zh-TW" altLang="zh-TW" sz="3200" b="1" dirty="0" smtClean="0">
                <a:latin typeface="標楷體" pitchFamily="65" charset="-120"/>
                <a:ea typeface="標楷體" pitchFamily="65" charset="-120"/>
              </a:rPr>
              <a:t>排一些和孩子相處的時間。</a:t>
            </a:r>
            <a:endParaRPr lang="en-US" altLang="zh-TW" sz="3200" b="1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en-US" altLang="zh-TW" sz="3200" b="1" dirty="0" smtClean="0">
                <a:latin typeface="標楷體" pitchFamily="65" charset="-120"/>
                <a:ea typeface="標楷體" pitchFamily="65" charset="-120"/>
              </a:rPr>
              <a:t>2.</a:t>
            </a:r>
            <a:r>
              <a:rPr lang="zh-TW" altLang="zh-TW" sz="3200" b="1" dirty="0" smtClean="0">
                <a:latin typeface="標楷體" pitchFamily="65" charset="-120"/>
                <a:ea typeface="標楷體" pitchFamily="65" charset="-120"/>
              </a:rPr>
              <a:t>教材：不管圖片或圖書，以圖畫大而精</a:t>
            </a:r>
            <a:endParaRPr lang="en-US" altLang="zh-TW" sz="3200" b="1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3200" b="1" dirty="0" smtClean="0">
                <a:latin typeface="標楷體" pitchFamily="65" charset="-120"/>
                <a:ea typeface="標楷體" pitchFamily="65" charset="-120"/>
              </a:rPr>
              <a:t>        </a:t>
            </a:r>
            <a:r>
              <a:rPr lang="zh-TW" altLang="zh-TW" sz="3200" b="1" dirty="0" smtClean="0">
                <a:latin typeface="標楷體" pitchFamily="65" charset="-120"/>
                <a:ea typeface="標楷體" pitchFamily="65" charset="-120"/>
              </a:rPr>
              <a:t>美，能真實表達事物本質和特色</a:t>
            </a:r>
            <a:endParaRPr lang="en-US" altLang="zh-TW" sz="3200" b="1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3200" b="1" dirty="0" smtClean="0">
                <a:latin typeface="標楷體" pitchFamily="65" charset="-120"/>
                <a:ea typeface="標楷體" pitchFamily="65" charset="-120"/>
              </a:rPr>
              <a:t>        </a:t>
            </a:r>
            <a:r>
              <a:rPr lang="zh-TW" altLang="zh-TW" sz="3200" b="1" dirty="0" smtClean="0">
                <a:latin typeface="標楷體" pitchFamily="65" charset="-120"/>
                <a:ea typeface="標楷體" pitchFamily="65" charset="-120"/>
              </a:rPr>
              <a:t>為原則</a:t>
            </a:r>
            <a:r>
              <a:rPr lang="zh-TW" altLang="en-US" sz="3200" b="1" dirty="0" smtClean="0">
                <a:latin typeface="標楷體" pitchFamily="65" charset="-120"/>
                <a:ea typeface="標楷體" pitchFamily="65" charset="-120"/>
              </a:rPr>
              <a:t>。</a:t>
            </a:r>
            <a:endParaRPr lang="zh-TW" altLang="en-US" b="1" dirty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571472" y="285728"/>
            <a:ext cx="8229600" cy="1000132"/>
          </a:xfrm>
        </p:spPr>
        <p:txBody>
          <a:bodyPr>
            <a:noAutofit/>
          </a:bodyPr>
          <a:lstStyle/>
          <a:p>
            <a:r>
              <a:rPr lang="zh-TW" altLang="zh-TW" sz="3600" dirty="0" smtClean="0">
                <a:latin typeface="標楷體" pitchFamily="65" charset="-120"/>
                <a:ea typeface="標楷體" pitchFamily="65" charset="-120"/>
              </a:rPr>
              <a:t>（二）親子共讀的先決條件</a:t>
            </a:r>
            <a:endParaRPr lang="zh-TW" altLang="en-US" sz="3600" dirty="0"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7170" name="Picture 2" descr="C:\Documents and Settings\Administrator\Local Settings\Temporary Internet Files\Content.IE5\2ZLEWX8Y\MC900089236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56129" y="3857628"/>
            <a:ext cx="2916267" cy="267531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 descr="ppt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圖片 4" descr="thCA7A73D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47772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0" y="285728"/>
            <a:ext cx="8460432" cy="571504"/>
          </a:xfrm>
        </p:spPr>
        <p:txBody>
          <a:bodyPr>
            <a:normAutofit fontScale="90000"/>
          </a:bodyPr>
          <a:lstStyle/>
          <a:p>
            <a:pPr algn="ctr"/>
            <a:endParaRPr lang="zh-TW" altLang="en-US" sz="3600" b="1" dirty="0">
              <a:solidFill>
                <a:schemeClr val="tx1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642910" y="928670"/>
            <a:ext cx="7848872" cy="4808006"/>
          </a:xfrm>
        </p:spPr>
        <p:txBody>
          <a:bodyPr>
            <a:noAutofit/>
          </a:bodyPr>
          <a:lstStyle/>
          <a:p>
            <a:pPr algn="l"/>
            <a:r>
              <a:rPr lang="zh-TW" altLang="en-US" sz="2800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 </a:t>
            </a:r>
            <a:r>
              <a:rPr lang="zh-TW" altLang="zh-TW" sz="2800" b="1" dirty="0" smtClean="0">
                <a:latin typeface="標楷體" pitchFamily="65" charset="-120"/>
                <a:ea typeface="標楷體" pitchFamily="65" charset="-120"/>
              </a:rPr>
              <a:t>３．父母的態度：</a:t>
            </a:r>
            <a:r>
              <a:rPr lang="en-US" altLang="zh-TW" sz="2800" b="1" dirty="0" smtClean="0">
                <a:latin typeface="標楷體" pitchFamily="65" charset="-120"/>
                <a:ea typeface="標楷體" pitchFamily="65" charset="-120"/>
              </a:rPr>
              <a:t> </a:t>
            </a:r>
          </a:p>
          <a:p>
            <a:pPr algn="l">
              <a:lnSpc>
                <a:spcPts val="5000"/>
              </a:lnSpc>
            </a:pPr>
            <a:r>
              <a:rPr lang="zh-TW" altLang="zh-TW" sz="2800" b="1" dirty="0" smtClean="0">
                <a:latin typeface="標楷體" pitchFamily="65" charset="-120"/>
                <a:ea typeface="標楷體" pitchFamily="65" charset="-120"/>
              </a:rPr>
              <a:t>　（１）把和孩子共讀視為好玩的事，而非做</a:t>
            </a:r>
            <a:endParaRPr lang="en-US" altLang="zh-TW" sz="2800" b="1" dirty="0" smtClean="0">
              <a:latin typeface="標楷體" pitchFamily="65" charset="-120"/>
              <a:ea typeface="標楷體" pitchFamily="65" charset="-120"/>
            </a:endParaRPr>
          </a:p>
          <a:p>
            <a:pPr algn="l">
              <a:lnSpc>
                <a:spcPts val="5000"/>
              </a:lnSpc>
            </a:pPr>
            <a:r>
              <a:rPr lang="zh-TW" altLang="en-US" sz="2800" b="1" dirty="0" smtClean="0">
                <a:latin typeface="標楷體" pitchFamily="65" charset="-120"/>
                <a:ea typeface="標楷體" pitchFamily="65" charset="-120"/>
              </a:rPr>
              <a:t>        </a:t>
            </a:r>
            <a:r>
              <a:rPr lang="zh-TW" altLang="zh-TW" sz="2800" b="1" dirty="0" smtClean="0">
                <a:latin typeface="標楷體" pitchFamily="65" charset="-120"/>
                <a:ea typeface="標楷體" pitchFamily="65" charset="-120"/>
              </a:rPr>
              <a:t>功課。</a:t>
            </a:r>
            <a:endParaRPr lang="en-US" altLang="zh-TW" sz="2800" b="1" dirty="0" smtClean="0">
              <a:latin typeface="標楷體" pitchFamily="65" charset="-120"/>
              <a:ea typeface="標楷體" pitchFamily="65" charset="-120"/>
            </a:endParaRPr>
          </a:p>
          <a:p>
            <a:pPr algn="l">
              <a:lnSpc>
                <a:spcPts val="4000"/>
              </a:lnSpc>
            </a:pPr>
            <a:r>
              <a:rPr lang="zh-TW" altLang="zh-TW" sz="2800" b="1" dirty="0" smtClean="0">
                <a:latin typeface="標楷體" pitchFamily="65" charset="-120"/>
                <a:ea typeface="標楷體" pitchFamily="65" charset="-120"/>
              </a:rPr>
              <a:t>　（２）順著孩子</a:t>
            </a:r>
            <a:r>
              <a:rPr lang="zh-TW" altLang="zh-TW" sz="2800" b="1" dirty="0" smtClean="0">
                <a:latin typeface="標楷體" pitchFamily="65" charset="-120"/>
                <a:ea typeface="標楷體" pitchFamily="65" charset="-120"/>
              </a:rPr>
              <a:t>天性來做。</a:t>
            </a:r>
            <a:r>
              <a:rPr lang="zh-TW" altLang="en-US" sz="2800" b="1" dirty="0" smtClean="0">
                <a:latin typeface="標楷體" pitchFamily="65" charset="-120"/>
                <a:ea typeface="標楷體" pitchFamily="65" charset="-120"/>
              </a:rPr>
              <a:t>（</a:t>
            </a:r>
            <a:r>
              <a:rPr lang="zh-TW" altLang="en-US" sz="2800" u="sng" dirty="0" smtClean="0">
                <a:solidFill>
                  <a:srgbClr val="FF6600"/>
                </a:solidFill>
                <a:latin typeface="標楷體" pitchFamily="65" charset="-120"/>
                <a:ea typeface="標楷體" pitchFamily="65" charset="-120"/>
              </a:rPr>
              <a:t>貝貝穿衣服影片</a:t>
            </a:r>
            <a:r>
              <a:rPr lang="zh-TW" altLang="en-US" sz="2800" b="1" dirty="0" smtClean="0">
                <a:latin typeface="標楷體" pitchFamily="65" charset="-120"/>
                <a:ea typeface="標楷體" pitchFamily="65" charset="-120"/>
              </a:rPr>
              <a:t>）</a:t>
            </a:r>
            <a:endParaRPr lang="en-US" altLang="zh-TW" sz="2800" b="1" dirty="0" smtClean="0">
              <a:latin typeface="標楷體" pitchFamily="65" charset="-120"/>
              <a:ea typeface="標楷體" pitchFamily="65" charset="-120"/>
            </a:endParaRPr>
          </a:p>
          <a:p>
            <a:pPr algn="l">
              <a:lnSpc>
                <a:spcPts val="4000"/>
              </a:lnSpc>
            </a:pPr>
            <a:r>
              <a:rPr lang="zh-TW" altLang="zh-TW" sz="2800" b="1" dirty="0" smtClean="0">
                <a:latin typeface="標楷體" pitchFamily="65" charset="-120"/>
                <a:ea typeface="標楷體" pitchFamily="65" charset="-120"/>
              </a:rPr>
              <a:t>　　</a:t>
            </a:r>
            <a:r>
              <a:rPr lang="zh-TW" altLang="en-US" sz="2800" b="1" dirty="0" smtClean="0">
                <a:latin typeface="標楷體" pitchFamily="65" charset="-120"/>
                <a:ea typeface="標楷體" pitchFamily="65" charset="-120"/>
              </a:rPr>
              <a:t> </a:t>
            </a:r>
            <a:endParaRPr lang="en-US" altLang="zh-TW" sz="2800" b="1" dirty="0" smtClean="0">
              <a:latin typeface="標楷體" pitchFamily="65" charset="-120"/>
              <a:ea typeface="標楷體" pitchFamily="65" charset="-120"/>
            </a:endParaRPr>
          </a:p>
          <a:p>
            <a:pPr algn="l">
              <a:lnSpc>
                <a:spcPts val="4000"/>
              </a:lnSpc>
            </a:pPr>
            <a:r>
              <a:rPr lang="zh-TW" altLang="en-US" sz="3000" b="1" dirty="0" smtClean="0">
                <a:latin typeface="標楷體" pitchFamily="65" charset="-120"/>
                <a:ea typeface="標楷體" pitchFamily="65" charset="-120"/>
              </a:rPr>
              <a:t>    </a:t>
            </a:r>
            <a:r>
              <a:rPr lang="zh-TW" altLang="zh-TW" sz="3000" b="1" dirty="0" smtClean="0">
                <a:latin typeface="標楷體" pitchFamily="65" charset="-120"/>
                <a:ea typeface="標楷體" pitchFamily="65" charset="-120"/>
              </a:rPr>
              <a:t>閱讀像挖寶，充滿了未知和機會，如果孩子在大人有效的引導下，慢慢建立 了閱讀習慣，好處是數不盡的。</a:t>
            </a:r>
          </a:p>
          <a:p>
            <a:pPr algn="l"/>
            <a:endParaRPr lang="zh-TW" altLang="zh-TW" sz="2800" b="1" dirty="0">
              <a:solidFill>
                <a:schemeClr val="tx1"/>
              </a:solidFill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 descr="ppt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圖片 4" descr="thCA7A73D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47772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539552" y="692696"/>
            <a:ext cx="7848872" cy="785818"/>
          </a:xfrm>
        </p:spPr>
        <p:txBody>
          <a:bodyPr>
            <a:noAutofit/>
          </a:bodyPr>
          <a:lstStyle/>
          <a:p>
            <a:pPr algn="l"/>
            <a:r>
              <a:rPr lang="en-US" altLang="zh-TW" sz="3600" dirty="0" smtClean="0">
                <a:latin typeface="標楷體" pitchFamily="65" charset="-120"/>
                <a:ea typeface="標楷體" pitchFamily="65" charset="-120"/>
              </a:rPr>
              <a:t> </a:t>
            </a:r>
            <a:r>
              <a:rPr lang="zh-TW" altLang="zh-TW" sz="3600" dirty="0" smtClean="0">
                <a:solidFill>
                  <a:srgbClr val="3C105E"/>
                </a:solidFill>
                <a:latin typeface="標楷體" pitchFamily="65" charset="-120"/>
                <a:ea typeface="標楷體" pitchFamily="65" charset="-120"/>
              </a:rPr>
              <a:t>四</a:t>
            </a:r>
            <a:r>
              <a:rPr lang="zh-TW" altLang="zh-TW" sz="3600" dirty="0" smtClean="0">
                <a:solidFill>
                  <a:srgbClr val="3C105E"/>
                </a:solidFill>
                <a:latin typeface="標楷體" pitchFamily="65" charset="-120"/>
                <a:ea typeface="標楷體" pitchFamily="65" charset="-120"/>
              </a:rPr>
              <a:t>、結論</a:t>
            </a:r>
            <a:br>
              <a:rPr lang="zh-TW" altLang="zh-TW" sz="3600" dirty="0" smtClean="0">
                <a:solidFill>
                  <a:srgbClr val="3C105E"/>
                </a:solidFill>
                <a:latin typeface="標楷體" pitchFamily="65" charset="-120"/>
                <a:ea typeface="標楷體" pitchFamily="65" charset="-120"/>
              </a:rPr>
            </a:br>
            <a:endParaRPr lang="zh-TW" altLang="en-US" sz="3600" b="1" dirty="0">
              <a:solidFill>
                <a:srgbClr val="3C105E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642910" y="1285860"/>
            <a:ext cx="7848872" cy="5112568"/>
          </a:xfrm>
        </p:spPr>
        <p:txBody>
          <a:bodyPr>
            <a:noAutofit/>
          </a:bodyPr>
          <a:lstStyle/>
          <a:p>
            <a:pPr algn="l">
              <a:lnSpc>
                <a:spcPts val="3000"/>
              </a:lnSpc>
            </a:pPr>
            <a:r>
              <a:rPr lang="en-US" altLang="zh-TW" sz="2800" b="1" dirty="0" smtClean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zh-TW" sz="2800" b="1" dirty="0" smtClean="0">
                <a:latin typeface="標楷體" pitchFamily="65" charset="-120"/>
                <a:ea typeface="標楷體" pitchFamily="65" charset="-120"/>
              </a:rPr>
              <a:t>一</a:t>
            </a:r>
            <a:r>
              <a:rPr lang="en-US" altLang="zh-TW" sz="2800" b="1" dirty="0" smtClean="0"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zh-TW" sz="2800" b="1" dirty="0" smtClean="0">
                <a:latin typeface="標楷體" pitchFamily="65" charset="-120"/>
                <a:ea typeface="標楷體" pitchFamily="65" charset="-120"/>
              </a:rPr>
              <a:t>幼兒從兩歲開始就有閱讀的能力，而且越</a:t>
            </a:r>
            <a:endParaRPr lang="en-US" altLang="zh-TW" sz="2800" b="1" dirty="0" smtClean="0">
              <a:latin typeface="標楷體" pitchFamily="65" charset="-120"/>
              <a:ea typeface="標楷體" pitchFamily="65" charset="-120"/>
            </a:endParaRPr>
          </a:p>
          <a:p>
            <a:pPr algn="l">
              <a:lnSpc>
                <a:spcPts val="3000"/>
              </a:lnSpc>
            </a:pPr>
            <a:r>
              <a:rPr lang="zh-TW" altLang="en-US" sz="2800" b="1" dirty="0" smtClean="0">
                <a:latin typeface="標楷體" pitchFamily="65" charset="-120"/>
                <a:ea typeface="標楷體" pitchFamily="65" charset="-120"/>
              </a:rPr>
              <a:t>    </a:t>
            </a:r>
            <a:r>
              <a:rPr lang="zh-TW" altLang="zh-TW" sz="2800" b="1" dirty="0" smtClean="0">
                <a:latin typeface="標楷體" pitchFamily="65" charset="-120"/>
                <a:ea typeface="標楷體" pitchFamily="65" charset="-120"/>
              </a:rPr>
              <a:t>接近零歲，學習語言能力也就愈強</a:t>
            </a:r>
            <a:r>
              <a:rPr lang="zh-TW" altLang="en-US" sz="2800" b="1" dirty="0" smtClean="0">
                <a:latin typeface="標楷體" pitchFamily="65" charset="-120"/>
                <a:ea typeface="標楷體" pitchFamily="65" charset="-120"/>
              </a:rPr>
              <a:t>。</a:t>
            </a:r>
            <a:endParaRPr lang="en-US" altLang="zh-TW" sz="2800" b="1" dirty="0" smtClean="0">
              <a:latin typeface="標楷體" pitchFamily="65" charset="-120"/>
              <a:ea typeface="標楷體" pitchFamily="65" charset="-120"/>
            </a:endParaRPr>
          </a:p>
          <a:p>
            <a:pPr algn="l">
              <a:lnSpc>
                <a:spcPts val="3000"/>
              </a:lnSpc>
            </a:pPr>
            <a:endParaRPr lang="en-US" altLang="zh-TW" sz="2800" b="1" dirty="0" smtClean="0">
              <a:latin typeface="標楷體" pitchFamily="65" charset="-120"/>
              <a:ea typeface="標楷體" pitchFamily="65" charset="-120"/>
            </a:endParaRPr>
          </a:p>
          <a:p>
            <a:pPr algn="l">
              <a:lnSpc>
                <a:spcPts val="3000"/>
              </a:lnSpc>
            </a:pPr>
            <a:r>
              <a:rPr lang="en-US" altLang="zh-TW" sz="2800" b="1" dirty="0" smtClean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zh-TW" sz="2800" b="1" dirty="0" smtClean="0">
                <a:latin typeface="標楷體" pitchFamily="65" charset="-120"/>
                <a:ea typeface="標楷體" pitchFamily="65" charset="-120"/>
              </a:rPr>
              <a:t>二</a:t>
            </a:r>
            <a:r>
              <a:rPr lang="en-US" altLang="zh-TW" sz="2800" b="1" dirty="0" smtClean="0"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zh-TW" sz="2800" b="1" dirty="0" smtClean="0">
                <a:latin typeface="標楷體" pitchFamily="65" charset="-120"/>
                <a:ea typeface="標楷體" pitchFamily="65" charset="-120"/>
              </a:rPr>
              <a:t> 六歲入學前，他們便可能具備極為豐富</a:t>
            </a:r>
            <a:endParaRPr lang="en-US" altLang="zh-TW" sz="2800" b="1" dirty="0" smtClean="0">
              <a:latin typeface="標楷體" pitchFamily="65" charset="-120"/>
              <a:ea typeface="標楷體" pitchFamily="65" charset="-120"/>
            </a:endParaRPr>
          </a:p>
          <a:p>
            <a:pPr algn="l">
              <a:lnSpc>
                <a:spcPts val="3000"/>
              </a:lnSpc>
            </a:pPr>
            <a:r>
              <a:rPr lang="zh-TW" altLang="en-US" sz="2800" b="1" dirty="0" smtClean="0">
                <a:latin typeface="標楷體" pitchFamily="65" charset="-120"/>
                <a:ea typeface="標楷體" pitchFamily="65" charset="-120"/>
              </a:rPr>
              <a:t>     </a:t>
            </a:r>
            <a:r>
              <a:rPr lang="zh-TW" altLang="zh-TW" sz="2800" b="1" dirty="0" smtClean="0">
                <a:latin typeface="標楷體" pitchFamily="65" charset="-120"/>
                <a:ea typeface="標楷體" pitchFamily="65" charset="-120"/>
              </a:rPr>
              <a:t>的知識，這些知識的總量有時往往要超</a:t>
            </a:r>
            <a:endParaRPr lang="en-US" altLang="zh-TW" sz="2800" b="1" dirty="0" smtClean="0">
              <a:latin typeface="標楷體" pitchFamily="65" charset="-120"/>
              <a:ea typeface="標楷體" pitchFamily="65" charset="-120"/>
            </a:endParaRPr>
          </a:p>
          <a:p>
            <a:pPr algn="l">
              <a:lnSpc>
                <a:spcPts val="3000"/>
              </a:lnSpc>
            </a:pPr>
            <a:r>
              <a:rPr lang="zh-TW" altLang="en-US" sz="2800" b="1" dirty="0" smtClean="0">
                <a:latin typeface="標楷體" pitchFamily="65" charset="-120"/>
                <a:ea typeface="標楷體" pitchFamily="65" charset="-120"/>
              </a:rPr>
              <a:t>     </a:t>
            </a:r>
            <a:r>
              <a:rPr lang="zh-TW" altLang="zh-TW" sz="2800" b="1" dirty="0" smtClean="0">
                <a:latin typeface="標楷體" pitchFamily="65" charset="-120"/>
                <a:ea typeface="標楷體" pitchFamily="65" charset="-120"/>
              </a:rPr>
              <a:t>過以後一生所學的全部。</a:t>
            </a:r>
            <a:endParaRPr lang="en-US" altLang="zh-TW" sz="2800" b="1" dirty="0" smtClean="0">
              <a:latin typeface="標楷體" pitchFamily="65" charset="-120"/>
              <a:ea typeface="標楷體" pitchFamily="65" charset="-120"/>
            </a:endParaRPr>
          </a:p>
          <a:p>
            <a:pPr algn="l">
              <a:lnSpc>
                <a:spcPts val="3000"/>
              </a:lnSpc>
            </a:pPr>
            <a:r>
              <a:rPr lang="en-US" altLang="zh-TW" sz="2800" b="1" dirty="0" smtClean="0">
                <a:latin typeface="標楷體" pitchFamily="65" charset="-120"/>
                <a:ea typeface="標楷體" pitchFamily="65" charset="-120"/>
              </a:rPr>
              <a:t/>
            </a:r>
            <a:br>
              <a:rPr lang="en-US" altLang="zh-TW" sz="2800" b="1" dirty="0" smtClean="0">
                <a:latin typeface="標楷體" pitchFamily="65" charset="-120"/>
                <a:ea typeface="標楷體" pitchFamily="65" charset="-120"/>
              </a:rPr>
            </a:br>
            <a:r>
              <a:rPr lang="en-US" altLang="zh-TW" sz="2800" b="1" dirty="0" smtClean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zh-TW" sz="2800" b="1" dirty="0" smtClean="0">
                <a:latin typeface="標楷體" pitchFamily="65" charset="-120"/>
                <a:ea typeface="標楷體" pitchFamily="65" charset="-120"/>
              </a:rPr>
              <a:t>三</a:t>
            </a:r>
            <a:r>
              <a:rPr lang="en-US" altLang="zh-TW" sz="2800" b="1" dirty="0" smtClean="0"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 sz="2800" b="1" dirty="0" smtClean="0">
                <a:latin typeface="標楷體" pitchFamily="65" charset="-120"/>
                <a:ea typeface="標楷體" pitchFamily="65" charset="-120"/>
              </a:rPr>
              <a:t> </a:t>
            </a:r>
            <a:r>
              <a:rPr lang="zh-TW" altLang="zh-TW" sz="2800" b="1" dirty="0" smtClean="0">
                <a:latin typeface="標楷體" pitchFamily="65" charset="-120"/>
                <a:ea typeface="標楷體" pitchFamily="65" charset="-120"/>
              </a:rPr>
              <a:t>幼兒時期乃是一個人一生中最喜歡學習</a:t>
            </a:r>
            <a:endParaRPr lang="en-US" altLang="zh-TW" sz="2800" b="1" dirty="0" smtClean="0">
              <a:latin typeface="標楷體" pitchFamily="65" charset="-120"/>
              <a:ea typeface="標楷體" pitchFamily="65" charset="-120"/>
            </a:endParaRPr>
          </a:p>
          <a:p>
            <a:pPr algn="l">
              <a:lnSpc>
                <a:spcPts val="3000"/>
              </a:lnSpc>
            </a:pPr>
            <a:r>
              <a:rPr lang="zh-TW" altLang="en-US" sz="2800" b="1" dirty="0" smtClean="0">
                <a:latin typeface="標楷體" pitchFamily="65" charset="-120"/>
                <a:ea typeface="標楷體" pitchFamily="65" charset="-120"/>
              </a:rPr>
              <a:t>     </a:t>
            </a:r>
            <a:r>
              <a:rPr lang="zh-TW" altLang="zh-TW" sz="2800" b="1" dirty="0" smtClean="0">
                <a:latin typeface="標楷體" pitchFamily="65" charset="-120"/>
                <a:ea typeface="標楷體" pitchFamily="65" charset="-120"/>
              </a:rPr>
              <a:t>的階段</a:t>
            </a:r>
            <a:r>
              <a:rPr lang="zh-TW" altLang="en-US" sz="2800" b="1" dirty="0" smtClean="0">
                <a:latin typeface="標楷體" pitchFamily="65" charset="-120"/>
                <a:ea typeface="標楷體" pitchFamily="65" charset="-120"/>
              </a:rPr>
              <a:t>。</a:t>
            </a:r>
            <a:r>
              <a:rPr lang="en-US" altLang="zh-TW" sz="2800" b="1" dirty="0" smtClean="0">
                <a:latin typeface="標楷體" pitchFamily="65" charset="-120"/>
                <a:ea typeface="標楷體" pitchFamily="65" charset="-120"/>
              </a:rPr>
              <a:t/>
            </a:r>
            <a:br>
              <a:rPr lang="en-US" altLang="zh-TW" sz="2800" b="1" dirty="0" smtClean="0">
                <a:latin typeface="標楷體" pitchFamily="65" charset="-120"/>
                <a:ea typeface="標楷體" pitchFamily="65" charset="-120"/>
              </a:rPr>
            </a:br>
            <a:endParaRPr lang="zh-TW" altLang="zh-TW" sz="2800" b="1" dirty="0">
              <a:solidFill>
                <a:schemeClr val="tx1"/>
              </a:solidFill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8194" name="Picture 2" descr="C:\Documents and Settings\Administrator\Local Settings\Temporary Internet Files\Content.IE5\FZHIUT5Y\MP900442438[1]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57818" y="4786322"/>
            <a:ext cx="2857488" cy="17113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 descr="ppt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圖片 4" descr="thCA7A73D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0228"/>
            <a:ext cx="9144000" cy="6847772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3568" y="285728"/>
            <a:ext cx="7848872" cy="928694"/>
          </a:xfrm>
        </p:spPr>
        <p:txBody>
          <a:bodyPr>
            <a:normAutofit/>
          </a:bodyPr>
          <a:lstStyle/>
          <a:p>
            <a:pPr algn="ctr"/>
            <a:endParaRPr lang="zh-TW" altLang="en-US" sz="3200" b="1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714348" y="714356"/>
            <a:ext cx="8034116" cy="5593254"/>
          </a:xfrm>
        </p:spPr>
        <p:txBody>
          <a:bodyPr>
            <a:normAutofit/>
          </a:bodyPr>
          <a:lstStyle/>
          <a:p>
            <a:pPr algn="l"/>
            <a:r>
              <a:rPr lang="en-US" altLang="zh-TW" sz="2400" b="1" dirty="0" smtClean="0"/>
              <a:t> </a:t>
            </a:r>
            <a:r>
              <a:rPr lang="en-US" altLang="zh-TW" sz="2800" b="1" dirty="0" smtClean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zh-TW" sz="2800" b="1" dirty="0" smtClean="0">
                <a:latin typeface="標楷體" pitchFamily="65" charset="-120"/>
                <a:ea typeface="標楷體" pitchFamily="65" charset="-120"/>
              </a:rPr>
              <a:t>四</a:t>
            </a:r>
            <a:r>
              <a:rPr lang="en-US" altLang="zh-TW" sz="2800" b="1" dirty="0" smtClean="0"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zh-TW" sz="2800" b="1" dirty="0" smtClean="0">
                <a:latin typeface="標楷體" pitchFamily="65" charset="-120"/>
                <a:ea typeface="標楷體" pitchFamily="65" charset="-120"/>
              </a:rPr>
              <a:t>出生到八歲的這段期間乃是最</a:t>
            </a:r>
            <a:r>
              <a:rPr lang="zh-TW" altLang="zh-TW" sz="2800" b="1" dirty="0" smtClean="0">
                <a:latin typeface="標楷體" pitchFamily="65" charset="-120"/>
                <a:ea typeface="標楷體" pitchFamily="65" charset="-120"/>
              </a:rPr>
              <a:t>重要的時期</a:t>
            </a:r>
            <a:r>
              <a:rPr lang="zh-TW" altLang="zh-TW" sz="2800" b="1" dirty="0" smtClean="0">
                <a:latin typeface="標楷體" pitchFamily="65" charset="-120"/>
                <a:ea typeface="標楷體" pitchFamily="65" charset="-120"/>
              </a:rPr>
              <a:t>，</a:t>
            </a:r>
            <a:r>
              <a:rPr lang="zh-TW" altLang="zh-TW" sz="2800" b="1" dirty="0" smtClean="0">
                <a:latin typeface="標楷體" pitchFamily="65" charset="-120"/>
                <a:ea typeface="標楷體" pitchFamily="65" charset="-120"/>
              </a:rPr>
              <a:t>學</a:t>
            </a:r>
            <a:r>
              <a:rPr lang="en-US" altLang="zh-TW" sz="2800" b="1" dirty="0" smtClean="0">
                <a:latin typeface="標楷體" pitchFamily="65" charset="-120"/>
                <a:ea typeface="標楷體" pitchFamily="65" charset="-120"/>
              </a:rPr>
              <a:t> </a:t>
            </a:r>
          </a:p>
          <a:p>
            <a:pPr algn="l"/>
            <a:r>
              <a:rPr lang="en-US" altLang="zh-TW" sz="2800" b="1" dirty="0">
                <a:latin typeface="標楷體" pitchFamily="65" charset="-120"/>
                <a:ea typeface="標楷體" pitchFamily="65" charset="-120"/>
              </a:rPr>
              <a:t> </a:t>
            </a:r>
            <a:r>
              <a:rPr lang="en-US" altLang="zh-TW" sz="2800" b="1" dirty="0" smtClean="0">
                <a:latin typeface="標楷體" pitchFamily="65" charset="-120"/>
                <a:ea typeface="標楷體" pitchFamily="65" charset="-120"/>
              </a:rPr>
              <a:t>    </a:t>
            </a:r>
            <a:r>
              <a:rPr lang="zh-TW" altLang="zh-TW" sz="2800" b="1" dirty="0" smtClean="0">
                <a:latin typeface="標楷體" pitchFamily="65" charset="-120"/>
                <a:ea typeface="標楷體" pitchFamily="65" charset="-120"/>
              </a:rPr>
              <a:t>習最具關鍵的時期是一歲到五歲</a:t>
            </a:r>
            <a:r>
              <a:rPr lang="zh-TW" altLang="en-US" sz="2800" b="1" dirty="0" smtClean="0">
                <a:latin typeface="標楷體" pitchFamily="65" charset="-120"/>
                <a:ea typeface="標楷體" pitchFamily="65" charset="-120"/>
              </a:rPr>
              <a:t>。</a:t>
            </a:r>
            <a:endParaRPr lang="en-US" altLang="zh-TW" sz="2800" b="1" dirty="0" smtClean="0">
              <a:latin typeface="標楷體" pitchFamily="65" charset="-120"/>
              <a:ea typeface="標楷體" pitchFamily="65" charset="-120"/>
            </a:endParaRPr>
          </a:p>
          <a:p>
            <a:pPr algn="l"/>
            <a:endParaRPr lang="en-US" altLang="zh-TW" sz="2800" b="1" dirty="0" smtClean="0">
              <a:latin typeface="標楷體" pitchFamily="65" charset="-120"/>
              <a:ea typeface="標楷體" pitchFamily="65" charset="-120"/>
            </a:endParaRPr>
          </a:p>
          <a:p>
            <a:pPr algn="l"/>
            <a:r>
              <a:rPr lang="en-US" altLang="zh-TW" sz="2800" b="1" dirty="0" smtClean="0">
                <a:latin typeface="標楷體" pitchFamily="65" charset="-120"/>
                <a:ea typeface="標楷體" pitchFamily="65" charset="-120"/>
              </a:rPr>
              <a:t> (</a:t>
            </a:r>
            <a:r>
              <a:rPr lang="zh-TW" altLang="zh-TW" sz="2800" b="1" dirty="0" smtClean="0">
                <a:latin typeface="標楷體" pitchFamily="65" charset="-120"/>
                <a:ea typeface="標楷體" pitchFamily="65" charset="-120"/>
              </a:rPr>
              <a:t>五</a:t>
            </a:r>
            <a:r>
              <a:rPr lang="en-US" altLang="zh-TW" sz="2800" b="1" dirty="0" smtClean="0"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zh-TW" sz="2800" b="1" dirty="0" smtClean="0">
                <a:latin typeface="標楷體" pitchFamily="65" charset="-120"/>
                <a:ea typeface="標楷體" pitchFamily="65" charset="-120"/>
              </a:rPr>
              <a:t>父母應該提供兒童學習大量</a:t>
            </a:r>
            <a:r>
              <a:rPr lang="zh-TW" altLang="zh-TW" sz="2800" b="1" dirty="0" smtClean="0">
                <a:latin typeface="標楷體" pitchFamily="65" charset="-120"/>
                <a:ea typeface="標楷體" pitchFamily="65" charset="-120"/>
              </a:rPr>
              <a:t>知識的機會</a:t>
            </a:r>
            <a:r>
              <a:rPr lang="zh-TW" altLang="en-US" sz="2800" b="1" dirty="0" smtClean="0">
                <a:latin typeface="標楷體" pitchFamily="65" charset="-120"/>
                <a:ea typeface="標楷體" pitchFamily="65" charset="-120"/>
              </a:rPr>
              <a:t>。</a:t>
            </a:r>
            <a:endParaRPr lang="en-US" altLang="zh-TW" sz="2800" b="1" dirty="0" smtClean="0">
              <a:latin typeface="標楷體" pitchFamily="65" charset="-120"/>
              <a:ea typeface="標楷體" pitchFamily="65" charset="-120"/>
            </a:endParaRPr>
          </a:p>
          <a:p>
            <a:pPr algn="l"/>
            <a:r>
              <a:rPr lang="en-US" altLang="zh-TW" sz="2800" b="1" dirty="0" smtClean="0">
                <a:latin typeface="標楷體" pitchFamily="65" charset="-120"/>
                <a:ea typeface="標楷體" pitchFamily="65" charset="-120"/>
              </a:rPr>
              <a:t/>
            </a:r>
            <a:br>
              <a:rPr lang="en-US" altLang="zh-TW" sz="2800" b="1" dirty="0" smtClean="0">
                <a:latin typeface="標楷體" pitchFamily="65" charset="-120"/>
                <a:ea typeface="標楷體" pitchFamily="65" charset="-120"/>
              </a:rPr>
            </a:br>
            <a:r>
              <a:rPr lang="en-US" altLang="zh-TW" sz="2800" b="1" dirty="0" smtClean="0">
                <a:latin typeface="標楷體" pitchFamily="65" charset="-120"/>
                <a:ea typeface="標楷體" pitchFamily="65" charset="-120"/>
              </a:rPr>
              <a:t> (</a:t>
            </a:r>
            <a:r>
              <a:rPr lang="zh-TW" altLang="zh-TW" sz="2800" b="1" dirty="0" smtClean="0">
                <a:latin typeface="標楷體" pitchFamily="65" charset="-120"/>
                <a:ea typeface="標楷體" pitchFamily="65" charset="-120"/>
              </a:rPr>
              <a:t>六</a:t>
            </a:r>
            <a:r>
              <a:rPr lang="en-US" altLang="zh-TW" sz="2800" b="1" dirty="0" smtClean="0"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zh-TW" sz="2800" b="1" dirty="0" smtClean="0">
                <a:latin typeface="標楷體" pitchFamily="65" charset="-120"/>
                <a:ea typeface="標楷體" pitchFamily="65" charset="-120"/>
              </a:rPr>
              <a:t>八歲以前所學習的知識經驗印象最為</a:t>
            </a:r>
            <a:endParaRPr lang="en-US" altLang="zh-TW" sz="2800" b="1" dirty="0" smtClean="0">
              <a:latin typeface="標楷體" pitchFamily="65" charset="-120"/>
              <a:ea typeface="標楷體" pitchFamily="65" charset="-120"/>
            </a:endParaRPr>
          </a:p>
          <a:p>
            <a:pPr algn="l"/>
            <a:r>
              <a:rPr lang="en-US" altLang="zh-TW" sz="2800" b="1" dirty="0" smtClean="0">
                <a:latin typeface="標楷體" pitchFamily="65" charset="-120"/>
                <a:ea typeface="標楷體" pitchFamily="65" charset="-120"/>
              </a:rPr>
              <a:t>     </a:t>
            </a:r>
            <a:r>
              <a:rPr lang="zh-TW" altLang="zh-TW" sz="2800" b="1" dirty="0" smtClean="0">
                <a:latin typeface="標楷體" pitchFamily="65" charset="-120"/>
                <a:ea typeface="標楷體" pitchFamily="65" charset="-120"/>
              </a:rPr>
              <a:t>深刻，可以終身難忘。</a:t>
            </a:r>
          </a:p>
          <a:p>
            <a:pPr algn="l"/>
            <a:endParaRPr lang="zh-TW" altLang="zh-TW" sz="2800" b="1" dirty="0">
              <a:solidFill>
                <a:schemeClr val="tx1"/>
              </a:solidFill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9220" name="Picture 4" descr="C:\Documents and Settings\Administrator\Local Settings\Temporary Internet Files\Content.IE5\FMK3R81M\MC900390748[1]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72132" y="3929066"/>
            <a:ext cx="2823858" cy="26778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 descr="ppt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圖片 4" descr="thCA7A73D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0228"/>
            <a:ext cx="9144000" cy="6847772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3568" y="285728"/>
            <a:ext cx="7848872" cy="928694"/>
          </a:xfrm>
        </p:spPr>
        <p:txBody>
          <a:bodyPr>
            <a:normAutofit/>
          </a:bodyPr>
          <a:lstStyle/>
          <a:p>
            <a:pPr algn="ctr"/>
            <a:endParaRPr lang="zh-TW" altLang="en-US" sz="3200" b="1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785786" y="1428736"/>
            <a:ext cx="7314036" cy="5021750"/>
          </a:xfrm>
        </p:spPr>
        <p:txBody>
          <a:bodyPr>
            <a:noAutofit/>
          </a:bodyPr>
          <a:lstStyle/>
          <a:p>
            <a:pPr algn="l"/>
            <a:r>
              <a:rPr lang="en-US" altLang="zh-TW" sz="3000" b="1" dirty="0" smtClean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zh-TW" sz="3000" b="1" dirty="0" smtClean="0">
                <a:latin typeface="標楷體" pitchFamily="65" charset="-120"/>
                <a:ea typeface="標楷體" pitchFamily="65" charset="-120"/>
              </a:rPr>
              <a:t>七</a:t>
            </a:r>
            <a:r>
              <a:rPr lang="en-US" altLang="zh-TW" sz="3000" b="1" dirty="0" smtClean="0"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zh-TW" sz="3000" b="1" dirty="0" smtClean="0">
                <a:latin typeface="標楷體" pitchFamily="65" charset="-120"/>
                <a:ea typeface="標楷體" pitchFamily="65" charset="-120"/>
              </a:rPr>
              <a:t>學習的能力是年齡愈高，能力愈低，</a:t>
            </a:r>
            <a:endParaRPr lang="en-US" altLang="zh-TW" sz="3000" b="1" dirty="0" smtClean="0">
              <a:latin typeface="標楷體" pitchFamily="65" charset="-120"/>
              <a:ea typeface="標楷體" pitchFamily="65" charset="-120"/>
            </a:endParaRPr>
          </a:p>
          <a:p>
            <a:pPr algn="l"/>
            <a:r>
              <a:rPr lang="zh-TW" altLang="en-US" sz="3000" b="1" dirty="0" smtClean="0">
                <a:latin typeface="標楷體" pitchFamily="65" charset="-120"/>
                <a:ea typeface="標楷體" pitchFamily="65" charset="-120"/>
              </a:rPr>
              <a:t>    </a:t>
            </a:r>
            <a:r>
              <a:rPr lang="zh-TW" altLang="zh-TW" sz="3000" b="1" dirty="0" smtClean="0">
                <a:latin typeface="標楷體" pitchFamily="65" charset="-120"/>
                <a:ea typeface="標楷體" pitchFamily="65" charset="-120"/>
              </a:rPr>
              <a:t>呈現逐年遞減的現象。</a:t>
            </a:r>
            <a:endParaRPr lang="en-US" altLang="zh-TW" sz="3000" b="1" dirty="0" smtClean="0">
              <a:latin typeface="標楷體" pitchFamily="65" charset="-120"/>
              <a:ea typeface="標楷體" pitchFamily="65" charset="-120"/>
            </a:endParaRPr>
          </a:p>
          <a:p>
            <a:pPr algn="l"/>
            <a:r>
              <a:rPr lang="en-US" altLang="zh-TW" sz="3000" dirty="0" smtClean="0"/>
              <a:t/>
            </a:r>
            <a:br>
              <a:rPr lang="en-US" altLang="zh-TW" sz="3000" dirty="0" smtClean="0"/>
            </a:br>
            <a:r>
              <a:rPr lang="en-US" altLang="zh-TW" sz="3000" b="1" dirty="0" smtClean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zh-TW" sz="3000" b="1" dirty="0" smtClean="0">
                <a:latin typeface="標楷體" pitchFamily="65" charset="-120"/>
                <a:ea typeface="標楷體" pitchFamily="65" charset="-120"/>
              </a:rPr>
              <a:t>八</a:t>
            </a:r>
            <a:r>
              <a:rPr lang="en-US" altLang="zh-TW" sz="3000" b="1" dirty="0" smtClean="0"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zh-TW" sz="3000" b="1" dirty="0" smtClean="0">
                <a:latin typeface="標楷體" pitchFamily="65" charset="-120"/>
                <a:ea typeface="標楷體" pitchFamily="65" charset="-120"/>
              </a:rPr>
              <a:t>如果注意指導，一個兩歲一個月大的</a:t>
            </a:r>
            <a:endParaRPr lang="en-US" altLang="zh-TW" sz="3000" b="1" dirty="0" smtClean="0">
              <a:latin typeface="標楷體" pitchFamily="65" charset="-120"/>
              <a:ea typeface="標楷體" pitchFamily="65" charset="-120"/>
            </a:endParaRPr>
          </a:p>
          <a:p>
            <a:pPr algn="l"/>
            <a:r>
              <a:rPr lang="zh-TW" altLang="en-US" sz="3000" b="1" dirty="0" smtClean="0">
                <a:latin typeface="標楷體" pitchFamily="65" charset="-120"/>
                <a:ea typeface="標楷體" pitchFamily="65" charset="-120"/>
              </a:rPr>
              <a:t>    </a:t>
            </a:r>
            <a:r>
              <a:rPr lang="zh-TW" altLang="zh-TW" sz="3000" b="1" dirty="0" smtClean="0">
                <a:latin typeface="標楷體" pitchFamily="65" charset="-120"/>
                <a:ea typeface="標楷體" pitchFamily="65" charset="-120"/>
              </a:rPr>
              <a:t>幼兒，可以達到一般七歲兒童的閱讀</a:t>
            </a:r>
            <a:endParaRPr lang="en-US" altLang="zh-TW" sz="3000" b="1" dirty="0" smtClean="0">
              <a:latin typeface="標楷體" pitchFamily="65" charset="-120"/>
              <a:ea typeface="標楷體" pitchFamily="65" charset="-120"/>
            </a:endParaRPr>
          </a:p>
          <a:p>
            <a:pPr algn="l"/>
            <a:r>
              <a:rPr lang="zh-TW" altLang="en-US" sz="3000" b="1" dirty="0" smtClean="0">
                <a:latin typeface="標楷體" pitchFamily="65" charset="-120"/>
                <a:ea typeface="標楷體" pitchFamily="65" charset="-120"/>
              </a:rPr>
              <a:t>    </a:t>
            </a:r>
            <a:r>
              <a:rPr lang="zh-TW" altLang="zh-TW" sz="3000" b="1" dirty="0" smtClean="0">
                <a:latin typeface="標楷體" pitchFamily="65" charset="-120"/>
                <a:ea typeface="標楷體" pitchFamily="65" charset="-120"/>
              </a:rPr>
              <a:t>能力。</a:t>
            </a:r>
            <a:r>
              <a:rPr lang="en-US" altLang="zh-TW" sz="3000" b="1" dirty="0" smtClean="0">
                <a:latin typeface="標楷體" pitchFamily="65" charset="-120"/>
                <a:ea typeface="標楷體" pitchFamily="65" charset="-120"/>
              </a:rPr>
              <a:t/>
            </a:r>
            <a:br>
              <a:rPr lang="en-US" altLang="zh-TW" sz="3000" b="1" dirty="0" smtClean="0">
                <a:latin typeface="標楷體" pitchFamily="65" charset="-120"/>
                <a:ea typeface="標楷體" pitchFamily="65" charset="-120"/>
              </a:rPr>
            </a:br>
            <a:endParaRPr lang="zh-TW" altLang="zh-TW" sz="3000" b="1" dirty="0">
              <a:solidFill>
                <a:schemeClr val="tx1"/>
              </a:solidFill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10242" name="Picture 2" descr="C:\Documents and Settings\Administrator\Local Settings\Temporary Internet Files\Content.IE5\FZHIUT5Y\MC900424158[1]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00694" y="4143380"/>
            <a:ext cx="2286016" cy="251639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 descr="ppt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圖片 4" descr="thCA7A73D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0228"/>
            <a:ext cx="9144000" cy="6847772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3568" y="285728"/>
            <a:ext cx="7848872" cy="928694"/>
          </a:xfrm>
        </p:spPr>
        <p:txBody>
          <a:bodyPr>
            <a:normAutofit/>
          </a:bodyPr>
          <a:lstStyle/>
          <a:p>
            <a:pPr algn="ctr"/>
            <a:endParaRPr lang="zh-TW" altLang="en-US" sz="3200" b="1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714348" y="1071546"/>
            <a:ext cx="7314036" cy="4664560"/>
          </a:xfrm>
        </p:spPr>
        <p:txBody>
          <a:bodyPr>
            <a:noAutofit/>
          </a:bodyPr>
          <a:lstStyle/>
          <a:p>
            <a:pPr algn="l"/>
            <a:r>
              <a:rPr lang="en-US" altLang="zh-TW" sz="3000" b="1" dirty="0" smtClean="0">
                <a:latin typeface="標楷體" pitchFamily="65" charset="-120"/>
                <a:ea typeface="標楷體" pitchFamily="65" charset="-120"/>
              </a:rPr>
              <a:t/>
            </a:r>
            <a:br>
              <a:rPr lang="en-US" altLang="zh-TW" sz="3000" b="1" dirty="0" smtClean="0">
                <a:latin typeface="標楷體" pitchFamily="65" charset="-120"/>
                <a:ea typeface="標楷體" pitchFamily="65" charset="-120"/>
              </a:rPr>
            </a:br>
            <a:r>
              <a:rPr lang="en-US" altLang="zh-TW" sz="3000" b="1" dirty="0" smtClean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zh-TW" sz="3000" b="1" dirty="0" smtClean="0">
                <a:latin typeface="標楷體" pitchFamily="65" charset="-120"/>
                <a:ea typeface="標楷體" pitchFamily="65" charset="-120"/>
              </a:rPr>
              <a:t>九</a:t>
            </a:r>
            <a:r>
              <a:rPr lang="en-US" altLang="zh-TW" sz="3000" b="1" dirty="0" smtClean="0"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zh-TW" sz="3000" b="1" dirty="0" smtClean="0">
                <a:latin typeface="標楷體" pitchFamily="65" charset="-120"/>
                <a:ea typeface="標楷體" pitchFamily="65" charset="-120"/>
              </a:rPr>
              <a:t>閱讀書籍能夠促進腦神經的發達，而</a:t>
            </a:r>
            <a:endParaRPr lang="en-US" altLang="zh-TW" sz="3000" b="1" dirty="0" smtClean="0">
              <a:latin typeface="標楷體" pitchFamily="65" charset="-120"/>
              <a:ea typeface="標楷體" pitchFamily="65" charset="-120"/>
            </a:endParaRPr>
          </a:p>
          <a:p>
            <a:pPr algn="l"/>
            <a:r>
              <a:rPr lang="zh-TW" altLang="en-US" sz="3000" b="1" dirty="0" smtClean="0">
                <a:latin typeface="標楷體" pitchFamily="65" charset="-120"/>
                <a:ea typeface="標楷體" pitchFamily="65" charset="-120"/>
              </a:rPr>
              <a:t>    </a:t>
            </a:r>
            <a:r>
              <a:rPr lang="zh-TW" altLang="zh-TW" sz="3000" b="1" dirty="0" smtClean="0">
                <a:latin typeface="標楷體" pitchFamily="65" charset="-120"/>
                <a:ea typeface="標楷體" pitchFamily="65" charset="-120"/>
              </a:rPr>
              <a:t>且完全不會有不良的後果。</a:t>
            </a:r>
            <a:endParaRPr lang="en-US" altLang="zh-TW" sz="3000" b="1" dirty="0" smtClean="0">
              <a:latin typeface="標楷體" pitchFamily="65" charset="-120"/>
              <a:ea typeface="標楷體" pitchFamily="65" charset="-120"/>
            </a:endParaRPr>
          </a:p>
          <a:p>
            <a:pPr algn="l"/>
            <a:r>
              <a:rPr lang="en-US" altLang="zh-TW" sz="3000" b="1" dirty="0" smtClean="0">
                <a:latin typeface="標楷體" pitchFamily="65" charset="-120"/>
                <a:ea typeface="標楷體" pitchFamily="65" charset="-120"/>
              </a:rPr>
              <a:t/>
            </a:r>
            <a:br>
              <a:rPr lang="en-US" altLang="zh-TW" sz="3000" b="1" dirty="0" smtClean="0">
                <a:latin typeface="標楷體" pitchFamily="65" charset="-120"/>
                <a:ea typeface="標楷體" pitchFamily="65" charset="-120"/>
              </a:rPr>
            </a:br>
            <a:r>
              <a:rPr lang="en-US" altLang="zh-TW" sz="3000" b="1" dirty="0" smtClean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zh-TW" sz="3000" b="1" dirty="0" smtClean="0">
                <a:latin typeface="標楷體" pitchFamily="65" charset="-120"/>
                <a:ea typeface="標楷體" pitchFamily="65" charset="-120"/>
              </a:rPr>
              <a:t>十</a:t>
            </a:r>
            <a:r>
              <a:rPr lang="en-US" altLang="zh-TW" sz="3000" b="1" dirty="0" smtClean="0"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zh-TW" sz="3000" b="1" dirty="0" smtClean="0">
                <a:latin typeface="標楷體" pitchFamily="65" charset="-120"/>
                <a:ea typeface="標楷體" pitchFamily="65" charset="-120"/>
              </a:rPr>
              <a:t>凡是優秀的天才，大都在年幼時便具</a:t>
            </a:r>
            <a:endParaRPr lang="en-US" altLang="zh-TW" sz="3000" b="1" dirty="0" smtClean="0">
              <a:latin typeface="標楷體" pitchFamily="65" charset="-120"/>
              <a:ea typeface="標楷體" pitchFamily="65" charset="-120"/>
            </a:endParaRPr>
          </a:p>
          <a:p>
            <a:pPr algn="l"/>
            <a:r>
              <a:rPr lang="zh-TW" altLang="en-US" sz="3000" b="1" dirty="0" smtClean="0">
                <a:latin typeface="標楷體" pitchFamily="65" charset="-120"/>
                <a:ea typeface="標楷體" pitchFamily="65" charset="-120"/>
              </a:rPr>
              <a:t>    </a:t>
            </a:r>
            <a:r>
              <a:rPr lang="zh-TW" altLang="zh-TW" sz="3000" b="1" dirty="0" smtClean="0">
                <a:latin typeface="標楷體" pitchFamily="65" charset="-120"/>
                <a:ea typeface="標楷體" pitchFamily="65" charset="-120"/>
              </a:rPr>
              <a:t>備了良好的閱讀能力</a:t>
            </a:r>
            <a:r>
              <a:rPr lang="zh-TW" altLang="en-US" sz="3000" b="1" dirty="0" smtClean="0">
                <a:latin typeface="標楷體" pitchFamily="65" charset="-120"/>
                <a:ea typeface="標楷體" pitchFamily="65" charset="-120"/>
              </a:rPr>
              <a:t>。</a:t>
            </a:r>
            <a:r>
              <a:rPr lang="en-US" altLang="zh-TW" sz="3000" b="1" dirty="0" smtClean="0">
                <a:latin typeface="標楷體" pitchFamily="65" charset="-120"/>
                <a:ea typeface="標楷體" pitchFamily="65" charset="-120"/>
              </a:rPr>
              <a:t/>
            </a:r>
            <a:br>
              <a:rPr lang="en-US" altLang="zh-TW" sz="3000" b="1" dirty="0" smtClean="0">
                <a:latin typeface="標楷體" pitchFamily="65" charset="-120"/>
                <a:ea typeface="標楷體" pitchFamily="65" charset="-120"/>
              </a:rPr>
            </a:br>
            <a:endParaRPr lang="zh-TW" altLang="zh-TW" sz="3000" b="1" dirty="0">
              <a:solidFill>
                <a:schemeClr val="tx1"/>
              </a:solidFill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11268" name="Picture 4" descr="C:\Documents and Settings\Administrator\Local Settings\Temporary Internet Files\Content.IE5\2ZLEWX8Y\MC900430049[1]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4000504"/>
            <a:ext cx="3071834" cy="25003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 descr="ppt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圖片 4" descr="thCA7A73D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0228"/>
            <a:ext cx="9144000" cy="6847772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3568" y="285728"/>
            <a:ext cx="7848872" cy="928694"/>
          </a:xfrm>
        </p:spPr>
        <p:txBody>
          <a:bodyPr>
            <a:normAutofit/>
          </a:bodyPr>
          <a:lstStyle/>
          <a:p>
            <a:pPr algn="ctr"/>
            <a:endParaRPr lang="zh-TW" altLang="en-US" sz="3200" b="1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571472" y="1285860"/>
            <a:ext cx="7314036" cy="5164626"/>
          </a:xfrm>
        </p:spPr>
        <p:txBody>
          <a:bodyPr>
            <a:noAutofit/>
          </a:bodyPr>
          <a:lstStyle/>
          <a:p>
            <a:pPr algn="l">
              <a:lnSpc>
                <a:spcPts val="3500"/>
              </a:lnSpc>
            </a:pPr>
            <a:r>
              <a:rPr lang="en-US" altLang="zh-TW" sz="3000" b="1" dirty="0" smtClean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zh-TW" sz="3000" b="1" dirty="0" smtClean="0">
                <a:latin typeface="標楷體" pitchFamily="65" charset="-120"/>
                <a:ea typeface="標楷體" pitchFamily="65" charset="-120"/>
              </a:rPr>
              <a:t>十一</a:t>
            </a:r>
            <a:r>
              <a:rPr lang="en-US" altLang="zh-TW" sz="3000" b="1" dirty="0" smtClean="0"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zh-TW" sz="3000" b="1" dirty="0" smtClean="0">
                <a:latin typeface="標楷體" pitchFamily="65" charset="-120"/>
                <a:ea typeface="標楷體" pitchFamily="65" charset="-120"/>
              </a:rPr>
              <a:t> 培養其閱讀的能力，可以有效的提</a:t>
            </a:r>
            <a:endParaRPr lang="en-US" altLang="zh-TW" sz="3000" b="1" dirty="0" smtClean="0">
              <a:latin typeface="標楷體" pitchFamily="65" charset="-120"/>
              <a:ea typeface="標楷體" pitchFamily="65" charset="-120"/>
            </a:endParaRPr>
          </a:p>
          <a:p>
            <a:pPr algn="l">
              <a:lnSpc>
                <a:spcPts val="3500"/>
              </a:lnSpc>
            </a:pPr>
            <a:r>
              <a:rPr lang="zh-TW" altLang="en-US" sz="3000" b="1" dirty="0" smtClean="0">
                <a:latin typeface="標楷體" pitchFamily="65" charset="-120"/>
                <a:ea typeface="標楷體" pitchFamily="65" charset="-120"/>
              </a:rPr>
              <a:t>       </a:t>
            </a:r>
            <a:r>
              <a:rPr lang="zh-TW" altLang="zh-TW" sz="3000" b="1" dirty="0" smtClean="0">
                <a:latin typeface="標楷體" pitchFamily="65" charset="-120"/>
                <a:ea typeface="標楷體" pitchFamily="65" charset="-120"/>
              </a:rPr>
              <a:t>高其智能測驗的成績。</a:t>
            </a:r>
            <a:endParaRPr lang="en-US" altLang="zh-TW" sz="3000" b="1" dirty="0" smtClean="0">
              <a:latin typeface="標楷體" pitchFamily="65" charset="-120"/>
              <a:ea typeface="標楷體" pitchFamily="65" charset="-120"/>
            </a:endParaRPr>
          </a:p>
          <a:p>
            <a:pPr algn="l">
              <a:lnSpc>
                <a:spcPts val="3500"/>
              </a:lnSpc>
            </a:pPr>
            <a:r>
              <a:rPr lang="en-US" altLang="zh-TW" sz="3000" b="1" dirty="0" smtClean="0">
                <a:latin typeface="標楷體" pitchFamily="65" charset="-120"/>
                <a:ea typeface="標楷體" pitchFamily="65" charset="-120"/>
              </a:rPr>
              <a:t/>
            </a:r>
            <a:br>
              <a:rPr lang="en-US" altLang="zh-TW" sz="3000" b="1" dirty="0" smtClean="0">
                <a:latin typeface="標楷體" pitchFamily="65" charset="-120"/>
                <a:ea typeface="標楷體" pitchFamily="65" charset="-120"/>
              </a:rPr>
            </a:br>
            <a:r>
              <a:rPr lang="en-US" altLang="zh-TW" sz="3000" b="1" dirty="0" smtClean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zh-TW" sz="3000" b="1" dirty="0" smtClean="0">
                <a:latin typeface="標楷體" pitchFamily="65" charset="-120"/>
                <a:ea typeface="標楷體" pitchFamily="65" charset="-120"/>
              </a:rPr>
              <a:t>十二</a:t>
            </a:r>
            <a:r>
              <a:rPr lang="en-US" altLang="zh-TW" sz="3000" b="1" dirty="0" smtClean="0"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zh-TW" sz="3000" b="1" dirty="0" smtClean="0">
                <a:latin typeface="標楷體" pitchFamily="65" charset="-120"/>
                <a:ea typeface="標楷體" pitchFamily="65" charset="-120"/>
              </a:rPr>
              <a:t> 提早教文字，能改變個人，也能改</a:t>
            </a:r>
            <a:endParaRPr lang="en-US" altLang="zh-TW" sz="3000" b="1" dirty="0" smtClean="0">
              <a:latin typeface="標楷體" pitchFamily="65" charset="-120"/>
              <a:ea typeface="標楷體" pitchFamily="65" charset="-120"/>
            </a:endParaRPr>
          </a:p>
          <a:p>
            <a:pPr algn="l">
              <a:lnSpc>
                <a:spcPts val="3500"/>
              </a:lnSpc>
            </a:pPr>
            <a:r>
              <a:rPr lang="zh-TW" altLang="en-US" sz="3000" b="1" dirty="0" smtClean="0">
                <a:latin typeface="標楷體" pitchFamily="65" charset="-120"/>
                <a:ea typeface="標楷體" pitchFamily="65" charset="-120"/>
              </a:rPr>
              <a:t>       </a:t>
            </a:r>
            <a:r>
              <a:rPr lang="zh-TW" altLang="zh-TW" sz="3000" b="1" dirty="0" smtClean="0">
                <a:latin typeface="標楷體" pitchFamily="65" charset="-120"/>
                <a:ea typeface="標楷體" pitchFamily="65" charset="-120"/>
              </a:rPr>
              <a:t>變世界的一種革命性的教育方式</a:t>
            </a:r>
            <a:r>
              <a:rPr lang="zh-TW" altLang="en-US" sz="3000" b="1" dirty="0" smtClean="0">
                <a:latin typeface="標楷體" pitchFamily="65" charset="-120"/>
                <a:ea typeface="標楷體" pitchFamily="65" charset="-120"/>
              </a:rPr>
              <a:t>。</a:t>
            </a:r>
            <a:endParaRPr lang="zh-TW" altLang="zh-TW" sz="3000" b="1" dirty="0" smtClean="0">
              <a:latin typeface="標楷體" pitchFamily="65" charset="-120"/>
              <a:ea typeface="標楷體" pitchFamily="65" charset="-120"/>
            </a:endParaRPr>
          </a:p>
          <a:p>
            <a:pPr algn="l">
              <a:lnSpc>
                <a:spcPts val="3500"/>
              </a:lnSpc>
            </a:pPr>
            <a:r>
              <a:rPr lang="zh-TW" altLang="en-US" sz="3000" b="1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       </a:t>
            </a:r>
            <a:endParaRPr lang="zh-TW" altLang="zh-TW" sz="3000" b="1" dirty="0">
              <a:solidFill>
                <a:schemeClr val="tx1"/>
              </a:solidFill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12290" name="Picture 2" descr="C:\Documents and Settings\Administrator\Local Settings\Temporary Internet Files\Content.IE5\LUNZLI03\MC900439901[1]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6016" y="4293096"/>
            <a:ext cx="3283536" cy="225743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內容版面配置區 3" descr="thCA7A73D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7772"/>
          </a:xfrm>
        </p:spPr>
      </p:pic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179512" y="2060848"/>
            <a:ext cx="8229600" cy="2007096"/>
          </a:xfrm>
        </p:spPr>
        <p:txBody>
          <a:bodyPr>
            <a:normAutofit/>
          </a:bodyPr>
          <a:lstStyle/>
          <a:p>
            <a:pPr algn="ctr"/>
            <a:r>
              <a:rPr lang="zh-TW" altLang="en-US" sz="6000" dirty="0" smtClean="0">
                <a:solidFill>
                  <a:srgbClr val="7030A0"/>
                </a:solidFill>
                <a:latin typeface="標楷體" pitchFamily="65" charset="-120"/>
                <a:ea typeface="標楷體" pitchFamily="65" charset="-120"/>
              </a:rPr>
              <a:t>謝謝聆聽與指導</a:t>
            </a:r>
            <a:r>
              <a:rPr lang="en-US" altLang="zh-TW" sz="6000" dirty="0" smtClean="0">
                <a:solidFill>
                  <a:srgbClr val="7030A0"/>
                </a:solidFill>
                <a:latin typeface="標楷體" pitchFamily="65" charset="-120"/>
                <a:ea typeface="標楷體" pitchFamily="65" charset="-120"/>
              </a:rPr>
              <a:t/>
            </a:r>
            <a:br>
              <a:rPr lang="en-US" altLang="zh-TW" sz="6000" dirty="0" smtClean="0">
                <a:solidFill>
                  <a:srgbClr val="7030A0"/>
                </a:solidFill>
                <a:latin typeface="標楷體" pitchFamily="65" charset="-120"/>
                <a:ea typeface="標楷體" pitchFamily="65" charset="-120"/>
              </a:rPr>
            </a:br>
            <a:endParaRPr lang="zh-TW" altLang="en-US" sz="60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匯合">
  <a:themeElements>
    <a:clrScheme name="匯合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匯合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匯合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1252</TotalTime>
  <Words>474</Words>
  <Application>Microsoft Macintosh PowerPoint</Application>
  <PresentationFormat>如螢幕大小 (4:3)</PresentationFormat>
  <Paragraphs>111</Paragraphs>
  <Slides>22</Slides>
  <Notes>3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22</vt:i4>
      </vt:variant>
    </vt:vector>
  </HeadingPairs>
  <TitlesOfParts>
    <vt:vector size="23" baseType="lpstr">
      <vt:lpstr>匯合</vt:lpstr>
      <vt:lpstr>如何指導孩子閱讀-營造閱讀環境</vt:lpstr>
      <vt:lpstr>一本好的繪本如何呈現給孩子</vt:lpstr>
      <vt:lpstr>繪本教育性對幼兒影響</vt:lpstr>
      <vt:lpstr>營造良好的家庭學習環境</vt:lpstr>
      <vt:lpstr>營造良好的家庭學習環境</vt:lpstr>
      <vt:lpstr>一、閱讀環境有以下參考: </vt:lpstr>
      <vt:lpstr>二、如何引導孩子進入書香世界</vt:lpstr>
      <vt:lpstr>二、如何引導孩子進入書香世界(續)</vt:lpstr>
      <vt:lpstr>三、如何陪伴孩子閱讀 </vt:lpstr>
      <vt:lpstr>三、如何陪伴孩子閱讀(續) </vt:lpstr>
      <vt:lpstr>四、親子共讀的好處與先決條件 </vt:lpstr>
      <vt:lpstr>四、親子共讀的好處與先決條件 </vt:lpstr>
      <vt:lpstr>四、親子共讀的好處與先決條件(續) </vt:lpstr>
      <vt:lpstr>四、親子共讀的好處與先決條件(續) </vt:lpstr>
      <vt:lpstr>（二）親子共讀的先決條件</vt:lpstr>
      <vt:lpstr>PowerPoint 簡報</vt:lpstr>
      <vt:lpstr> 四、結論 </vt:lpstr>
      <vt:lpstr>PowerPoint 簡報</vt:lpstr>
      <vt:lpstr>PowerPoint 簡報</vt:lpstr>
      <vt:lpstr>PowerPoint 簡報</vt:lpstr>
      <vt:lpstr>PowerPoint 簡報</vt:lpstr>
      <vt:lpstr>謝謝聆聽與指導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user</dc:creator>
  <cp:lastModifiedBy>宗慶 孫</cp:lastModifiedBy>
  <cp:revision>118</cp:revision>
  <dcterms:created xsi:type="dcterms:W3CDTF">2013-11-22T01:08:03Z</dcterms:created>
  <dcterms:modified xsi:type="dcterms:W3CDTF">2014-05-24T00:00:25Z</dcterms:modified>
</cp:coreProperties>
</file>