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28" r:id="rId1"/>
  </p:sldMasterIdLst>
  <p:notesMasterIdLst>
    <p:notesMasterId r:id="rId40"/>
  </p:notesMasterIdLst>
  <p:sldIdLst>
    <p:sldId id="256" r:id="rId2"/>
    <p:sldId id="272" r:id="rId3"/>
    <p:sldId id="273" r:id="rId4"/>
    <p:sldId id="274" r:id="rId5"/>
    <p:sldId id="275" r:id="rId6"/>
    <p:sldId id="276" r:id="rId7"/>
    <p:sldId id="277" r:id="rId8"/>
    <p:sldId id="278" r:id="rId9"/>
    <p:sldId id="279" r:id="rId10"/>
    <p:sldId id="316" r:id="rId11"/>
    <p:sldId id="317" r:id="rId12"/>
    <p:sldId id="318" r:id="rId13"/>
    <p:sldId id="280" r:id="rId14"/>
    <p:sldId id="281" r:id="rId15"/>
    <p:sldId id="282" r:id="rId16"/>
    <p:sldId id="290" r:id="rId17"/>
    <p:sldId id="283" r:id="rId18"/>
    <p:sldId id="284" r:id="rId19"/>
    <p:sldId id="320" r:id="rId20"/>
    <p:sldId id="321" r:id="rId21"/>
    <p:sldId id="322" r:id="rId22"/>
    <p:sldId id="334" r:id="rId23"/>
    <p:sldId id="337" r:id="rId24"/>
    <p:sldId id="336" r:id="rId25"/>
    <p:sldId id="292" r:id="rId26"/>
    <p:sldId id="291" r:id="rId27"/>
    <p:sldId id="323" r:id="rId28"/>
    <p:sldId id="324" r:id="rId29"/>
    <p:sldId id="325" r:id="rId30"/>
    <p:sldId id="326" r:id="rId31"/>
    <p:sldId id="327" r:id="rId32"/>
    <p:sldId id="328" r:id="rId33"/>
    <p:sldId id="329" r:id="rId34"/>
    <p:sldId id="330" r:id="rId35"/>
    <p:sldId id="331" r:id="rId36"/>
    <p:sldId id="332" r:id="rId37"/>
    <p:sldId id="333" r:id="rId38"/>
    <p:sldId id="319" r:id="rId39"/>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269D01E-BC32-4049-B463-5C60D7B0CCD2}" styleName="佈景主題樣式 2 - 輔色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autoAdjust="0"/>
    <p:restoredTop sz="94660"/>
  </p:normalViewPr>
  <p:slideViewPr>
    <p:cSldViewPr>
      <p:cViewPr varScale="1">
        <p:scale>
          <a:sx n="68" d="100"/>
          <a:sy n="68" d="100"/>
        </p:scale>
        <p:origin x="-67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7B3413-4AC9-42A4-8B52-D12BFE79A1EA}" type="datetimeFigureOut">
              <a:rPr lang="zh-TW" altLang="en-US" smtClean="0"/>
              <a:pPr/>
              <a:t>2013/12/5</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7E69E6-E79B-4DF8-A3B0-E072C5271EF4}"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8D7E69E6-E79B-4DF8-A3B0-E072C5271EF4}" type="slidenum">
              <a:rPr lang="zh-TW" altLang="en-US" smtClean="0"/>
              <a:pPr/>
              <a:t>1</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8D7E69E6-E79B-4DF8-A3B0-E072C5271EF4}" type="slidenum">
              <a:rPr lang="zh-TW" altLang="en-US" smtClean="0"/>
              <a:pPr/>
              <a:t>18</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51203"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
        <p:nvSpPr>
          <p:cNvPr id="51204"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ADF02B1-DB40-4F86-BD87-3204B4A3B58D}" type="slidenum">
              <a:rPr lang="zh-TW" altLang="en-US" smtClean="0">
                <a:ea typeface="新細明體" charset="-120"/>
              </a:rPr>
              <a:pPr/>
              <a:t>36</a:t>
            </a:fld>
            <a:endParaRPr lang="zh-TW" altLang="en-US" smtClean="0">
              <a:ea typeface="新細明體" charset="-12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標題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TW" altLang="en-US" smtClean="0"/>
              <a:t>按一下以編輯母片標題樣式</a:t>
            </a:r>
            <a:endParaRPr kumimoji="0" lang="en-US"/>
          </a:p>
        </p:txBody>
      </p:sp>
      <p:sp>
        <p:nvSpPr>
          <p:cNvPr id="17" name="副標題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smtClean="0"/>
              <a:t>按一下以編輯母片副標題樣式</a:t>
            </a:r>
            <a:endParaRPr kumimoji="0" lang="en-US"/>
          </a:p>
        </p:txBody>
      </p:sp>
      <p:grpSp>
        <p:nvGrpSpPr>
          <p:cNvPr id="2" name="群組 1"/>
          <p:cNvGrpSpPr/>
          <p:nvPr/>
        </p:nvGrpSpPr>
        <p:grpSpPr>
          <a:xfrm>
            <a:off x="-3765" y="4953000"/>
            <a:ext cx="9147765" cy="1912088"/>
            <a:chOff x="-3765" y="4832896"/>
            <a:chExt cx="9147765" cy="2032192"/>
          </a:xfrm>
        </p:grpSpPr>
        <p:sp>
          <p:nvSpPr>
            <p:cNvPr id="7" name="手繪多邊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手繪多邊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手繪多邊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直線接點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版面配置區 29"/>
          <p:cNvSpPr>
            <a:spLocks noGrp="1"/>
          </p:cNvSpPr>
          <p:nvPr>
            <p:ph type="dt" sz="half" idx="10"/>
          </p:nvPr>
        </p:nvSpPr>
        <p:spPr/>
        <p:txBody>
          <a:bodyPr/>
          <a:lstStyle>
            <a:lvl1pPr>
              <a:defRPr>
                <a:solidFill>
                  <a:srgbClr val="FFFFFF"/>
                </a:solidFill>
              </a:defRPr>
            </a:lvl1pPr>
            <a:extLst/>
          </a:lstStyle>
          <a:p>
            <a:fld id="{4CE451D9-6FCD-49EA-BC07-3E6E2872DA88}" type="datetimeFigureOut">
              <a:rPr lang="zh-TW" altLang="en-US" smtClean="0"/>
              <a:pPr/>
              <a:t>2013/12/5</a:t>
            </a:fld>
            <a:endParaRPr lang="zh-TW" altLang="en-US"/>
          </a:p>
        </p:txBody>
      </p:sp>
      <p:sp>
        <p:nvSpPr>
          <p:cNvPr id="19" name="頁尾版面配置區 18"/>
          <p:cNvSpPr>
            <a:spLocks noGrp="1"/>
          </p:cNvSpPr>
          <p:nvPr>
            <p:ph type="ftr" sz="quarter" idx="11"/>
          </p:nvPr>
        </p:nvSpPr>
        <p:spPr/>
        <p:txBody>
          <a:bodyPr/>
          <a:lstStyle>
            <a:lvl1pPr>
              <a:defRPr>
                <a:solidFill>
                  <a:schemeClr val="accent1">
                    <a:tint val="20000"/>
                  </a:schemeClr>
                </a:solidFill>
              </a:defRPr>
            </a:lvl1pPr>
            <a:extLst/>
          </a:lstStyle>
          <a:p>
            <a:endParaRPr lang="zh-TW" altLang="en-US"/>
          </a:p>
        </p:txBody>
      </p:sp>
      <p:sp>
        <p:nvSpPr>
          <p:cNvPr id="27" name="投影片編號版面配置區 26"/>
          <p:cNvSpPr>
            <a:spLocks noGrp="1"/>
          </p:cNvSpPr>
          <p:nvPr>
            <p:ph type="sldNum" sz="quarter" idx="12"/>
          </p:nvPr>
        </p:nvSpPr>
        <p:spPr/>
        <p:txBody>
          <a:bodyPr/>
          <a:lstStyle>
            <a:lvl1pPr>
              <a:defRPr>
                <a:solidFill>
                  <a:srgbClr val="FFFFFF"/>
                </a:solidFill>
              </a:defRPr>
            </a:lvl1pPr>
            <a:extLst/>
          </a:lstStyle>
          <a:p>
            <a:fld id="{8C04C7A4-974B-4902-9D85-F134A7B969EA}"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
        <p:nvSpPr>
          <p:cNvPr id="7" name="標題 6"/>
          <p:cNvSpPr>
            <a:spLocks noGrp="1"/>
          </p:cNvSpPr>
          <p:nvPr>
            <p:ph type="title"/>
          </p:nvPr>
        </p:nvSpPr>
        <p:spPr/>
        <p:txBody>
          <a:bodyPr rtlCol="0"/>
          <a:lstStyle>
            <a:extLst/>
          </a:lstStyle>
          <a:p>
            <a:r>
              <a:rPr kumimoji="0" lang="zh-TW" altLang="en-US" smtClean="0"/>
              <a:t>按一下以編輯母片標題樣式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Ref idx="1002">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
        <p:nvSpPr>
          <p:cNvPr id="7" name="＞形箭號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形箭號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Ref idx="1002">
        <a:schemeClr val="bg1"/>
      </p:bgRef>
    </p:bg>
    <p:spTree>
      <p:nvGrpSpPr>
        <p:cNvPr id="1" name=""/>
        <p:cNvGrpSpPr/>
        <p:nvPr/>
      </p:nvGrpSpPr>
      <p:grpSpPr>
        <a:xfrm>
          <a:off x="0" y="0"/>
          <a:ext cx="0" cy="0"/>
          <a:chOff x="0" y="0"/>
          <a:chExt cx="0" cy="0"/>
        </a:xfrm>
      </p:grpSpPr>
      <p:sp>
        <p:nvSpPr>
          <p:cNvPr id="3" name="內容版面配置區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
        <p:nvSpPr>
          <p:cNvPr id="8" name="標題 7"/>
          <p:cNvSpPr>
            <a:spLocks noGrp="1"/>
          </p:cNvSpPr>
          <p:nvPr>
            <p:ph type="title"/>
          </p:nvPr>
        </p:nvSpPr>
        <p:spPr/>
        <p:txBody>
          <a:bodyPr rtlCol="0"/>
          <a:lstStyle>
            <a:extLst/>
          </a:lstStyle>
          <a:p>
            <a:r>
              <a:rPr kumimoji="0" lang="zh-TW" altLang="en-US" smtClean="0"/>
              <a:t>按一下以編輯母片標題樣式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bg>
      <p:bgRef idx="1003">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8229600" cy="1143000"/>
          </a:xfrm>
        </p:spPr>
        <p:txBody>
          <a:bodyPr anchor="ctr"/>
          <a:lstStyle>
            <a:lvl1pPr>
              <a:defRPr/>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5" name="內容版面配置區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內容版面配置區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8" name="頁尾版面配置區 7"/>
          <p:cNvSpPr>
            <a:spLocks noGrp="1"/>
          </p:cNvSpPr>
          <p:nvPr>
            <p:ph type="ftr" sz="quarter" idx="11"/>
          </p:nvPr>
        </p:nvSpPr>
        <p:spPr/>
        <p:txBody>
          <a:bodyPr/>
          <a:lstStyle>
            <a:extLst/>
          </a:lstStyle>
          <a:p>
            <a:endParaRPr lang="zh-TW" altLang="en-US"/>
          </a:p>
        </p:txBody>
      </p:sp>
      <p:sp>
        <p:nvSpPr>
          <p:cNvPr id="9" name="投影片編號版面配置區 8"/>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Ref idx="1002">
        <a:schemeClr val="bg1"/>
      </p:bgRef>
    </p:bg>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4" name="頁尾版面配置區 3"/>
          <p:cNvSpPr>
            <a:spLocks noGrp="1"/>
          </p:cNvSpPr>
          <p:nvPr>
            <p:ph type="ftr" sz="quarter" idx="11"/>
          </p:nvPr>
        </p:nvSpPr>
        <p:spPr/>
        <p:txBody>
          <a:bodyPr/>
          <a:lstStyle>
            <a:extLst/>
          </a:lstStyle>
          <a:p>
            <a:endParaRPr lang="zh-TW" altLang="en-US"/>
          </a:p>
        </p:txBody>
      </p:sp>
      <p:sp>
        <p:nvSpPr>
          <p:cNvPr id="5" name="投影片編號版面配置區 4"/>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
        <p:nvSpPr>
          <p:cNvPr id="6" name="標題 5"/>
          <p:cNvSpPr>
            <a:spLocks noGrp="1"/>
          </p:cNvSpPr>
          <p:nvPr>
            <p:ph type="title"/>
          </p:nvPr>
        </p:nvSpPr>
        <p:spPr/>
        <p:txBody>
          <a:bodyPr rtlCol="0"/>
          <a:lstStyle>
            <a:extLst/>
          </a:lstStyle>
          <a:p>
            <a:r>
              <a:rPr kumimoji="0" lang="zh-TW" altLang="en-US" smtClean="0"/>
              <a:t>按一下以編輯母片標題樣式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3" name="頁尾版面配置區 2"/>
          <p:cNvSpPr>
            <a:spLocks noGrp="1"/>
          </p:cNvSpPr>
          <p:nvPr>
            <p:ph type="ftr" sz="quarter" idx="11"/>
          </p:nvPr>
        </p:nvSpPr>
        <p:spPr/>
        <p:txBody>
          <a:bodyPr/>
          <a:lstStyle>
            <a:extLst/>
          </a:lstStyle>
          <a:p>
            <a:endParaRPr lang="zh-TW" altLang="en-US"/>
          </a:p>
        </p:txBody>
      </p:sp>
      <p:sp>
        <p:nvSpPr>
          <p:cNvPr id="4" name="投影片編號版面配置區 3"/>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3">
        <a:schemeClr val="bg1"/>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TW" altLang="en-US" smtClean="0"/>
              <a:t>按一下以編輯母片文字樣式</a:t>
            </a:r>
          </a:p>
        </p:txBody>
      </p:sp>
      <p:sp>
        <p:nvSpPr>
          <p:cNvPr id="4" name="內容版面配置區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a:xfrm>
            <a:off x="6727032" y="6407944"/>
            <a:ext cx="1920240" cy="365760"/>
          </a:xfrm>
        </p:spPr>
        <p:txBody>
          <a:bodyPr/>
          <a:lstStyle>
            <a:extLst/>
          </a:lstStyle>
          <a:p>
            <a:fld id="{4CE451D9-6FCD-49EA-BC07-3E6E2872DA88}" type="datetimeFigureOut">
              <a:rPr lang="zh-TW" altLang="en-US" smtClean="0"/>
              <a:pPr/>
              <a:t>2013/12/5</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2">
        <a:schemeClr val="bg1"/>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TW" altLang="en-US" smtClean="0"/>
              <a:t>按一下以編輯母片文字樣式</a:t>
            </a:r>
          </a:p>
        </p:txBody>
      </p:sp>
      <p:sp>
        <p:nvSpPr>
          <p:cNvPr id="3" name="圖片版面配置區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TW" altLang="en-US" smtClean="0"/>
              <a:t>按一下圖示以新增圖片</a:t>
            </a:r>
            <a:endParaRPr kumimoji="0" lang="en-US" dirty="0"/>
          </a:p>
        </p:txBody>
      </p:sp>
      <p:sp>
        <p:nvSpPr>
          <p:cNvPr id="5" name="日期版面配置區 4"/>
          <p:cNvSpPr>
            <a:spLocks noGrp="1"/>
          </p:cNvSpPr>
          <p:nvPr>
            <p:ph type="dt" sz="half" idx="10"/>
          </p:nvPr>
        </p:nvSpPr>
        <p:spPr/>
        <p:txBody>
          <a:bodyPr/>
          <a:lstStyle>
            <a:lvl1pPr>
              <a:defRPr>
                <a:solidFill>
                  <a:schemeClr val="tx1"/>
                </a:solidFill>
              </a:defRPr>
            </a:lvl1pPr>
            <a:extLst/>
          </a:lstStyle>
          <a:p>
            <a:fld id="{4CE451D9-6FCD-49EA-BC07-3E6E2872DA88}" type="datetimeFigureOut">
              <a:rPr lang="zh-TW" altLang="en-US" smtClean="0"/>
              <a:pPr/>
              <a:t>2013/12/5</a:t>
            </a:fld>
            <a:endParaRPr lang="zh-TW" altLang="en-US"/>
          </a:p>
        </p:txBody>
      </p:sp>
      <p:sp>
        <p:nvSpPr>
          <p:cNvPr id="6" name="頁尾版面配置區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zh-TW" altLang="en-US"/>
          </a:p>
        </p:txBody>
      </p:sp>
      <p:sp>
        <p:nvSpPr>
          <p:cNvPr id="7" name="投影片編號版面配置區 6"/>
          <p:cNvSpPr>
            <a:spLocks noGrp="1"/>
          </p:cNvSpPr>
          <p:nvPr>
            <p:ph type="sldNum" sz="quarter" idx="12"/>
          </p:nvPr>
        </p:nvSpPr>
        <p:spPr/>
        <p:txBody>
          <a:bodyPr/>
          <a:lstStyle>
            <a:lvl1pPr>
              <a:defRPr>
                <a:solidFill>
                  <a:schemeClr val="tx1"/>
                </a:solidFill>
              </a:defRPr>
            </a:lvl1pPr>
            <a:extLst/>
          </a:lstStyle>
          <a:p>
            <a:fld id="{8C04C7A4-974B-4902-9D85-F134A7B969EA}" type="slidenum">
              <a:rPr lang="zh-TW" altLang="en-US" smtClean="0"/>
              <a:pPr/>
              <a:t>‹#›</a:t>
            </a:fld>
            <a:endParaRPr lang="zh-TW" altLang="en-US"/>
          </a:p>
        </p:txBody>
      </p:sp>
      <p:sp>
        <p:nvSpPr>
          <p:cNvPr id="2" name="標題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TW" altLang="en-US" smtClean="0"/>
              <a:t>按一下以編輯母片標題樣式</a:t>
            </a:r>
            <a:endParaRPr kumimoji="0" lang="en-US"/>
          </a:p>
        </p:txBody>
      </p:sp>
      <p:sp>
        <p:nvSpPr>
          <p:cNvPr id="8" name="手繪多邊形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手繪多邊形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直線接點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形箭號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形箭號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1481329"/>
            <a:ext cx="8229600" cy="4386071"/>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44013" y="274640"/>
            <a:ext cx="1777470" cy="5592761"/>
          </a:xfrm>
        </p:spPr>
        <p:txBody>
          <a:bodyPr vert="eaVert"/>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41"/>
            <a:ext cx="6324600" cy="5592760"/>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4CE451D9-6FCD-49EA-BC07-3E6E2872DA88}" type="datetimeFigureOut">
              <a:rPr lang="zh-TW" altLang="en-US" smtClean="0"/>
              <a:pPr/>
              <a:t>2013/12/5</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8C04C7A4-974B-4902-9D85-F134A7B969EA}"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手繪多邊形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手繪多邊形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直線接點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標題版面配置區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zh-TW" altLang="en-US" smtClean="0"/>
              <a:t>按一下以編輯母片標題樣式</a:t>
            </a:r>
            <a:endParaRPr kumimoji="0" lang="en-US"/>
          </a:p>
        </p:txBody>
      </p:sp>
      <p:sp>
        <p:nvSpPr>
          <p:cNvPr id="30" name="文字版面配置區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0" name="日期版面配置區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CE451D9-6FCD-49EA-BC07-3E6E2872DA88}" type="datetimeFigureOut">
              <a:rPr lang="zh-TW" altLang="en-US" smtClean="0"/>
              <a:pPr/>
              <a:t>2013/12/5</a:t>
            </a:fld>
            <a:endParaRPr lang="zh-TW" altLang="en-US"/>
          </a:p>
        </p:txBody>
      </p:sp>
      <p:sp>
        <p:nvSpPr>
          <p:cNvPr id="22" name="頁尾版面配置區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zh-TW" altLang="en-US"/>
          </a:p>
        </p:txBody>
      </p:sp>
      <p:sp>
        <p:nvSpPr>
          <p:cNvPr id="18" name="投影片編號版面配置區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C04C7A4-974B-4902-9D85-F134A7B969EA}"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w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6.wmf"/><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7.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9.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wmf"/><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6.wmf"/><Relationship Id="rId4" Type="http://schemas.openxmlformats.org/officeDocument/2006/relationships/image" Target="../media/image5.wm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w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wmf"/><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wmf"/><Relationship Id="rId4" Type="http://schemas.openxmlformats.org/officeDocument/2006/relationships/image" Target="../media/image6.wmf"/></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7.wmf"/></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3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3"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4" cstate="print"/>
          <a:stretch>
            <a:fillRect/>
          </a:stretch>
        </p:blipFill>
        <p:spPr>
          <a:xfrm>
            <a:off x="0" y="10228"/>
            <a:ext cx="9144000" cy="6847772"/>
          </a:xfrm>
          <a:prstGeom prst="rect">
            <a:avLst/>
          </a:prstGeom>
        </p:spPr>
      </p:pic>
      <p:sp>
        <p:nvSpPr>
          <p:cNvPr id="2" name="標題 1"/>
          <p:cNvSpPr>
            <a:spLocks noGrp="1"/>
          </p:cNvSpPr>
          <p:nvPr>
            <p:ph type="ctrTitle"/>
          </p:nvPr>
        </p:nvSpPr>
        <p:spPr>
          <a:xfrm>
            <a:off x="683568" y="764704"/>
            <a:ext cx="7772400" cy="1538286"/>
          </a:xfrm>
        </p:spPr>
        <p:txBody>
          <a:bodyPr>
            <a:normAutofit fontScale="90000"/>
          </a:bodyPr>
          <a:lstStyle/>
          <a:p>
            <a:pPr algn="l"/>
            <a:r>
              <a:rPr lang="zh-TW" altLang="zh-TW" sz="3200" dirty="0" smtClean="0">
                <a:solidFill>
                  <a:schemeClr val="tx1"/>
                </a:solidFill>
                <a:latin typeface="標楷體" pitchFamily="65" charset="-120"/>
                <a:ea typeface="標楷體" pitchFamily="65" charset="-120"/>
              </a:rPr>
              <a:t>學齡前幼兒與祖父母互動學習態度之研究</a:t>
            </a:r>
            <a:r>
              <a:rPr lang="en-US" altLang="zh-TW" sz="3200" dirty="0" smtClean="0">
                <a:solidFill>
                  <a:schemeClr val="tx1"/>
                </a:solidFill>
                <a:latin typeface="標楷體" pitchFamily="65" charset="-120"/>
                <a:ea typeface="標楷體" pitchFamily="65" charset="-120"/>
              </a:rPr>
              <a:t>-</a:t>
            </a:r>
            <a:r>
              <a:rPr lang="zh-TW" altLang="en-US" sz="3200" dirty="0" smtClean="0">
                <a:solidFill>
                  <a:schemeClr val="tx1"/>
                </a:solidFill>
                <a:latin typeface="標楷體" pitchFamily="65" charset="-120"/>
                <a:ea typeface="標楷體" pitchFamily="65" charset="-120"/>
              </a:rPr>
              <a:t>  </a:t>
            </a:r>
            <a:r>
              <a:rPr lang="en-US" altLang="zh-TW" sz="3200" dirty="0" smtClean="0">
                <a:solidFill>
                  <a:schemeClr val="tx1"/>
                </a:solidFill>
                <a:latin typeface="標楷體" pitchFamily="65" charset="-120"/>
                <a:ea typeface="標楷體" pitchFamily="65" charset="-120"/>
              </a:rPr>
              <a:t/>
            </a:r>
            <a:br>
              <a:rPr lang="en-US" altLang="zh-TW" sz="3200" dirty="0" smtClean="0">
                <a:solidFill>
                  <a:schemeClr val="tx1"/>
                </a:solidFill>
                <a:latin typeface="標楷體" pitchFamily="65" charset="-120"/>
                <a:ea typeface="標楷體" pitchFamily="65" charset="-120"/>
              </a:rPr>
            </a:br>
            <a:r>
              <a:rPr lang="zh-TW" altLang="en-US" sz="3200" dirty="0" smtClean="0">
                <a:solidFill>
                  <a:schemeClr val="tx1"/>
                </a:solidFill>
                <a:latin typeface="標楷體" pitchFamily="65" charset="-120"/>
                <a:ea typeface="標楷體" pitchFamily="65" charset="-120"/>
              </a:rPr>
              <a:t>                          </a:t>
            </a:r>
            <a:r>
              <a:rPr lang="zh-TW" altLang="zh-TW" sz="3200" dirty="0" smtClean="0">
                <a:solidFill>
                  <a:schemeClr val="tx1"/>
                </a:solidFill>
                <a:latin typeface="標楷體" pitchFamily="65" charset="-120"/>
                <a:ea typeface="標楷體" pitchFamily="65" charset="-120"/>
              </a:rPr>
              <a:t>以</a:t>
            </a:r>
            <a:r>
              <a:rPr lang="en-US" altLang="zh-TW" sz="3200" dirty="0" smtClean="0">
                <a:solidFill>
                  <a:schemeClr val="tx1"/>
                </a:solidFill>
                <a:latin typeface="標楷體" pitchFamily="65" charset="-120"/>
                <a:ea typeface="標楷體" pitchFamily="65" charset="-120"/>
              </a:rPr>
              <a:t>Y</a:t>
            </a:r>
            <a:r>
              <a:rPr lang="zh-TW" altLang="zh-TW" sz="3200" dirty="0" smtClean="0">
                <a:solidFill>
                  <a:schemeClr val="tx1"/>
                </a:solidFill>
                <a:latin typeface="標楷體" pitchFamily="65" charset="-120"/>
                <a:ea typeface="標楷體" pitchFamily="65" charset="-120"/>
              </a:rPr>
              <a:t>幼兒園為例</a:t>
            </a:r>
            <a:endParaRPr lang="zh-TW" altLang="en-US" sz="3200"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1403648" y="2852936"/>
            <a:ext cx="6400800" cy="1752600"/>
          </a:xfrm>
        </p:spPr>
        <p:txBody>
          <a:bodyPr/>
          <a:lstStyle/>
          <a:p>
            <a:r>
              <a:rPr lang="zh-TW" altLang="en-US" b="1" dirty="0" smtClean="0">
                <a:solidFill>
                  <a:schemeClr val="tx1"/>
                </a:solidFill>
                <a:latin typeface="標楷體" pitchFamily="65" charset="-120"/>
                <a:ea typeface="標楷體" pitchFamily="65" charset="-120"/>
              </a:rPr>
              <a:t>組員：何思嫺、張諭嘉、蘇郁芸</a:t>
            </a:r>
            <a:endParaRPr lang="en-US" altLang="zh-TW" b="1" dirty="0" smtClean="0">
              <a:solidFill>
                <a:schemeClr val="tx1"/>
              </a:solidFill>
              <a:latin typeface="標楷體" pitchFamily="65" charset="-120"/>
              <a:ea typeface="標楷體" pitchFamily="65" charset="-120"/>
            </a:endParaRPr>
          </a:p>
          <a:p>
            <a:pPr algn="just"/>
            <a:r>
              <a:rPr lang="zh-TW" altLang="en-US" b="1" dirty="0" smtClean="0">
                <a:solidFill>
                  <a:schemeClr val="tx1"/>
                </a:solidFill>
                <a:latin typeface="標楷體" pitchFamily="65" charset="-120"/>
                <a:ea typeface="標楷體" pitchFamily="65" charset="-120"/>
              </a:rPr>
              <a:t>        指導老師：王育英 老師 </a:t>
            </a:r>
            <a:endParaRPr lang="zh-TW" altLang="en-US" b="1" dirty="0">
              <a:solidFill>
                <a:schemeClr val="tx1"/>
              </a:solidFill>
              <a:latin typeface="標楷體" pitchFamily="65" charset="-120"/>
              <a:ea typeface="標楷體" pitchFamily="65" charset="-120"/>
            </a:endParaRPr>
          </a:p>
        </p:txBody>
      </p:sp>
      <p:pic>
        <p:nvPicPr>
          <p:cNvPr id="1031" name="Picture 7" descr="C:\Users\user\AppData\Local\Microsoft\Windows\Temporary Internet Files\Content.IE5\9421B67E\MC900416234[1].wmf"/>
          <p:cNvPicPr>
            <a:picLocks noChangeAspect="1" noChangeArrowheads="1"/>
          </p:cNvPicPr>
          <p:nvPr/>
        </p:nvPicPr>
        <p:blipFill>
          <a:blip r:embed="rId5" cstate="print"/>
          <a:srcRect/>
          <a:stretch>
            <a:fillRect/>
          </a:stretch>
        </p:blipFill>
        <p:spPr bwMode="auto">
          <a:xfrm>
            <a:off x="6516216" y="3933056"/>
            <a:ext cx="2376264" cy="271170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10228"/>
            <a:ext cx="9144000" cy="6847772"/>
          </a:xfrm>
          <a:prstGeom prst="rect">
            <a:avLst/>
          </a:prstGeom>
        </p:spPr>
      </p:pic>
      <p:sp>
        <p:nvSpPr>
          <p:cNvPr id="2" name="標題 1"/>
          <p:cNvSpPr>
            <a:spLocks noGrp="1"/>
          </p:cNvSpPr>
          <p:nvPr>
            <p:ph type="ctrTitle"/>
          </p:nvPr>
        </p:nvSpPr>
        <p:spPr>
          <a:xfrm>
            <a:off x="683568" y="332656"/>
            <a:ext cx="7772400" cy="864096"/>
          </a:xfrm>
        </p:spPr>
        <p:txBody>
          <a:bodyPr>
            <a:normAutofit/>
          </a:bodyPr>
          <a:lstStyle/>
          <a:p>
            <a:pPr algn="ctr"/>
            <a:r>
              <a:rPr lang="zh-TW" altLang="en-US" sz="3200" b="1" dirty="0" smtClean="0">
                <a:solidFill>
                  <a:schemeClr val="tx1"/>
                </a:solidFill>
                <a:latin typeface="標楷體" pitchFamily="65" charset="-120"/>
                <a:ea typeface="標楷體" pitchFamily="65" charset="-120"/>
              </a:rPr>
              <a:t>第一章　緒論</a:t>
            </a:r>
            <a:endParaRPr lang="zh-TW" altLang="en-US" sz="3200" dirty="0">
              <a:solidFill>
                <a:schemeClr val="tx1"/>
              </a:solidFill>
            </a:endParaRPr>
          </a:p>
        </p:txBody>
      </p:sp>
      <p:sp>
        <p:nvSpPr>
          <p:cNvPr id="3" name="副標題 2"/>
          <p:cNvSpPr>
            <a:spLocks noGrp="1"/>
          </p:cNvSpPr>
          <p:nvPr>
            <p:ph type="subTitle" idx="1"/>
          </p:nvPr>
        </p:nvSpPr>
        <p:spPr>
          <a:xfrm>
            <a:off x="539552" y="1412776"/>
            <a:ext cx="8064896" cy="4752528"/>
          </a:xfrm>
        </p:spPr>
        <p:txBody>
          <a:bodyPr>
            <a:normAutofit/>
          </a:bodyPr>
          <a:lstStyle/>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本研究主要是針對祖父母與學齡前孫子女生活情形與其互動學習成效進行文獻探討與實證性研究。</a:t>
            </a:r>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其內容包括有：</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第一節研究動機</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第二節研究目的</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第三節名詞釋義</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第四節研究問題</a:t>
            </a:r>
          </a:p>
          <a:p>
            <a:endParaRPr lang="zh-TW" altLang="en-US" dirty="0">
              <a:solidFill>
                <a:schemeClr val="tx1"/>
              </a:solidFill>
            </a:endParaRPr>
          </a:p>
        </p:txBody>
      </p:sp>
      <p:pic>
        <p:nvPicPr>
          <p:cNvPr id="8" name="Picture 8" descr="C:\Users\user\AppData\Local\Microsoft\Windows\Temporary Internet Files\Content.IE5\74PL5I0T\MC900416240[1].wmf"/>
          <p:cNvPicPr>
            <a:picLocks noChangeAspect="1" noChangeArrowheads="1"/>
          </p:cNvPicPr>
          <p:nvPr/>
        </p:nvPicPr>
        <p:blipFill>
          <a:blip r:embed="rId4" cstate="print"/>
          <a:srcRect/>
          <a:stretch>
            <a:fillRect/>
          </a:stretch>
        </p:blipFill>
        <p:spPr bwMode="auto">
          <a:xfrm>
            <a:off x="7236296" y="3717032"/>
            <a:ext cx="1620688" cy="2732386"/>
          </a:xfrm>
          <a:prstGeom prst="rect">
            <a:avLst/>
          </a:prstGeom>
          <a:noFill/>
        </p:spPr>
      </p:pic>
      <p:pic>
        <p:nvPicPr>
          <p:cNvPr id="9" name="Picture 6" descr="C:\Users\user\AppData\Local\Microsoft\Windows\Temporary Internet Files\Content.IE5\WR6PRO2W\MC900416230[1].wmf"/>
          <p:cNvPicPr>
            <a:picLocks noChangeAspect="1" noChangeArrowheads="1"/>
          </p:cNvPicPr>
          <p:nvPr/>
        </p:nvPicPr>
        <p:blipFill>
          <a:blip r:embed="rId5" cstate="print"/>
          <a:srcRect/>
          <a:stretch>
            <a:fillRect/>
          </a:stretch>
        </p:blipFill>
        <p:spPr bwMode="auto">
          <a:xfrm>
            <a:off x="5508104" y="3789040"/>
            <a:ext cx="1584176" cy="270258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539552" y="476672"/>
            <a:ext cx="7848872" cy="864096"/>
          </a:xfrm>
        </p:spPr>
        <p:txBody>
          <a:bodyPr>
            <a:normAutofit/>
          </a:bodyPr>
          <a:lstStyle/>
          <a:p>
            <a:pPr algn="ctr"/>
            <a:r>
              <a:rPr lang="zh-TW" altLang="en-US" sz="3200" b="1" dirty="0" smtClean="0">
                <a:solidFill>
                  <a:schemeClr val="tx1"/>
                </a:solidFill>
                <a:latin typeface="標楷體" pitchFamily="65" charset="-120"/>
                <a:ea typeface="標楷體" pitchFamily="65" charset="-120"/>
              </a:rPr>
              <a:t>第一節　研究動機</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412776"/>
            <a:ext cx="7848872" cy="4752528"/>
          </a:xfrm>
        </p:spPr>
        <p:txBody>
          <a:bodyPr>
            <a:normAutofit/>
          </a:bodyPr>
          <a:lstStyle/>
          <a:p>
            <a:pPr algn="l"/>
            <a:r>
              <a:rPr lang="en-US" altLang="zh-TW" sz="2400" dirty="0" smtClean="0"/>
              <a:t>    </a:t>
            </a:r>
            <a:r>
              <a:rPr lang="zh-TW" altLang="en-US" sz="2400" dirty="0" smtClean="0"/>
              <a:t> </a:t>
            </a:r>
            <a:r>
              <a:rPr lang="zh-TW" altLang="zh-TW" sz="2200" b="1" dirty="0" smtClean="0">
                <a:latin typeface="標楷體" pitchFamily="65" charset="-120"/>
                <a:ea typeface="標楷體" pitchFamily="65" charset="-120"/>
              </a:rPr>
              <a:t>現今</a:t>
            </a:r>
            <a:r>
              <a:rPr lang="zh-TW" altLang="zh-TW" sz="2200" b="1" dirty="0" smtClean="0">
                <a:latin typeface="標楷體" pitchFamily="65" charset="-120"/>
                <a:ea typeface="標楷體" pitchFamily="65" charset="-120"/>
              </a:rPr>
              <a:t>社會面臨老人化，少子化</a:t>
            </a:r>
            <a:r>
              <a:rPr lang="zh-TW" altLang="zh-TW" sz="2200" b="1" dirty="0" smtClean="0">
                <a:latin typeface="標楷體" pitchFamily="65" charset="-120"/>
                <a:ea typeface="標楷體" pitchFamily="65" charset="-120"/>
              </a:rPr>
              <a:t>普</a:t>
            </a:r>
            <a:r>
              <a:rPr lang="zh-TW" altLang="en-US" sz="2200" b="1" dirty="0" smtClean="0">
                <a:latin typeface="標楷體" pitchFamily="65" charset="-120"/>
                <a:ea typeface="標楷體" pitchFamily="65" charset="-120"/>
              </a:rPr>
              <a:t>遍</a:t>
            </a:r>
            <a:r>
              <a:rPr lang="zh-TW" altLang="zh-TW" sz="2200" b="1" dirty="0" smtClean="0">
                <a:latin typeface="標楷體" pitchFamily="65" charset="-120"/>
                <a:ea typeface="標楷體" pitchFamily="65" charset="-120"/>
              </a:rPr>
              <a:t>又</a:t>
            </a:r>
            <a:r>
              <a:rPr lang="zh-TW" altLang="zh-TW" sz="2200" b="1" dirty="0" smtClean="0">
                <a:latin typeface="標楷體" pitchFamily="65" charset="-120"/>
                <a:ea typeface="標楷體" pitchFamily="65" charset="-120"/>
              </a:rPr>
              <a:t>以核心家庭為主，三代同堂的家庭型態已經很少見</a:t>
            </a:r>
            <a:r>
              <a:rPr lang="zh-TW" altLang="zh-TW" sz="2200" b="1" dirty="0" smtClean="0">
                <a:latin typeface="標楷體" pitchFamily="65" charset="-120"/>
                <a:ea typeface="標楷體" pitchFamily="65" charset="-120"/>
              </a:rPr>
              <a:t>了</a:t>
            </a:r>
            <a:r>
              <a:rPr lang="zh-TW" altLang="en-US" sz="2200" b="1" dirty="0" smtClean="0">
                <a:latin typeface="標楷體" pitchFamily="65" charset="-120"/>
                <a:ea typeface="標楷體" pitchFamily="65" charset="-120"/>
              </a:rPr>
              <a:t>，</a:t>
            </a:r>
            <a:r>
              <a:rPr lang="zh-TW" altLang="zh-TW" sz="2200" b="1" dirty="0" smtClean="0">
                <a:latin typeface="標楷體" pitchFamily="65" charset="-120"/>
                <a:ea typeface="標楷體" pitchFamily="65" charset="-120"/>
              </a:rPr>
              <a:t>祖父母</a:t>
            </a:r>
            <a:r>
              <a:rPr lang="zh-TW" altLang="zh-TW" sz="2200" b="1" dirty="0" smtClean="0">
                <a:latin typeface="標楷體" pitchFamily="65" charset="-120"/>
                <a:ea typeface="標楷體" pitchFamily="65" charset="-120"/>
              </a:rPr>
              <a:t>與孫子關係也疏離許多調查指出有</a:t>
            </a:r>
            <a:r>
              <a:rPr lang="en-US" altLang="zh-TW" sz="2200" b="1" dirty="0" smtClean="0">
                <a:latin typeface="標楷體" pitchFamily="65" charset="-120"/>
                <a:ea typeface="標楷體" pitchFamily="65" charset="-120"/>
              </a:rPr>
              <a:t>67.7</a:t>
            </a:r>
            <a:r>
              <a:rPr lang="zh-TW" altLang="zh-TW" sz="2200" b="1" dirty="0" smtClean="0">
                <a:latin typeface="標楷體" pitchFamily="65" charset="-120"/>
                <a:ea typeface="標楷體" pitchFamily="65" charset="-120"/>
              </a:rPr>
              <a:t>﹪的祖孫不同住，而不同住中幾乎有</a:t>
            </a:r>
            <a:r>
              <a:rPr lang="en-US" altLang="zh-TW" sz="2200" b="1" dirty="0" smtClean="0">
                <a:latin typeface="標楷體" pitchFamily="65" charset="-120"/>
                <a:ea typeface="標楷體" pitchFamily="65" charset="-120"/>
              </a:rPr>
              <a:t>51.2</a:t>
            </a:r>
            <a:r>
              <a:rPr lang="zh-TW" altLang="zh-TW" sz="2200" b="1" dirty="0" smtClean="0">
                <a:latin typeface="標楷體" pitchFamily="65" charset="-120"/>
                <a:ea typeface="標楷體" pitchFamily="65" charset="-120"/>
              </a:rPr>
              <a:t>﹪幾乎連電話也不撥</a:t>
            </a:r>
            <a:r>
              <a:rPr lang="zh-TW" altLang="zh-TW" sz="2200" b="1" dirty="0" smtClean="0">
                <a:latin typeface="標楷體" pitchFamily="65" charset="-120"/>
                <a:ea typeface="標楷體" pitchFamily="65" charset="-120"/>
              </a:rPr>
              <a:t>，祖父母</a:t>
            </a:r>
            <a:r>
              <a:rPr lang="zh-TW" altLang="zh-TW" sz="2200" b="1" dirty="0" smtClean="0">
                <a:latin typeface="標楷體" pitchFamily="65" charset="-120"/>
                <a:ea typeface="標楷體" pitchFamily="65" charset="-120"/>
              </a:rPr>
              <a:t>的人生智慧與生命經驗</a:t>
            </a:r>
            <a:r>
              <a:rPr lang="zh-TW" altLang="zh-TW" sz="2200" b="1" dirty="0" smtClean="0">
                <a:latin typeface="標楷體" pitchFamily="65" charset="-120"/>
                <a:ea typeface="標楷體" pitchFamily="65" charset="-120"/>
              </a:rPr>
              <a:t>，更</a:t>
            </a:r>
            <a:r>
              <a:rPr lang="zh-TW" altLang="zh-TW" sz="2200" b="1" dirty="0" smtClean="0">
                <a:latin typeface="標楷體" pitchFamily="65" charset="-120"/>
                <a:ea typeface="標楷體" pitchFamily="65" charset="-120"/>
              </a:rPr>
              <a:t>是社會文化的重要資產。詹翔霖</a:t>
            </a:r>
            <a:r>
              <a:rPr lang="en-US" altLang="zh-TW" sz="2200" b="1" dirty="0" smtClean="0">
                <a:latin typeface="標楷體" pitchFamily="65" charset="-120"/>
                <a:ea typeface="標楷體" pitchFamily="65" charset="-120"/>
              </a:rPr>
              <a:t>(2012)</a:t>
            </a:r>
            <a:r>
              <a:rPr lang="zh-TW" altLang="zh-TW" sz="2200" b="1" dirty="0" smtClean="0">
                <a:latin typeface="標楷體" pitchFamily="65" charset="-120"/>
                <a:ea typeface="標楷體" pitchFamily="65" charset="-120"/>
              </a:rPr>
              <a:t>。</a:t>
            </a:r>
            <a:endParaRPr lang="en-US" altLang="zh-TW" sz="2200" b="1" dirty="0" smtClean="0">
              <a:latin typeface="標楷體" pitchFamily="65" charset="-120"/>
              <a:ea typeface="標楷體" pitchFamily="65" charset="-120"/>
            </a:endParaRPr>
          </a:p>
          <a:p>
            <a:pPr algn="l"/>
            <a:r>
              <a:rPr lang="zh-TW" altLang="en-US" sz="2400" b="1" dirty="0" smtClean="0"/>
              <a:t>    </a:t>
            </a:r>
            <a:endParaRPr lang="en-US" altLang="zh-TW" sz="2400" b="1" dirty="0" smtClean="0"/>
          </a:p>
          <a:p>
            <a:pPr algn="l"/>
            <a:r>
              <a:rPr lang="zh-TW" altLang="en-US" sz="2400" b="1" dirty="0" smtClean="0">
                <a:latin typeface="標楷體" pitchFamily="65" charset="-120"/>
                <a:ea typeface="標楷體" pitchFamily="65" charset="-120"/>
              </a:rPr>
              <a:t> </a:t>
            </a:r>
            <a:r>
              <a:rPr lang="zh-TW" altLang="en-US" sz="2400" b="1" dirty="0" smtClean="0">
                <a:latin typeface="標楷體" pitchFamily="65" charset="-120"/>
                <a:ea typeface="標楷體" pitchFamily="65" charset="-120"/>
              </a:rPr>
              <a:t>   </a:t>
            </a:r>
            <a:r>
              <a:rPr lang="zh-TW" altLang="zh-TW" sz="2200" b="1" dirty="0" smtClean="0">
                <a:latin typeface="標楷體" pitchFamily="65" charset="-120"/>
                <a:ea typeface="標楷體" pitchFamily="65" charset="-120"/>
              </a:rPr>
              <a:t>小時</a:t>
            </a:r>
            <a:r>
              <a:rPr lang="zh-TW" altLang="zh-TW" sz="2200" b="1" dirty="0" smtClean="0">
                <a:latin typeface="標楷體" pitchFamily="65" charset="-120"/>
                <a:ea typeface="標楷體" pitchFamily="65" charset="-120"/>
              </a:rPr>
              <a:t>與祖父母相處的經驗將會深遠地影響其</a:t>
            </a:r>
            <a:r>
              <a:rPr lang="zh-TW" altLang="zh-TW" sz="2200" b="1" dirty="0" smtClean="0">
                <a:latin typeface="標楷體" pitchFamily="65" charset="-120"/>
                <a:ea typeface="標楷體" pitchFamily="65" charset="-120"/>
              </a:rPr>
              <a:t>成後</a:t>
            </a:r>
            <a:r>
              <a:rPr lang="zh-TW" altLang="zh-TW" sz="2200" b="1" dirty="0" smtClean="0">
                <a:latin typeface="標楷體" pitchFamily="65" charset="-120"/>
                <a:ea typeface="標楷體" pitchFamily="65" charset="-120"/>
              </a:rPr>
              <a:t>的人格與對祖父母角色的認知。家庭中之祖孫代間關係是孫子與老人互動的最初經驗</a:t>
            </a:r>
            <a:r>
              <a:rPr lang="zh-TW" altLang="zh-TW" sz="2200" b="1" dirty="0" smtClean="0">
                <a:latin typeface="標楷體" pitchFamily="65" charset="-120"/>
                <a:ea typeface="標楷體" pitchFamily="65" charset="-120"/>
              </a:rPr>
              <a:t>。</a:t>
            </a:r>
            <a:endParaRPr lang="en-US" altLang="zh-TW" sz="2200" b="1" dirty="0" smtClean="0">
              <a:latin typeface="標楷體" pitchFamily="65" charset="-120"/>
              <a:ea typeface="標楷體" pitchFamily="65" charset="-120"/>
            </a:endParaRPr>
          </a:p>
          <a:p>
            <a:pPr algn="l"/>
            <a:endParaRPr lang="en-US" altLang="zh-TW" sz="2200" b="1" dirty="0" smtClean="0">
              <a:latin typeface="標楷體" pitchFamily="65" charset="-120"/>
              <a:ea typeface="標楷體" pitchFamily="65" charset="-120"/>
            </a:endParaRPr>
          </a:p>
          <a:p>
            <a:pPr algn="l"/>
            <a:r>
              <a:rPr lang="zh-TW" altLang="en-US" sz="2400" b="1" dirty="0" smtClean="0"/>
              <a:t>      </a:t>
            </a:r>
            <a:r>
              <a:rPr lang="zh-TW" altLang="zh-TW" sz="2200" b="1" dirty="0" smtClean="0">
                <a:latin typeface="標楷體" pitchFamily="65" charset="-120"/>
                <a:ea typeface="標楷體" pitchFamily="65" charset="-120"/>
              </a:rPr>
              <a:t>本</a:t>
            </a:r>
            <a:r>
              <a:rPr lang="zh-TW" altLang="zh-TW" sz="2200" b="1" dirty="0" smtClean="0">
                <a:latin typeface="標楷體" pitchFamily="65" charset="-120"/>
                <a:ea typeface="標楷體" pitchFamily="65" charset="-120"/>
              </a:rPr>
              <a:t>研究主要是針對祖父母與學齡前孫子女生活情形與其互動學習成效進行文獻探討與實證性研究</a:t>
            </a:r>
          </a:p>
          <a:p>
            <a:pPr algn="l"/>
            <a:endParaRPr lang="en-US" altLang="zh-TW" sz="2200" dirty="0" smtClean="0">
              <a:latin typeface="標楷體" pitchFamily="65" charset="-120"/>
              <a:ea typeface="標楷體" pitchFamily="65" charset="-120"/>
            </a:endParaRPr>
          </a:p>
          <a:p>
            <a:pPr algn="l"/>
            <a:endParaRPr lang="en-US" altLang="zh-TW" sz="2200" dirty="0" smtClean="0">
              <a:latin typeface="標楷體" pitchFamily="65" charset="-120"/>
              <a:ea typeface="標楷體" pitchFamily="65" charset="-120"/>
            </a:endParaRPr>
          </a:p>
          <a:p>
            <a:pPr algn="l"/>
            <a:endParaRPr lang="zh-TW" altLang="zh-TW" sz="2200" dirty="0" smtClean="0">
              <a:latin typeface="標楷體" pitchFamily="65" charset="-120"/>
              <a:ea typeface="標楷體" pitchFamily="65" charset="-120"/>
            </a:endParaRPr>
          </a:p>
          <a:p>
            <a:pPr algn="l"/>
            <a:endParaRPr lang="zh-TW" altLang="en-US" sz="2400" dirty="0">
              <a:solidFill>
                <a:schemeClr val="tx1"/>
              </a:solidFill>
              <a:latin typeface="標楷體" pitchFamily="65" charset="-120"/>
              <a:ea typeface="標楷體" pitchFamily="65" charset="-120"/>
            </a:endParaRPr>
          </a:p>
        </p:txBody>
      </p:sp>
      <p:pic>
        <p:nvPicPr>
          <p:cNvPr id="6" name="Picture 4" descr="C:\Users\user\AppData\Local\Microsoft\Windows\Temporary Internet Files\Content.IE5\WR6PRO2W\MC900232063[1].wmf"/>
          <p:cNvPicPr>
            <a:picLocks noChangeAspect="1" noChangeArrowheads="1"/>
          </p:cNvPicPr>
          <p:nvPr/>
        </p:nvPicPr>
        <p:blipFill>
          <a:blip r:embed="rId4" cstate="print"/>
          <a:srcRect/>
          <a:stretch>
            <a:fillRect/>
          </a:stretch>
        </p:blipFill>
        <p:spPr bwMode="auto">
          <a:xfrm>
            <a:off x="7346453" y="5572140"/>
            <a:ext cx="726008" cy="100013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332656"/>
            <a:ext cx="7848872" cy="864096"/>
          </a:xfrm>
        </p:spPr>
        <p:txBody>
          <a:bodyPr>
            <a:normAutofit/>
          </a:bodyPr>
          <a:lstStyle/>
          <a:p>
            <a:pPr algn="ctr"/>
            <a:r>
              <a:rPr lang="zh-TW" altLang="en-US" sz="3200" b="1" dirty="0" smtClean="0">
                <a:solidFill>
                  <a:schemeClr val="tx1"/>
                </a:solidFill>
                <a:latin typeface="標楷體" pitchFamily="65" charset="-120"/>
                <a:ea typeface="標楷體" pitchFamily="65" charset="-120"/>
              </a:rPr>
              <a:t>第二節　研究目的</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412776"/>
            <a:ext cx="7848872" cy="4752528"/>
          </a:xfrm>
        </p:spPr>
        <p:txBody>
          <a:bodyPr>
            <a:normAutofit/>
          </a:bodyPr>
          <a:lstStyle/>
          <a:p>
            <a:pPr algn="l">
              <a:lnSpc>
                <a:spcPts val="2500"/>
              </a:lnSpc>
            </a:pPr>
            <a:r>
              <a:rPr lang="zh-TW" altLang="zh-TW" sz="2400" dirty="0" smtClean="0">
                <a:solidFill>
                  <a:schemeClr val="tx1"/>
                </a:solidFill>
                <a:latin typeface="標楷體" pitchFamily="65" charset="-120"/>
                <a:ea typeface="標楷體" pitchFamily="65" charset="-120"/>
              </a:rPr>
              <a:t>一、</a:t>
            </a:r>
            <a:r>
              <a:rPr lang="zh-TW" altLang="zh-TW" sz="2400" dirty="0">
                <a:solidFill>
                  <a:schemeClr val="tx1"/>
                </a:solidFill>
                <a:latin typeface="標楷體" pitchFamily="65" charset="-120"/>
                <a:ea typeface="標楷體" pitchFamily="65" charset="-120"/>
              </a:rPr>
              <a:t>探討祖父母對學齡前孫子女生活互動情形之看法</a:t>
            </a:r>
            <a:r>
              <a:rPr lang="zh-TW" altLang="zh-TW"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lnSpc>
                <a:spcPts val="2500"/>
              </a:lnSpc>
            </a:pPr>
            <a:endParaRPr lang="zh-TW" altLang="zh-TW" sz="2400" dirty="0">
              <a:solidFill>
                <a:schemeClr val="tx1"/>
              </a:solidFill>
              <a:latin typeface="標楷體" pitchFamily="65" charset="-120"/>
              <a:ea typeface="標楷體" pitchFamily="65" charset="-120"/>
            </a:endParaRPr>
          </a:p>
          <a:p>
            <a:pPr algn="l">
              <a:lnSpc>
                <a:spcPts val="2500"/>
              </a:lnSpc>
            </a:pPr>
            <a:r>
              <a:rPr lang="zh-TW" altLang="en-US" sz="2400" dirty="0" smtClean="0">
                <a:solidFill>
                  <a:schemeClr val="tx1"/>
                </a:solidFill>
                <a:latin typeface="標楷體" pitchFamily="65" charset="-120"/>
                <a:ea typeface="標楷體" pitchFamily="65" charset="-120"/>
              </a:rPr>
              <a:t>二</a:t>
            </a:r>
            <a:r>
              <a:rPr lang="zh-TW" altLang="zh-TW" sz="2400" dirty="0" smtClean="0">
                <a:solidFill>
                  <a:schemeClr val="tx1"/>
                </a:solidFill>
                <a:latin typeface="標楷體" pitchFamily="65" charset="-120"/>
                <a:ea typeface="標楷體" pitchFamily="65" charset="-120"/>
              </a:rPr>
              <a:t>、</a:t>
            </a:r>
            <a:r>
              <a:rPr lang="zh-TW" altLang="zh-TW" sz="2400" dirty="0">
                <a:solidFill>
                  <a:schemeClr val="tx1"/>
                </a:solidFill>
                <a:latin typeface="標楷體" pitchFamily="65" charset="-120"/>
                <a:ea typeface="標楷體" pitchFamily="65" charset="-120"/>
              </a:rPr>
              <a:t>探討孫子女對於祖父母共同學習態度與看法</a:t>
            </a:r>
            <a:r>
              <a:rPr lang="zh-TW" altLang="zh-TW"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lnSpc>
                <a:spcPts val="2500"/>
              </a:lnSpc>
            </a:pPr>
            <a:endParaRPr lang="zh-TW" altLang="zh-TW" sz="2400" dirty="0">
              <a:solidFill>
                <a:schemeClr val="tx1"/>
              </a:solidFill>
              <a:latin typeface="標楷體" pitchFamily="65" charset="-120"/>
              <a:ea typeface="標楷體" pitchFamily="65" charset="-120"/>
            </a:endParaRPr>
          </a:p>
          <a:p>
            <a:pPr algn="l">
              <a:lnSpc>
                <a:spcPts val="2500"/>
              </a:lnSpc>
            </a:pPr>
            <a:r>
              <a:rPr lang="zh-TW" altLang="en-US" sz="2400" dirty="0" smtClean="0">
                <a:solidFill>
                  <a:schemeClr val="tx1"/>
                </a:solidFill>
                <a:latin typeface="標楷體" pitchFamily="65" charset="-120"/>
                <a:ea typeface="標楷體" pitchFamily="65" charset="-120"/>
              </a:rPr>
              <a:t>三</a:t>
            </a:r>
            <a:r>
              <a:rPr lang="zh-TW" altLang="zh-TW" sz="2400" dirty="0" smtClean="0">
                <a:solidFill>
                  <a:schemeClr val="tx1"/>
                </a:solidFill>
                <a:latin typeface="標楷體" pitchFamily="65" charset="-120"/>
                <a:ea typeface="標楷體" pitchFamily="65" charset="-120"/>
              </a:rPr>
              <a:t>、</a:t>
            </a:r>
            <a:r>
              <a:rPr lang="zh-TW" altLang="zh-TW" sz="2400" dirty="0">
                <a:solidFill>
                  <a:schemeClr val="tx1"/>
                </a:solidFill>
                <a:latin typeface="標楷體" pitchFamily="65" charset="-120"/>
                <a:ea typeface="標楷體" pitchFamily="65" charset="-120"/>
              </a:rPr>
              <a:t>由孫子女及祖父母觀點，分析祖孫之互動學習之</a:t>
            </a:r>
            <a:r>
              <a:rPr lang="zh-TW" altLang="zh-TW" sz="2400" dirty="0" smtClean="0">
                <a:solidFill>
                  <a:schemeClr val="tx1"/>
                </a:solidFill>
                <a:latin typeface="標楷體" pitchFamily="65" charset="-120"/>
                <a:ea typeface="標楷體" pitchFamily="65" charset="-120"/>
              </a:rPr>
              <a:t>成效</a:t>
            </a:r>
            <a:r>
              <a:rPr lang="zh-TW" altLang="en-US" sz="2400" dirty="0" smtClean="0">
                <a:solidFill>
                  <a:schemeClr val="tx1"/>
                </a:solidFill>
                <a:latin typeface="標楷體" pitchFamily="65" charset="-120"/>
                <a:ea typeface="標楷體" pitchFamily="65" charset="-120"/>
              </a:rPr>
              <a:t>。</a:t>
            </a:r>
            <a:endParaRPr lang="zh-TW" altLang="en-US" sz="2400" dirty="0">
              <a:solidFill>
                <a:schemeClr val="tx1"/>
              </a:solidFill>
              <a:latin typeface="標楷體" pitchFamily="65" charset="-120"/>
              <a:ea typeface="標楷體" pitchFamily="65" charset="-120"/>
            </a:endParaRPr>
          </a:p>
        </p:txBody>
      </p:sp>
      <p:pic>
        <p:nvPicPr>
          <p:cNvPr id="6" name="Picture 2" descr="C:\Users\user\AppData\Local\Microsoft\Windows\Temporary Internet Files\Content.IE5\8EVZPZ3G\MC900232107[1].wmf"/>
          <p:cNvPicPr>
            <a:picLocks noChangeAspect="1" noChangeArrowheads="1"/>
          </p:cNvPicPr>
          <p:nvPr/>
        </p:nvPicPr>
        <p:blipFill>
          <a:blip r:embed="rId4" cstate="print"/>
          <a:srcRect/>
          <a:stretch>
            <a:fillRect/>
          </a:stretch>
        </p:blipFill>
        <p:spPr bwMode="auto">
          <a:xfrm>
            <a:off x="6300192" y="4234769"/>
            <a:ext cx="2380694" cy="262323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10228"/>
            <a:ext cx="9144000" cy="6847772"/>
          </a:xfrm>
          <a:prstGeom prst="rect">
            <a:avLst/>
          </a:prstGeom>
        </p:spPr>
      </p:pic>
      <p:sp>
        <p:nvSpPr>
          <p:cNvPr id="2" name="標題 1"/>
          <p:cNvSpPr>
            <a:spLocks noGrp="1"/>
          </p:cNvSpPr>
          <p:nvPr>
            <p:ph type="ctrTitle"/>
          </p:nvPr>
        </p:nvSpPr>
        <p:spPr>
          <a:xfrm>
            <a:off x="611560" y="332656"/>
            <a:ext cx="7848872" cy="864096"/>
          </a:xfrm>
        </p:spPr>
        <p:txBody>
          <a:bodyPr>
            <a:normAutofit/>
          </a:bodyPr>
          <a:lstStyle/>
          <a:p>
            <a:pPr algn="ctr"/>
            <a:r>
              <a:rPr lang="zh-TW" altLang="en-US" sz="3200" b="1" dirty="0" smtClean="0">
                <a:solidFill>
                  <a:schemeClr val="tx1"/>
                </a:solidFill>
                <a:latin typeface="標楷體" pitchFamily="65" charset="-120"/>
                <a:ea typeface="標楷體" pitchFamily="65" charset="-120"/>
              </a:rPr>
              <a:t>第三節　研究問題</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412776"/>
            <a:ext cx="7848872" cy="4752528"/>
          </a:xfrm>
        </p:spPr>
        <p:txBody>
          <a:bodyPr>
            <a:normAutofit/>
          </a:bodyPr>
          <a:lstStyle/>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根據</a:t>
            </a:r>
            <a:r>
              <a:rPr lang="zh-TW" altLang="zh-TW" sz="2400" dirty="0">
                <a:solidFill>
                  <a:schemeClr val="tx1"/>
                </a:solidFill>
                <a:latin typeface="標楷體" pitchFamily="65" charset="-120"/>
                <a:ea typeface="標楷體" pitchFamily="65" charset="-120"/>
              </a:rPr>
              <a:t>上述研究目的提出下列研究問題</a:t>
            </a:r>
            <a:r>
              <a:rPr lang="en-US" altLang="zh-TW" sz="2400" dirty="0">
                <a:solidFill>
                  <a:schemeClr val="tx1"/>
                </a:solidFill>
                <a:latin typeface="標楷體" pitchFamily="65" charset="-120"/>
                <a:ea typeface="標楷體" pitchFamily="65" charset="-120"/>
              </a:rPr>
              <a:t>: </a:t>
            </a:r>
            <a:endParaRPr lang="en-US" altLang="zh-TW" sz="2400" dirty="0" smtClean="0">
              <a:solidFill>
                <a:schemeClr val="tx1"/>
              </a:solidFill>
              <a:latin typeface="標楷體" pitchFamily="65" charset="-120"/>
              <a:ea typeface="標楷體" pitchFamily="65" charset="-120"/>
            </a:endParaRPr>
          </a:p>
          <a:p>
            <a:pPr algn="l"/>
            <a:endParaRPr lang="en-US" altLang="zh-TW" sz="2400" dirty="0">
              <a:solidFill>
                <a:schemeClr val="tx1"/>
              </a:solidFill>
              <a:latin typeface="標楷體" pitchFamily="65" charset="-120"/>
              <a:ea typeface="標楷體" pitchFamily="65" charset="-120"/>
            </a:endParaRPr>
          </a:p>
          <a:p>
            <a:pPr algn="l"/>
            <a:r>
              <a:rPr lang="zh-TW" altLang="zh-TW" sz="2400" dirty="0" smtClean="0">
                <a:solidFill>
                  <a:schemeClr val="tx1"/>
                </a:solidFill>
                <a:latin typeface="標楷體" pitchFamily="65" charset="-120"/>
                <a:ea typeface="標楷體" pitchFamily="65" charset="-120"/>
              </a:rPr>
              <a:t>一</a:t>
            </a:r>
            <a:r>
              <a:rPr lang="zh-TW" altLang="zh-TW" sz="2400" dirty="0">
                <a:solidFill>
                  <a:schemeClr val="tx1"/>
                </a:solidFill>
                <a:latin typeface="標楷體" pitchFamily="65" charset="-120"/>
                <a:ea typeface="標楷體" pitchFamily="65" charset="-120"/>
              </a:rPr>
              <a:t>、探討祖父母對學齡前孫子女生活互動情形之看法。</a:t>
            </a:r>
          </a:p>
          <a:p>
            <a:pPr algn="l"/>
            <a:r>
              <a:rPr lang="zh-TW" altLang="en-US" sz="2400" dirty="0" smtClean="0">
                <a:solidFill>
                  <a:schemeClr val="tx1"/>
                </a:solidFill>
                <a:latin typeface="標楷體" pitchFamily="65" charset="-120"/>
                <a:ea typeface="標楷體" pitchFamily="65" charset="-120"/>
              </a:rPr>
              <a:t>二</a:t>
            </a:r>
            <a:r>
              <a:rPr lang="zh-TW" altLang="zh-TW" sz="2400" dirty="0" smtClean="0">
                <a:solidFill>
                  <a:schemeClr val="tx1"/>
                </a:solidFill>
                <a:latin typeface="標楷體" pitchFamily="65" charset="-120"/>
                <a:ea typeface="標楷體" pitchFamily="65" charset="-120"/>
              </a:rPr>
              <a:t>、</a:t>
            </a:r>
            <a:r>
              <a:rPr lang="zh-TW" altLang="zh-TW" sz="2400" dirty="0">
                <a:solidFill>
                  <a:schemeClr val="tx1"/>
                </a:solidFill>
                <a:latin typeface="標楷體" pitchFamily="65" charset="-120"/>
                <a:ea typeface="標楷體" pitchFamily="65" charset="-120"/>
              </a:rPr>
              <a:t>探討孫子女對於祖父母共同學習態度有何差異</a:t>
            </a:r>
            <a:r>
              <a:rPr lang="zh-TW" altLang="zh-TW" sz="2400" dirty="0" smtClean="0">
                <a:solidFill>
                  <a:schemeClr val="tx1"/>
                </a:solidFill>
                <a:latin typeface="標楷體" pitchFamily="65" charset="-120"/>
                <a:ea typeface="標楷體" pitchFamily="65" charset="-120"/>
              </a:rPr>
              <a:t>性</a:t>
            </a:r>
            <a:r>
              <a:rPr lang="zh-TW" altLang="en-US" sz="2400" dirty="0" smtClean="0">
                <a:solidFill>
                  <a:schemeClr val="tx1"/>
                </a:solidFill>
                <a:latin typeface="標楷體" pitchFamily="65" charset="-120"/>
                <a:ea typeface="標楷體" pitchFamily="65" charset="-120"/>
              </a:rPr>
              <a:t>。</a:t>
            </a:r>
            <a:endParaRPr lang="zh-TW" altLang="zh-TW" sz="2400" dirty="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三</a:t>
            </a:r>
            <a:r>
              <a:rPr lang="zh-TW" altLang="zh-TW" sz="2400" dirty="0" smtClean="0">
                <a:solidFill>
                  <a:schemeClr val="tx1"/>
                </a:solidFill>
                <a:latin typeface="標楷體" pitchFamily="65" charset="-120"/>
                <a:ea typeface="標楷體" pitchFamily="65" charset="-120"/>
              </a:rPr>
              <a:t>、</a:t>
            </a:r>
            <a:r>
              <a:rPr lang="zh-TW" altLang="zh-TW" sz="2400" dirty="0">
                <a:solidFill>
                  <a:schemeClr val="tx1"/>
                </a:solidFill>
                <a:latin typeface="標楷體" pitchFamily="65" charset="-120"/>
                <a:ea typeface="標楷體" pitchFamily="65" charset="-120"/>
              </a:rPr>
              <a:t>由孫子女及祖父母觀點，分析祖孫之互動學習之</a:t>
            </a:r>
            <a:r>
              <a:rPr lang="zh-TW" altLang="zh-TW" sz="2400" dirty="0" smtClean="0">
                <a:solidFill>
                  <a:schemeClr val="tx1"/>
                </a:solidFill>
                <a:latin typeface="標楷體" pitchFamily="65" charset="-120"/>
                <a:ea typeface="標楷體" pitchFamily="65" charset="-120"/>
              </a:rPr>
              <a:t>成效</a:t>
            </a:r>
            <a:r>
              <a:rPr lang="zh-TW" altLang="en-US" sz="2400" dirty="0" smtClean="0">
                <a:solidFill>
                  <a:schemeClr val="tx1"/>
                </a:solidFill>
                <a:latin typeface="標楷體" pitchFamily="65" charset="-120"/>
                <a:ea typeface="標楷體" pitchFamily="65" charset="-120"/>
              </a:rPr>
              <a:t>　</a:t>
            </a:r>
            <a:endParaRPr lang="en-US" altLang="zh-TW" sz="2400" dirty="0" smtClean="0">
              <a:solidFill>
                <a:schemeClr val="tx1"/>
              </a:solidFill>
              <a:latin typeface="標楷體" pitchFamily="65" charset="-120"/>
              <a:ea typeface="標楷體" pitchFamily="65" charset="-120"/>
            </a:endParaRPr>
          </a:p>
          <a:p>
            <a:pPr algn="l"/>
            <a:r>
              <a:rPr lang="zh-TW" altLang="en-US" sz="2400" dirty="0">
                <a:solidFill>
                  <a:schemeClr val="tx1"/>
                </a:solidFill>
                <a:latin typeface="標楷體" pitchFamily="65" charset="-120"/>
                <a:ea typeface="標楷體" pitchFamily="65" charset="-120"/>
              </a:rPr>
              <a:t>　</a:t>
            </a: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有</a:t>
            </a:r>
            <a:r>
              <a:rPr lang="zh-TW" altLang="zh-TW" sz="2400" dirty="0">
                <a:solidFill>
                  <a:schemeClr val="tx1"/>
                </a:solidFill>
                <a:latin typeface="標楷體" pitchFamily="65" charset="-120"/>
                <a:ea typeface="標楷體" pitchFamily="65" charset="-120"/>
              </a:rPr>
              <a:t>何</a:t>
            </a:r>
            <a:r>
              <a:rPr lang="zh-TW" altLang="zh-TW" sz="2400" dirty="0" smtClean="0">
                <a:solidFill>
                  <a:schemeClr val="tx1"/>
                </a:solidFill>
                <a:latin typeface="標楷體" pitchFamily="65" charset="-120"/>
                <a:ea typeface="標楷體" pitchFamily="65" charset="-120"/>
              </a:rPr>
              <a:t>差異性</a:t>
            </a:r>
            <a:r>
              <a:rPr lang="zh-TW" altLang="zh-TW" sz="2400" dirty="0">
                <a:solidFill>
                  <a:schemeClr val="tx1"/>
                </a:solidFill>
                <a:latin typeface="標楷體" pitchFamily="65" charset="-120"/>
                <a:ea typeface="標楷體" pitchFamily="65" charset="-120"/>
              </a:rPr>
              <a:t>。</a:t>
            </a:r>
          </a:p>
        </p:txBody>
      </p:sp>
      <p:pic>
        <p:nvPicPr>
          <p:cNvPr id="6" name="Picture 5" descr="C:\Users\user\AppData\Local\Microsoft\Windows\Temporary Internet Files\Content.IE5\KLEBY0ND\MC900416216[1].wmf"/>
          <p:cNvPicPr>
            <a:picLocks noChangeAspect="1" noChangeArrowheads="1"/>
          </p:cNvPicPr>
          <p:nvPr/>
        </p:nvPicPr>
        <p:blipFill>
          <a:blip r:embed="rId4" cstate="print"/>
          <a:srcRect/>
          <a:stretch>
            <a:fillRect/>
          </a:stretch>
        </p:blipFill>
        <p:spPr bwMode="auto">
          <a:xfrm>
            <a:off x="7236296" y="4221088"/>
            <a:ext cx="1584176" cy="233464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332656"/>
            <a:ext cx="7848872" cy="864096"/>
          </a:xfrm>
        </p:spPr>
        <p:txBody>
          <a:bodyPr>
            <a:normAutofit/>
          </a:bodyPr>
          <a:lstStyle/>
          <a:p>
            <a:pPr algn="ctr"/>
            <a:r>
              <a:rPr lang="zh-TW" altLang="en-US" sz="3200" b="1" dirty="0" smtClean="0">
                <a:solidFill>
                  <a:schemeClr val="tx1"/>
                </a:solidFill>
                <a:latin typeface="標楷體" pitchFamily="65" charset="-120"/>
                <a:ea typeface="標楷體" pitchFamily="65" charset="-120"/>
              </a:rPr>
              <a:t>第四節　名詞解釋</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484784"/>
            <a:ext cx="7848872" cy="4680520"/>
          </a:xfrm>
        </p:spPr>
        <p:txBody>
          <a:bodyPr>
            <a:normAutofit/>
          </a:bodyPr>
          <a:lstStyle/>
          <a:p>
            <a:pPr lvl="0" algn="l"/>
            <a:r>
              <a:rPr lang="zh-TW" altLang="en-US" sz="2400" b="1" dirty="0" smtClean="0">
                <a:solidFill>
                  <a:schemeClr val="tx1"/>
                </a:solidFill>
                <a:latin typeface="標楷體" pitchFamily="65" charset="-120"/>
                <a:ea typeface="標楷體" pitchFamily="65" charset="-120"/>
              </a:rPr>
              <a:t>一、</a:t>
            </a:r>
            <a:r>
              <a:rPr lang="zh-TW" altLang="zh-TW" sz="2400" b="1" dirty="0" smtClean="0">
                <a:solidFill>
                  <a:schemeClr val="tx1"/>
                </a:solidFill>
                <a:latin typeface="標楷體" pitchFamily="65" charset="-120"/>
                <a:ea typeface="標楷體" pitchFamily="65" charset="-120"/>
              </a:rPr>
              <a:t>祖孫互動</a:t>
            </a:r>
            <a:r>
              <a:rPr lang="zh-TW" altLang="en-US" sz="2400" dirty="0" smtClean="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因為</a:t>
            </a:r>
            <a:r>
              <a:rPr lang="zh-TW" altLang="zh-TW" sz="2400" dirty="0">
                <a:solidFill>
                  <a:schemeClr val="tx1"/>
                </a:solidFill>
                <a:latin typeface="標楷體" pitchFamily="65" charset="-120"/>
                <a:ea typeface="標楷體" pitchFamily="65" charset="-120"/>
              </a:rPr>
              <a:t>年齡、生活的距離，祖孫常不知</a:t>
            </a:r>
            <a:r>
              <a:rPr lang="zh-TW" altLang="zh-TW" sz="2400" dirty="0" smtClean="0">
                <a:solidFill>
                  <a:schemeClr val="tx1"/>
                </a:solidFill>
                <a:latin typeface="標楷體" pitchFamily="65" charset="-120"/>
                <a:ea typeface="標楷體" pitchFamily="65" charset="-120"/>
              </a:rPr>
              <a:t>如</a:t>
            </a:r>
            <a:r>
              <a:rPr lang="zh-TW" altLang="en-US" sz="2400" dirty="0" smtClean="0">
                <a:solidFill>
                  <a:schemeClr val="tx1"/>
                </a:solidFill>
                <a:latin typeface="標楷體" pitchFamily="65" charset="-120"/>
                <a:ea typeface="標楷體" pitchFamily="65" charset="-120"/>
              </a:rPr>
              <a:t> </a:t>
            </a:r>
            <a:endParaRPr lang="en-US" altLang="zh-TW" sz="2400" dirty="0" smtClean="0">
              <a:solidFill>
                <a:schemeClr val="tx1"/>
              </a:solidFill>
              <a:latin typeface="標楷體" pitchFamily="65" charset="-120"/>
              <a:ea typeface="標楷體" pitchFamily="65" charset="-120"/>
            </a:endParaRPr>
          </a:p>
          <a:p>
            <a:pPr lvl="0"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何互動</a:t>
            </a:r>
            <a:r>
              <a:rPr lang="zh-TW" altLang="en-US"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lvl="0" algn="l"/>
            <a:r>
              <a:rPr lang="zh-TW" altLang="en-US" sz="2400" dirty="0" smtClean="0">
                <a:solidFill>
                  <a:schemeClr val="tx1"/>
                </a:solidFill>
                <a:latin typeface="標楷體" pitchFamily="65" charset="-120"/>
                <a:ea typeface="標楷體" pitchFamily="65" charset="-120"/>
              </a:rPr>
              <a:t>二、</a:t>
            </a:r>
            <a:r>
              <a:rPr lang="zh-TW" altLang="zh-TW" sz="2400" b="1" dirty="0" smtClean="0">
                <a:solidFill>
                  <a:schemeClr val="tx1"/>
                </a:solidFill>
                <a:latin typeface="標楷體" pitchFamily="65" charset="-120"/>
                <a:ea typeface="標楷體" pitchFamily="65" charset="-120"/>
              </a:rPr>
              <a:t>代</a:t>
            </a:r>
            <a:r>
              <a:rPr lang="zh-TW" altLang="zh-TW" sz="2400" b="1" dirty="0">
                <a:solidFill>
                  <a:schemeClr val="tx1"/>
                </a:solidFill>
                <a:latin typeface="標楷體" pitchFamily="65" charset="-120"/>
                <a:ea typeface="標楷體" pitchFamily="65" charset="-120"/>
              </a:rPr>
              <a:t>間</a:t>
            </a:r>
            <a:r>
              <a:rPr lang="zh-TW" altLang="zh-TW" sz="2400" b="1" dirty="0" smtClean="0">
                <a:solidFill>
                  <a:schemeClr val="tx1"/>
                </a:solidFill>
                <a:latin typeface="標楷體" pitchFamily="65" charset="-120"/>
                <a:ea typeface="標楷體" pitchFamily="65" charset="-120"/>
              </a:rPr>
              <a:t>學習</a:t>
            </a:r>
            <a:r>
              <a:rPr lang="zh-TW" altLang="en-US" sz="2400" dirty="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是</a:t>
            </a:r>
            <a:r>
              <a:rPr lang="zh-TW" altLang="zh-TW" sz="2400" dirty="0">
                <a:solidFill>
                  <a:schemeClr val="tx1"/>
                </a:solidFill>
                <a:latin typeface="標楷體" pitchFamily="65" charset="-120"/>
                <a:ea typeface="標楷體" pitchFamily="65" charset="-120"/>
              </a:rPr>
              <a:t>強調不同世代依照計畫，在有持續性</a:t>
            </a:r>
            <a:r>
              <a:rPr lang="zh-TW" altLang="zh-TW"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lvl="0" algn="l"/>
            <a:r>
              <a:rPr lang="zh-TW" altLang="en-US" sz="2400" dirty="0" smtClean="0">
                <a:solidFill>
                  <a:schemeClr val="tx1"/>
                </a:solidFill>
                <a:latin typeface="標楷體" pitchFamily="65" charset="-120"/>
                <a:ea typeface="標楷體" pitchFamily="65" charset="-120"/>
              </a:rPr>
              <a:t>　　　　　　統</a:t>
            </a:r>
            <a:r>
              <a:rPr lang="zh-TW" altLang="zh-TW" sz="2400" dirty="0" smtClean="0">
                <a:solidFill>
                  <a:schemeClr val="tx1"/>
                </a:solidFill>
                <a:latin typeface="標楷體" pitchFamily="65" charset="-120"/>
                <a:ea typeface="標楷體" pitchFamily="65" charset="-120"/>
              </a:rPr>
              <a:t>性</a:t>
            </a:r>
            <a:r>
              <a:rPr lang="zh-TW" altLang="zh-TW" sz="2400" dirty="0">
                <a:solidFill>
                  <a:schemeClr val="tx1"/>
                </a:solidFill>
                <a:latin typeface="標楷體" pitchFamily="65" charset="-120"/>
                <a:ea typeface="標楷體" pitchFamily="65" charset="-120"/>
              </a:rPr>
              <a:t>、規則性的基礎下，達到</a:t>
            </a:r>
            <a:r>
              <a:rPr lang="zh-TW" altLang="zh-TW" sz="2400" dirty="0" smtClean="0">
                <a:solidFill>
                  <a:schemeClr val="tx1"/>
                </a:solidFill>
                <a:latin typeface="標楷體" pitchFamily="65" charset="-120"/>
                <a:ea typeface="標楷體" pitchFamily="65" charset="-120"/>
              </a:rPr>
              <a:t>具有意義與</a:t>
            </a:r>
            <a:r>
              <a:rPr lang="zh-TW" altLang="en-US" sz="2400" dirty="0" smtClean="0">
                <a:solidFill>
                  <a:schemeClr val="tx1"/>
                </a:solidFill>
                <a:latin typeface="標楷體" pitchFamily="65" charset="-120"/>
                <a:ea typeface="標楷體" pitchFamily="65" charset="-120"/>
              </a:rPr>
              <a:t>  </a:t>
            </a:r>
            <a:endParaRPr lang="en-US" altLang="zh-TW" sz="2400" dirty="0" smtClean="0">
              <a:solidFill>
                <a:schemeClr val="tx1"/>
              </a:solidFill>
              <a:latin typeface="標楷體" pitchFamily="65" charset="-120"/>
              <a:ea typeface="標楷體" pitchFamily="65" charset="-120"/>
            </a:endParaRPr>
          </a:p>
          <a:p>
            <a:pPr lvl="0" algn="l"/>
            <a:r>
              <a:rPr lang="zh-TW" altLang="en-US" sz="2400" dirty="0">
                <a:solidFill>
                  <a:schemeClr val="tx1"/>
                </a:solidFill>
                <a:latin typeface="標楷體" pitchFamily="65" charset="-120"/>
                <a:ea typeface="標楷體" pitchFamily="65" charset="-120"/>
              </a:rPr>
              <a:t> </a:t>
            </a: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交流的一種學習方式。</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三、</a:t>
            </a:r>
            <a:r>
              <a:rPr lang="zh-TW" altLang="zh-TW" sz="2400" b="1" dirty="0" smtClean="0">
                <a:solidFill>
                  <a:schemeClr val="tx1"/>
                </a:solidFill>
                <a:latin typeface="標楷體" pitchFamily="65" charset="-120"/>
                <a:ea typeface="標楷體" pitchFamily="65" charset="-120"/>
              </a:rPr>
              <a:t>幼兒</a:t>
            </a:r>
            <a:r>
              <a:rPr lang="zh-TW" altLang="en-US" sz="2400" dirty="0" smtClean="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是</a:t>
            </a:r>
            <a:r>
              <a:rPr lang="zh-TW" altLang="zh-TW" sz="2400" dirty="0">
                <a:solidFill>
                  <a:schemeClr val="tx1"/>
                </a:solidFill>
                <a:latin typeface="標楷體" pitchFamily="65" charset="-120"/>
                <a:ea typeface="標楷體" pitchFamily="65" charset="-120"/>
              </a:rPr>
              <a:t>指</a:t>
            </a:r>
            <a:r>
              <a:rPr lang="en-US" altLang="zh-TW" sz="2400" dirty="0">
                <a:solidFill>
                  <a:schemeClr val="tx1"/>
                </a:solidFill>
                <a:latin typeface="標楷體" pitchFamily="65" charset="-120"/>
                <a:ea typeface="標楷體" pitchFamily="65" charset="-120"/>
              </a:rPr>
              <a:t>2</a:t>
            </a:r>
            <a:r>
              <a:rPr lang="zh-TW" altLang="zh-TW" sz="2400" dirty="0">
                <a:solidFill>
                  <a:schemeClr val="tx1"/>
                </a:solidFill>
                <a:latin typeface="標楷體" pitchFamily="65" charset="-120"/>
                <a:ea typeface="標楷體" pitchFamily="65" charset="-120"/>
              </a:rPr>
              <a:t>～</a:t>
            </a:r>
            <a:r>
              <a:rPr lang="en-US" altLang="zh-TW" sz="2400" dirty="0">
                <a:solidFill>
                  <a:schemeClr val="tx1"/>
                </a:solidFill>
                <a:latin typeface="標楷體" pitchFamily="65" charset="-120"/>
                <a:ea typeface="標楷體" pitchFamily="65" charset="-120"/>
              </a:rPr>
              <a:t>6</a:t>
            </a:r>
            <a:r>
              <a:rPr lang="zh-TW" altLang="zh-TW" sz="2400" dirty="0">
                <a:solidFill>
                  <a:schemeClr val="tx1"/>
                </a:solidFill>
                <a:latin typeface="標楷體" pitchFamily="65" charset="-120"/>
                <a:ea typeface="標楷體" pitchFamily="65" charset="-120"/>
              </a:rPr>
              <a:t>歲的孩子</a:t>
            </a:r>
            <a:r>
              <a:rPr lang="zh-TW" altLang="zh-TW" sz="2400" dirty="0" smtClean="0">
                <a:solidFill>
                  <a:schemeClr val="tx1"/>
                </a:solidFill>
                <a:latin typeface="標楷體" pitchFamily="65" charset="-120"/>
                <a:ea typeface="標楷體" pitchFamily="65" charset="-120"/>
              </a:rPr>
              <a:t>，此</a:t>
            </a:r>
            <a:r>
              <a:rPr lang="zh-TW" altLang="zh-TW" sz="2400" dirty="0">
                <a:solidFill>
                  <a:schemeClr val="tx1"/>
                </a:solidFill>
                <a:latin typeface="標楷體" pitchFamily="65" charset="-120"/>
                <a:ea typeface="標楷體" pitchFamily="65" charset="-120"/>
              </a:rPr>
              <a:t>期是人生發展最重要</a:t>
            </a:r>
            <a:r>
              <a:rPr lang="zh-TW" altLang="zh-TW" sz="2400" dirty="0" smtClean="0">
                <a:solidFill>
                  <a:schemeClr val="tx1"/>
                </a:solidFill>
                <a:latin typeface="標楷體" pitchFamily="65" charset="-120"/>
                <a:ea typeface="標楷體" pitchFamily="65" charset="-120"/>
              </a:rPr>
              <a:t>的</a:t>
            </a:r>
            <a:r>
              <a:rPr lang="zh-TW" altLang="en-US" sz="2400" dirty="0" smtClean="0">
                <a:solidFill>
                  <a:schemeClr val="tx1"/>
                </a:solidFill>
                <a:latin typeface="標楷體" pitchFamily="65" charset="-120"/>
                <a:ea typeface="標楷體" pitchFamily="65" charset="-120"/>
              </a:rPr>
              <a:t> </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階段</a:t>
            </a:r>
            <a:r>
              <a:rPr lang="zh-TW" altLang="en-US"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lvl="0" algn="l"/>
            <a:r>
              <a:rPr lang="zh-TW" altLang="en-US" sz="2400" dirty="0" smtClean="0">
                <a:solidFill>
                  <a:schemeClr val="tx1"/>
                </a:solidFill>
                <a:latin typeface="標楷體" pitchFamily="65" charset="-120"/>
                <a:ea typeface="標楷體" pitchFamily="65" charset="-120"/>
              </a:rPr>
              <a:t>四、</a:t>
            </a:r>
            <a:r>
              <a:rPr lang="zh-TW" altLang="zh-TW" sz="2400" b="1" dirty="0" smtClean="0">
                <a:solidFill>
                  <a:schemeClr val="tx1"/>
                </a:solidFill>
                <a:latin typeface="標楷體" pitchFamily="65" charset="-120"/>
                <a:ea typeface="標楷體" pitchFamily="65" charset="-120"/>
              </a:rPr>
              <a:t>祖父母</a:t>
            </a:r>
            <a:r>
              <a:rPr lang="zh-TW" altLang="en-US" sz="2400" dirty="0" smtClean="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是</a:t>
            </a:r>
            <a:r>
              <a:rPr lang="zh-TW" altLang="zh-TW" sz="2400" dirty="0">
                <a:solidFill>
                  <a:schemeClr val="tx1"/>
                </a:solidFill>
                <a:latin typeface="標楷體" pitchFamily="65" charset="-120"/>
                <a:ea typeface="標楷體" pitchFamily="65" charset="-120"/>
              </a:rPr>
              <a:t>指父親的父母親之</a:t>
            </a:r>
            <a:r>
              <a:rPr lang="zh-TW" altLang="zh-TW" sz="2400" dirty="0" smtClean="0">
                <a:solidFill>
                  <a:schemeClr val="tx1"/>
                </a:solidFill>
                <a:latin typeface="標楷體" pitchFamily="65" charset="-120"/>
                <a:ea typeface="標楷體" pitchFamily="65" charset="-120"/>
              </a:rPr>
              <a:t>親屬</a:t>
            </a:r>
            <a:r>
              <a:rPr lang="zh-TW" altLang="en-US" sz="2400" dirty="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而</a:t>
            </a:r>
            <a:r>
              <a:rPr lang="zh-TW" altLang="zh-TW" sz="2400" dirty="0">
                <a:solidFill>
                  <a:schemeClr val="tx1"/>
                </a:solidFill>
                <a:latin typeface="標楷體" pitchFamily="65" charset="-120"/>
                <a:ea typeface="標楷體" pitchFamily="65" charset="-120"/>
              </a:rPr>
              <a:t>不同地方及</a:t>
            </a:r>
            <a:r>
              <a:rPr lang="zh-TW" altLang="zh-TW" sz="2400" dirty="0" smtClean="0">
                <a:solidFill>
                  <a:schemeClr val="tx1"/>
                </a:solidFill>
                <a:latin typeface="標楷體" pitchFamily="65" charset="-120"/>
                <a:ea typeface="標楷體" pitchFamily="65" charset="-120"/>
              </a:rPr>
              <a:t>方</a:t>
            </a:r>
            <a:r>
              <a:rPr lang="zh-TW" altLang="en-US" sz="2400" dirty="0" smtClean="0">
                <a:solidFill>
                  <a:schemeClr val="tx1"/>
                </a:solidFill>
                <a:latin typeface="標楷體" pitchFamily="65" charset="-120"/>
                <a:ea typeface="標楷體" pitchFamily="65" charset="-120"/>
              </a:rPr>
              <a:t>  </a:t>
            </a:r>
            <a:endParaRPr lang="en-US" altLang="zh-TW" sz="2400" dirty="0" smtClean="0">
              <a:solidFill>
                <a:schemeClr val="tx1"/>
              </a:solidFill>
              <a:latin typeface="標楷體" pitchFamily="65" charset="-120"/>
              <a:ea typeface="標楷體" pitchFamily="65" charset="-120"/>
            </a:endParaRPr>
          </a:p>
          <a:p>
            <a:pPr lvl="0"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言對祖父母和外祖父母有不同的稱謂。</a:t>
            </a:r>
          </a:p>
          <a:p>
            <a:pPr algn="l"/>
            <a:endParaRPr lang="en-US" altLang="zh-TW" sz="2400" dirty="0" smtClean="0">
              <a:solidFill>
                <a:schemeClr val="tx1"/>
              </a:solidFill>
            </a:endParaRPr>
          </a:p>
          <a:p>
            <a:pPr algn="l"/>
            <a:endParaRPr lang="zh-TW" altLang="zh-TW" sz="2400" dirty="0">
              <a:solidFill>
                <a:schemeClr val="tx1"/>
              </a:solidFill>
            </a:endParaRPr>
          </a:p>
          <a:p>
            <a:pPr lvl="0" algn="l"/>
            <a:endParaRPr lang="zh-TW" altLang="zh-TW" sz="2400" dirty="0">
              <a:solidFill>
                <a:schemeClr val="tx1"/>
              </a:solidFill>
            </a:endParaRPr>
          </a:p>
          <a:p>
            <a:pPr algn="l"/>
            <a:endParaRPr lang="zh-TW" altLang="zh-TW" sz="2400" dirty="0">
              <a:solidFill>
                <a:schemeClr val="tx1"/>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939697"/>
          </a:xfrm>
          <a:prstGeom prst="rect">
            <a:avLst/>
          </a:prstGeom>
        </p:spPr>
      </p:pic>
      <p:sp>
        <p:nvSpPr>
          <p:cNvPr id="2" name="標題 1"/>
          <p:cNvSpPr>
            <a:spLocks noGrp="1"/>
          </p:cNvSpPr>
          <p:nvPr>
            <p:ph type="ctrTitle"/>
          </p:nvPr>
        </p:nvSpPr>
        <p:spPr>
          <a:xfrm>
            <a:off x="611560" y="332656"/>
            <a:ext cx="7848872" cy="864096"/>
          </a:xfrm>
        </p:spPr>
        <p:txBody>
          <a:bodyPr>
            <a:normAutofit/>
          </a:bodyPr>
          <a:lstStyle/>
          <a:p>
            <a:pPr algn="ctr"/>
            <a:r>
              <a:rPr lang="zh-TW" altLang="en-US" sz="3200" b="1" dirty="0" smtClean="0">
                <a:solidFill>
                  <a:schemeClr val="tx1"/>
                </a:solidFill>
                <a:latin typeface="標楷體" pitchFamily="65" charset="-120"/>
                <a:ea typeface="標楷體" pitchFamily="65" charset="-120"/>
              </a:rPr>
              <a:t>第五節　研究範圍</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a:solidFill>
                <a:schemeClr val="tx1"/>
              </a:solidFill>
              <a:latin typeface="標楷體" pitchFamily="65" charset="-120"/>
              <a:ea typeface="標楷體" pitchFamily="65" charset="-120"/>
            </a:endParaRPr>
          </a:p>
          <a:p>
            <a:pPr algn="l">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研究</a:t>
            </a:r>
            <a:r>
              <a:rPr lang="zh-TW" altLang="zh-TW" sz="2400" dirty="0">
                <a:solidFill>
                  <a:schemeClr val="tx1"/>
                </a:solidFill>
                <a:latin typeface="標楷體" pitchFamily="65" charset="-120"/>
                <a:ea typeface="標楷體" pitchFamily="65" charset="-120"/>
              </a:rPr>
              <a:t>對象</a:t>
            </a:r>
            <a:r>
              <a:rPr lang="zh-TW" altLang="zh-TW" sz="2400" dirty="0" smtClean="0">
                <a:solidFill>
                  <a:schemeClr val="tx1"/>
                </a:solidFill>
                <a:latin typeface="標楷體" pitchFamily="65" charset="-120"/>
                <a:ea typeface="標楷體" pitchFamily="65" charset="-120"/>
              </a:rPr>
              <a:t>：</a:t>
            </a:r>
            <a:endParaRPr lang="en-US" altLang="zh-TW" sz="2400" dirty="0">
              <a:solidFill>
                <a:schemeClr val="tx1"/>
              </a:solidFill>
              <a:latin typeface="標楷體" pitchFamily="65" charset="-120"/>
              <a:ea typeface="標楷體" pitchFamily="65" charset="-120"/>
            </a:endParaRPr>
          </a:p>
          <a:p>
            <a:pPr algn="l"/>
            <a:r>
              <a:rPr lang="en-US" altLang="zh-TW" sz="2400" dirty="0" smtClean="0">
                <a:solidFill>
                  <a:schemeClr val="tx1"/>
                </a:solidFill>
                <a:latin typeface="標楷體" pitchFamily="65" charset="-120"/>
                <a:ea typeface="標楷體" pitchFamily="65" charset="-120"/>
              </a:rPr>
              <a:t>    </a:t>
            </a:r>
            <a:r>
              <a:rPr lang="zh-TW" altLang="zh-TW" sz="2400" dirty="0">
                <a:solidFill>
                  <a:schemeClr val="tx1"/>
                </a:solidFill>
                <a:latin typeface="標楷體" pitchFamily="65" charset="-120"/>
                <a:ea typeface="標楷體" pitchFamily="65" charset="-120"/>
              </a:rPr>
              <a:t>以高雄市Ｙ</a:t>
            </a:r>
            <a:r>
              <a:rPr lang="zh-TW" altLang="zh-TW" sz="2400" dirty="0" smtClean="0">
                <a:solidFill>
                  <a:schemeClr val="tx1"/>
                </a:solidFill>
                <a:latin typeface="標楷體" pitchFamily="65" charset="-120"/>
                <a:ea typeface="標楷體" pitchFamily="65" charset="-120"/>
              </a:rPr>
              <a:t>幼兒園</a:t>
            </a:r>
            <a:r>
              <a:rPr lang="zh-TW" altLang="en-US" sz="2400" dirty="0" smtClean="0">
                <a:solidFill>
                  <a:schemeClr val="tx1"/>
                </a:solidFill>
                <a:latin typeface="標楷體" pitchFamily="65" charset="-120"/>
                <a:ea typeface="標楷體" pitchFamily="65" charset="-120"/>
              </a:rPr>
              <a:t>的</a:t>
            </a:r>
            <a:r>
              <a:rPr lang="zh-TW" altLang="zh-TW" sz="2400" dirty="0" smtClean="0">
                <a:solidFill>
                  <a:schemeClr val="tx1"/>
                </a:solidFill>
                <a:latin typeface="標楷體" pitchFamily="65" charset="-120"/>
                <a:ea typeface="標楷體" pitchFamily="65" charset="-120"/>
              </a:rPr>
              <a:t>幼兒與祖父母</a:t>
            </a:r>
            <a:r>
              <a:rPr lang="zh-TW" altLang="zh-TW" sz="2400" dirty="0">
                <a:solidFill>
                  <a:schemeClr val="tx1"/>
                </a:solidFill>
                <a:latin typeface="標楷體" pitchFamily="65" charset="-120"/>
                <a:ea typeface="標楷體" pitchFamily="65" charset="-120"/>
              </a:rPr>
              <a:t>為研究對象，主要探討幼兒與祖父母互相</a:t>
            </a:r>
            <a:r>
              <a:rPr lang="zh-TW" altLang="zh-TW" sz="2400" dirty="0" smtClean="0">
                <a:solidFill>
                  <a:schemeClr val="tx1"/>
                </a:solidFill>
                <a:latin typeface="標楷體" pitchFamily="65" charset="-120"/>
                <a:ea typeface="標楷體" pitchFamily="65" charset="-120"/>
              </a:rPr>
              <a:t>學習態度</a:t>
            </a:r>
            <a:r>
              <a:rPr lang="zh-TW" altLang="zh-TW" sz="2400" dirty="0">
                <a:solidFill>
                  <a:schemeClr val="tx1"/>
                </a:solidFill>
                <a:latin typeface="標楷體" pitchFamily="65" charset="-120"/>
                <a:ea typeface="標楷體" pitchFamily="65" charset="-120"/>
              </a:rPr>
              <a:t>有何互相學習效果</a:t>
            </a:r>
            <a:r>
              <a:rPr lang="zh-TW" altLang="zh-TW"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endParaRPr lang="zh-TW" altLang="zh-TW" sz="2400" dirty="0">
              <a:solidFill>
                <a:schemeClr val="tx1"/>
              </a:solidFill>
              <a:latin typeface="標楷體" pitchFamily="65" charset="-120"/>
              <a:ea typeface="標楷體" pitchFamily="65" charset="-120"/>
            </a:endParaRPr>
          </a:p>
          <a:p>
            <a:pPr algn="l">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研究</a:t>
            </a:r>
            <a:r>
              <a:rPr lang="zh-TW" altLang="zh-TW" sz="2400" dirty="0">
                <a:solidFill>
                  <a:schemeClr val="tx1"/>
                </a:solidFill>
                <a:latin typeface="標楷體" pitchFamily="65" charset="-120"/>
                <a:ea typeface="標楷體" pitchFamily="65" charset="-120"/>
              </a:rPr>
              <a:t>場域</a:t>
            </a:r>
            <a:r>
              <a:rPr lang="zh-TW" altLang="zh-TW" sz="2400" dirty="0" smtClean="0">
                <a:solidFill>
                  <a:schemeClr val="tx1"/>
                </a:solidFill>
                <a:latin typeface="標楷體" pitchFamily="65" charset="-120"/>
                <a:ea typeface="標楷體" pitchFamily="65" charset="-120"/>
              </a:rPr>
              <a:t>：</a:t>
            </a:r>
            <a:endParaRPr lang="zh-TW" altLang="zh-TW" sz="2400" dirty="0">
              <a:solidFill>
                <a:schemeClr val="tx1"/>
              </a:solidFill>
              <a:latin typeface="標楷體" pitchFamily="65" charset="-120"/>
              <a:ea typeface="標楷體" pitchFamily="65" charset="-120"/>
            </a:endParaRPr>
          </a:p>
          <a:p>
            <a:pPr algn="l"/>
            <a:r>
              <a:rPr lang="en-US" altLang="zh-TW" sz="2400" dirty="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以</a:t>
            </a:r>
            <a:r>
              <a:rPr lang="zh-TW" altLang="zh-TW" sz="2400" dirty="0">
                <a:solidFill>
                  <a:schemeClr val="tx1"/>
                </a:solidFill>
                <a:latin typeface="標楷體" pitchFamily="65" charset="-120"/>
                <a:ea typeface="標楷體" pitchFamily="65" charset="-120"/>
              </a:rPr>
              <a:t>Ｙ幼兒園為研究場地，實際教學。</a:t>
            </a:r>
          </a:p>
        </p:txBody>
      </p:sp>
      <p:pic>
        <p:nvPicPr>
          <p:cNvPr id="6" name="Picture 5" descr="C:\Users\user\AppData\Local\Microsoft\Windows\Temporary Internet Files\Content.IE5\KLEBY0ND\MC900416216[1].wmf"/>
          <p:cNvPicPr>
            <a:picLocks noChangeAspect="1" noChangeArrowheads="1"/>
          </p:cNvPicPr>
          <p:nvPr/>
        </p:nvPicPr>
        <p:blipFill>
          <a:blip r:embed="rId4" cstate="print"/>
          <a:srcRect/>
          <a:stretch>
            <a:fillRect/>
          </a:stretch>
        </p:blipFill>
        <p:spPr bwMode="auto">
          <a:xfrm>
            <a:off x="7020272" y="4221088"/>
            <a:ext cx="1584176" cy="233464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332656"/>
            <a:ext cx="7848872" cy="864096"/>
          </a:xfrm>
        </p:spPr>
        <p:txBody>
          <a:bodyPr>
            <a:normAutofit/>
          </a:bodyPr>
          <a:lstStyle/>
          <a:p>
            <a:pPr algn="ctr"/>
            <a:r>
              <a:rPr lang="zh-TW" altLang="en-US" sz="3200" b="1" dirty="0" smtClean="0">
                <a:solidFill>
                  <a:schemeClr val="tx1"/>
                </a:solidFill>
                <a:latin typeface="標楷體" pitchFamily="65" charset="-120"/>
                <a:ea typeface="標楷體" pitchFamily="65" charset="-120"/>
              </a:rPr>
              <a:t>第二章　文獻探討</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本</a:t>
            </a:r>
            <a:r>
              <a:rPr lang="zh-TW" altLang="zh-TW" sz="2400" dirty="0">
                <a:solidFill>
                  <a:schemeClr val="tx1"/>
                </a:solidFill>
                <a:latin typeface="標楷體" pitchFamily="65" charset="-120"/>
                <a:ea typeface="標楷體" pitchFamily="65" charset="-120"/>
              </a:rPr>
              <a:t>研究的目的在透過學前幼兒與祖父母共同學習態度瞭解之間的相互關係</a:t>
            </a:r>
            <a:r>
              <a:rPr lang="zh-TW" altLang="zh-TW"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lnSpc>
                <a:spcPts val="3000"/>
              </a:lnSpc>
            </a:pPr>
            <a:r>
              <a:rPr lang="zh-TW" altLang="zh-TW" sz="2400" dirty="0" smtClean="0">
                <a:solidFill>
                  <a:schemeClr val="tx1"/>
                </a:solidFill>
                <a:latin typeface="標楷體" pitchFamily="65" charset="-120"/>
                <a:ea typeface="標楷體" pitchFamily="65" charset="-120"/>
              </a:rPr>
              <a:t>本</a:t>
            </a:r>
            <a:r>
              <a:rPr lang="zh-TW" altLang="zh-TW" sz="2400" dirty="0">
                <a:solidFill>
                  <a:schemeClr val="tx1"/>
                </a:solidFill>
                <a:latin typeface="標楷體" pitchFamily="65" charset="-120"/>
                <a:ea typeface="標楷體" pitchFamily="65" charset="-120"/>
              </a:rPr>
              <a:t>章的內容</a:t>
            </a:r>
            <a:r>
              <a:rPr lang="zh-TW" altLang="zh-TW" sz="2400" dirty="0" smtClean="0">
                <a:solidFill>
                  <a:schemeClr val="tx1"/>
                </a:solidFill>
                <a:latin typeface="標楷體" pitchFamily="65" charset="-120"/>
                <a:ea typeface="標楷體" pitchFamily="65" charset="-120"/>
              </a:rPr>
              <a:t>分為</a:t>
            </a:r>
            <a:r>
              <a:rPr lang="zh-TW" altLang="en-US" sz="2400" dirty="0" smtClean="0">
                <a:solidFill>
                  <a:schemeClr val="tx1"/>
                </a:solidFill>
                <a:latin typeface="標楷體" pitchFamily="65" charset="-120"/>
                <a:ea typeface="標楷體" pitchFamily="65" charset="-120"/>
              </a:rPr>
              <a:t>三</a:t>
            </a:r>
            <a:r>
              <a:rPr lang="zh-TW" altLang="zh-TW" sz="2400" dirty="0" smtClean="0">
                <a:solidFill>
                  <a:schemeClr val="tx1"/>
                </a:solidFill>
                <a:latin typeface="標楷體" pitchFamily="65" charset="-120"/>
                <a:ea typeface="標楷體" pitchFamily="65" charset="-120"/>
              </a:rPr>
              <a:t>節</a:t>
            </a:r>
            <a:r>
              <a:rPr lang="zh-TW" altLang="en-US"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lnSpc>
                <a:spcPts val="3500"/>
              </a:lnSpc>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第一節</a:t>
            </a:r>
            <a:r>
              <a:rPr lang="zh-TW" altLang="en-US" sz="2400" dirty="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祖父母</a:t>
            </a:r>
            <a:r>
              <a:rPr lang="zh-TW" altLang="zh-TW" sz="2400" dirty="0">
                <a:solidFill>
                  <a:schemeClr val="tx1"/>
                </a:solidFill>
                <a:latin typeface="標楷體" pitchFamily="65" charset="-120"/>
                <a:ea typeface="標楷體" pitchFamily="65" charset="-120"/>
              </a:rPr>
              <a:t>角色在孫子女</a:t>
            </a:r>
            <a:r>
              <a:rPr lang="zh-TW" altLang="zh-TW" sz="2400" dirty="0" smtClean="0">
                <a:solidFill>
                  <a:schemeClr val="tx1"/>
                </a:solidFill>
                <a:latin typeface="標楷體" pitchFamily="65" charset="-120"/>
                <a:ea typeface="標楷體" pitchFamily="65" charset="-120"/>
              </a:rPr>
              <a:t>生活</a:t>
            </a:r>
            <a:r>
              <a:rPr lang="zh-TW" altLang="zh-TW" sz="2400" dirty="0">
                <a:solidFill>
                  <a:schemeClr val="tx1"/>
                </a:solidFill>
                <a:latin typeface="標楷體" pitchFamily="65" charset="-120"/>
                <a:ea typeface="標楷體" pitchFamily="65" charset="-120"/>
              </a:rPr>
              <a:t>中之涵義及</a:t>
            </a:r>
            <a:r>
              <a:rPr lang="zh-TW" altLang="zh-TW" sz="2400" dirty="0" smtClean="0">
                <a:solidFill>
                  <a:schemeClr val="tx1"/>
                </a:solidFill>
                <a:latin typeface="標楷體" pitchFamily="65" charset="-120"/>
                <a:ea typeface="標楷體" pitchFamily="65" charset="-120"/>
              </a:rPr>
              <a:t>影響</a:t>
            </a:r>
            <a:r>
              <a:rPr lang="zh-TW" altLang="en-US"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lnSpc>
                <a:spcPts val="3500"/>
              </a:lnSpc>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第二節</a:t>
            </a:r>
            <a:r>
              <a:rPr lang="en-US" altLang="zh-TW"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影響</a:t>
            </a:r>
            <a:r>
              <a:rPr lang="zh-TW" altLang="zh-TW" sz="2400" dirty="0">
                <a:solidFill>
                  <a:schemeClr val="tx1"/>
                </a:solidFill>
                <a:latin typeface="標楷體" pitchFamily="65" charset="-120"/>
                <a:ea typeface="標楷體" pitchFamily="65" charset="-120"/>
              </a:rPr>
              <a:t>祖父母與孫子女生活的相關</a:t>
            </a:r>
            <a:r>
              <a:rPr lang="zh-TW" altLang="zh-TW" sz="2400" dirty="0" smtClean="0">
                <a:solidFill>
                  <a:schemeClr val="tx1"/>
                </a:solidFill>
                <a:latin typeface="標楷體" pitchFamily="65" charset="-120"/>
                <a:ea typeface="標楷體" pitchFamily="65" charset="-120"/>
              </a:rPr>
              <a:t>因素</a:t>
            </a:r>
            <a:r>
              <a:rPr lang="zh-TW" altLang="en-US" sz="2400" dirty="0" smtClean="0">
                <a:solidFill>
                  <a:schemeClr val="tx1"/>
                </a:solidFill>
                <a:latin typeface="標楷體" pitchFamily="65" charset="-120"/>
                <a:ea typeface="標楷體" pitchFamily="65" charset="-120"/>
              </a:rPr>
              <a:t>。</a:t>
            </a:r>
            <a:endParaRPr lang="zh-TW" altLang="zh-TW" sz="2400" dirty="0">
              <a:solidFill>
                <a:schemeClr val="tx1"/>
              </a:solidFill>
              <a:latin typeface="標楷體" pitchFamily="65" charset="-120"/>
              <a:ea typeface="標楷體" pitchFamily="65" charset="-120"/>
            </a:endParaRPr>
          </a:p>
          <a:p>
            <a:pPr algn="l">
              <a:lnSpc>
                <a:spcPts val="3500"/>
              </a:lnSpc>
              <a:buFont typeface="Wingdings" pitchFamily="2" charset="2"/>
              <a:buChar char="l"/>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第三節</a:t>
            </a:r>
            <a:r>
              <a:rPr lang="en-US" altLang="zh-TW"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影響</a:t>
            </a:r>
            <a:r>
              <a:rPr lang="zh-TW" altLang="zh-TW" sz="2400" dirty="0">
                <a:solidFill>
                  <a:schemeClr val="tx1"/>
                </a:solidFill>
                <a:latin typeface="標楷體" pitchFamily="65" charset="-120"/>
                <a:ea typeface="標楷體" pitchFamily="65" charset="-120"/>
              </a:rPr>
              <a:t>祖孫學習互動相關研究。</a:t>
            </a:r>
          </a:p>
        </p:txBody>
      </p:sp>
      <p:pic>
        <p:nvPicPr>
          <p:cNvPr id="6" name="Picture 2" descr="C:\Users\user\AppData\Local\Microsoft\Windows\Temporary Internet Files\Content.IE5\8EVZPZ3G\MC900232107[1].wmf"/>
          <p:cNvPicPr>
            <a:picLocks noChangeAspect="1" noChangeArrowheads="1"/>
          </p:cNvPicPr>
          <p:nvPr/>
        </p:nvPicPr>
        <p:blipFill>
          <a:blip r:embed="rId4" cstate="print"/>
          <a:srcRect/>
          <a:stretch>
            <a:fillRect/>
          </a:stretch>
        </p:blipFill>
        <p:spPr bwMode="auto">
          <a:xfrm>
            <a:off x="6300192" y="4234769"/>
            <a:ext cx="2380694" cy="262323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467544" y="332656"/>
            <a:ext cx="7848872" cy="864096"/>
          </a:xfrm>
        </p:spPr>
        <p:txBody>
          <a:bodyPr>
            <a:normAutofit/>
          </a:bodyPr>
          <a:lstStyle/>
          <a:p>
            <a:pPr algn="ctr"/>
            <a:r>
              <a:rPr lang="zh-TW" altLang="zh-TW" sz="2800" b="1" dirty="0">
                <a:solidFill>
                  <a:schemeClr val="tx1"/>
                </a:solidFill>
                <a:latin typeface="標楷體" pitchFamily="65" charset="-120"/>
                <a:ea typeface="標楷體" pitchFamily="65" charset="-120"/>
              </a:rPr>
              <a:t>第一</a:t>
            </a:r>
            <a:r>
              <a:rPr lang="zh-TW" altLang="zh-TW" sz="2800" b="1" dirty="0" smtClean="0">
                <a:solidFill>
                  <a:schemeClr val="tx1"/>
                </a:solidFill>
                <a:latin typeface="標楷體" pitchFamily="65" charset="-120"/>
                <a:ea typeface="標楷體" pitchFamily="65" charset="-120"/>
              </a:rPr>
              <a:t>節</a:t>
            </a:r>
            <a:r>
              <a:rPr lang="zh-TW" altLang="en-US" sz="2800" b="1" dirty="0" smtClean="0">
                <a:solidFill>
                  <a:schemeClr val="tx1"/>
                </a:solidFill>
                <a:latin typeface="標楷體" pitchFamily="65" charset="-120"/>
                <a:ea typeface="標楷體" pitchFamily="65" charset="-120"/>
              </a:rPr>
              <a:t> </a:t>
            </a:r>
            <a:r>
              <a:rPr lang="zh-TW" altLang="zh-TW" sz="2800" b="1" dirty="0" smtClean="0">
                <a:solidFill>
                  <a:schemeClr val="tx1"/>
                </a:solidFill>
                <a:latin typeface="標楷體" pitchFamily="65" charset="-120"/>
                <a:ea typeface="標楷體" pitchFamily="65" charset="-120"/>
              </a:rPr>
              <a:t>祖父母</a:t>
            </a:r>
            <a:r>
              <a:rPr lang="zh-TW" altLang="zh-TW" sz="2800" b="1" dirty="0">
                <a:solidFill>
                  <a:schemeClr val="tx1"/>
                </a:solidFill>
                <a:latin typeface="標楷體" pitchFamily="65" charset="-120"/>
                <a:ea typeface="標楷體" pitchFamily="65" charset="-120"/>
              </a:rPr>
              <a:t>角色在孫子女生活中之涵義及影響</a:t>
            </a:r>
            <a:endParaRPr lang="zh-TW" altLang="en-US" sz="28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539552" y="1412776"/>
            <a:ext cx="7848872" cy="5112568"/>
          </a:xfrm>
        </p:spPr>
        <p:txBody>
          <a:bodyPr>
            <a:normAutofit/>
          </a:bodyPr>
          <a:lstStyle/>
          <a:p>
            <a:pPr algn="l">
              <a:lnSpc>
                <a:spcPts val="3500"/>
              </a:lnSpc>
            </a:pPr>
            <a:r>
              <a:rPr lang="zh-TW" altLang="en-US" sz="2400" dirty="0" smtClean="0">
                <a:solidFill>
                  <a:schemeClr val="tx1"/>
                </a:solidFill>
                <a:latin typeface="標楷體" pitchFamily="65" charset="-120"/>
                <a:ea typeface="標楷體" pitchFamily="65" charset="-120"/>
              </a:rPr>
              <a:t> 一、</a:t>
            </a:r>
            <a:r>
              <a:rPr lang="zh-TW" altLang="zh-TW" sz="2400" dirty="0" smtClean="0">
                <a:solidFill>
                  <a:schemeClr val="tx1"/>
                </a:solidFill>
                <a:latin typeface="標楷體" pitchFamily="65" charset="-120"/>
                <a:ea typeface="標楷體" pitchFamily="65" charset="-120"/>
              </a:rPr>
              <a:t>簡楚瑤（</a:t>
            </a:r>
            <a:r>
              <a:rPr lang="en-US" altLang="zh-TW" sz="2400" dirty="0" smtClean="0">
                <a:solidFill>
                  <a:schemeClr val="tx1"/>
                </a:solidFill>
                <a:latin typeface="標楷體" pitchFamily="65" charset="-120"/>
                <a:ea typeface="標楷體" pitchFamily="65" charset="-120"/>
              </a:rPr>
              <a:t>2005</a:t>
            </a:r>
            <a:r>
              <a:rPr lang="zh-TW" altLang="zh-TW" sz="2400" dirty="0" smtClean="0">
                <a:solidFill>
                  <a:schemeClr val="tx1"/>
                </a:solidFill>
                <a:latin typeface="標楷體" pitchFamily="65" charset="-120"/>
                <a:ea typeface="標楷體" pitchFamily="65" charset="-120"/>
              </a:rPr>
              <a:t>）就祖父母諸多定義及形象中，歸納</a:t>
            </a:r>
            <a:r>
              <a:rPr lang="zh-TW" altLang="en-US" sz="2400" dirty="0" smtClean="0">
                <a:solidFill>
                  <a:schemeClr val="tx1"/>
                </a:solidFill>
                <a:latin typeface="標楷體" pitchFamily="65" charset="-120"/>
                <a:ea typeface="標楷體" pitchFamily="65" charset="-120"/>
              </a:rPr>
              <a:t> </a:t>
            </a:r>
            <a:endParaRPr lang="en-US" altLang="zh-TW" sz="2400" dirty="0" smtClean="0">
              <a:solidFill>
                <a:schemeClr val="tx1"/>
              </a:solidFill>
              <a:latin typeface="標楷體" pitchFamily="65" charset="-120"/>
              <a:ea typeface="標楷體" pitchFamily="65" charset="-120"/>
            </a:endParaRPr>
          </a:p>
          <a:p>
            <a:pPr algn="l">
              <a:lnSpc>
                <a:spcPts val="3500"/>
              </a:lnSpc>
            </a:pP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為幾個具代表性的角色</a:t>
            </a:r>
            <a:r>
              <a:rPr lang="zh-TW" altLang="en-US"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lnSpc>
                <a:spcPts val="3500"/>
              </a:lnSpc>
            </a:pPr>
            <a:r>
              <a:rPr lang="zh-TW" altLang="en-US" sz="2400" dirty="0" smtClean="0">
                <a:solidFill>
                  <a:schemeClr val="tx1"/>
                </a:solidFill>
                <a:latin typeface="標楷體" pitchFamily="65" charset="-120"/>
                <a:ea typeface="標楷體" pitchFamily="65" charset="-120"/>
              </a:rPr>
              <a:t>   </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一</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經濟的支援者</a:t>
            </a:r>
            <a:endParaRPr lang="en-US" altLang="zh-TW" sz="2400" dirty="0" smtClean="0">
              <a:solidFill>
                <a:schemeClr val="tx1"/>
              </a:solidFill>
              <a:latin typeface="標楷體" pitchFamily="65" charset="-120"/>
              <a:ea typeface="標楷體" pitchFamily="65" charset="-120"/>
            </a:endParaRPr>
          </a:p>
          <a:p>
            <a:pPr algn="l">
              <a:lnSpc>
                <a:spcPts val="3500"/>
              </a:lnSpc>
            </a:pPr>
            <a:r>
              <a:rPr lang="zh-TW" altLang="en-US" sz="2400" dirty="0" smtClean="0">
                <a:solidFill>
                  <a:schemeClr val="tx1"/>
                </a:solidFill>
                <a:latin typeface="標楷體" pitchFamily="65" charset="-120"/>
                <a:ea typeface="標楷體" pitchFamily="65" charset="-120"/>
              </a:rPr>
              <a:t>   </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二</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情緒的引導者</a:t>
            </a:r>
            <a:endParaRPr lang="en-US" altLang="zh-TW" sz="2400" dirty="0" smtClean="0">
              <a:solidFill>
                <a:schemeClr val="tx1"/>
              </a:solidFill>
              <a:latin typeface="標楷體" pitchFamily="65" charset="-120"/>
              <a:ea typeface="標楷體" pitchFamily="65" charset="-120"/>
            </a:endParaRPr>
          </a:p>
          <a:p>
            <a:pPr algn="l">
              <a:lnSpc>
                <a:spcPts val="3500"/>
              </a:lnSpc>
            </a:pPr>
            <a:r>
              <a:rPr lang="zh-TW" altLang="en-US" sz="2400" dirty="0" smtClean="0">
                <a:solidFill>
                  <a:schemeClr val="tx1"/>
                </a:solidFill>
                <a:latin typeface="標楷體" pitchFamily="65" charset="-120"/>
                <a:ea typeface="標楷體" pitchFamily="65" charset="-120"/>
              </a:rPr>
              <a:t>   </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三</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家庭的守護者</a:t>
            </a:r>
            <a:endParaRPr lang="en-US" altLang="zh-TW" sz="2400" dirty="0" smtClean="0">
              <a:solidFill>
                <a:schemeClr val="tx1"/>
              </a:solidFill>
              <a:latin typeface="標楷體" pitchFamily="65" charset="-120"/>
              <a:ea typeface="標楷體" pitchFamily="65" charset="-120"/>
            </a:endParaRPr>
          </a:p>
          <a:p>
            <a:pPr algn="l">
              <a:lnSpc>
                <a:spcPts val="3500"/>
              </a:lnSpc>
            </a:pPr>
            <a:r>
              <a:rPr lang="zh-TW" altLang="en-US" sz="2400" dirty="0" smtClean="0">
                <a:solidFill>
                  <a:schemeClr val="tx1"/>
                </a:solidFill>
                <a:latin typeface="標楷體" pitchFamily="65" charset="-120"/>
                <a:ea typeface="標楷體" pitchFamily="65" charset="-120"/>
              </a:rPr>
              <a:t>   </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四</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愛與情感的提供者</a:t>
            </a:r>
            <a:endParaRPr lang="en-US" altLang="zh-TW" sz="2400" dirty="0" smtClean="0">
              <a:solidFill>
                <a:schemeClr val="tx1"/>
              </a:solidFill>
              <a:latin typeface="標楷體" pitchFamily="65" charset="-120"/>
              <a:ea typeface="標楷體" pitchFamily="65" charset="-120"/>
            </a:endParaRPr>
          </a:p>
          <a:p>
            <a:pPr algn="l">
              <a:lnSpc>
                <a:spcPts val="3500"/>
              </a:lnSpc>
            </a:pPr>
            <a:r>
              <a:rPr lang="zh-TW" altLang="en-US" sz="2400" dirty="0" smtClean="0">
                <a:solidFill>
                  <a:schemeClr val="tx1"/>
                </a:solidFill>
                <a:latin typeface="標楷體" pitchFamily="65" charset="-120"/>
                <a:ea typeface="標楷體" pitchFamily="65" charset="-120"/>
              </a:rPr>
              <a:t>   </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五</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生命教育的示範者</a:t>
            </a:r>
          </a:p>
          <a:p>
            <a:pPr algn="l">
              <a:lnSpc>
                <a:spcPts val="3500"/>
              </a:lnSpc>
            </a:pPr>
            <a:r>
              <a:rPr lang="zh-TW" altLang="en-US" sz="2400" dirty="0" smtClean="0">
                <a:solidFill>
                  <a:schemeClr val="tx1"/>
                </a:solidFill>
                <a:latin typeface="標楷體" pitchFamily="65" charset="-120"/>
                <a:ea typeface="標楷體" pitchFamily="65" charset="-120"/>
              </a:rPr>
              <a:t> </a:t>
            </a:r>
            <a:endParaRPr lang="zh-TW" altLang="zh-TW" sz="2400" dirty="0">
              <a:solidFill>
                <a:schemeClr val="tx1"/>
              </a:solidFill>
              <a:latin typeface="標楷體" pitchFamily="65" charset="-120"/>
              <a:ea typeface="標楷體" pitchFamily="65" charset="-120"/>
            </a:endParaRPr>
          </a:p>
        </p:txBody>
      </p:sp>
      <p:pic>
        <p:nvPicPr>
          <p:cNvPr id="6" name="Picture 6" descr="C:\Users\user\AppData\Local\Microsoft\Windows\Temporary Internet Files\Content.IE5\WR6PRO2W\MC900416230[1].wmf"/>
          <p:cNvPicPr>
            <a:picLocks noChangeAspect="1" noChangeArrowheads="1"/>
          </p:cNvPicPr>
          <p:nvPr/>
        </p:nvPicPr>
        <p:blipFill>
          <a:blip r:embed="rId4" cstate="print"/>
          <a:srcRect/>
          <a:stretch>
            <a:fillRect/>
          </a:stretch>
        </p:blipFill>
        <p:spPr bwMode="auto">
          <a:xfrm>
            <a:off x="5508104" y="3789040"/>
            <a:ext cx="1584176" cy="2702586"/>
          </a:xfrm>
          <a:prstGeom prst="rect">
            <a:avLst/>
          </a:prstGeom>
          <a:noFill/>
        </p:spPr>
      </p:pic>
      <p:pic>
        <p:nvPicPr>
          <p:cNvPr id="7" name="Picture 8" descr="C:\Users\user\AppData\Local\Microsoft\Windows\Temporary Internet Files\Content.IE5\74PL5I0T\MC900416240[1].wmf"/>
          <p:cNvPicPr>
            <a:picLocks noChangeAspect="1" noChangeArrowheads="1"/>
          </p:cNvPicPr>
          <p:nvPr/>
        </p:nvPicPr>
        <p:blipFill>
          <a:blip r:embed="rId5" cstate="print"/>
          <a:srcRect/>
          <a:stretch>
            <a:fillRect/>
          </a:stretch>
        </p:blipFill>
        <p:spPr bwMode="auto">
          <a:xfrm>
            <a:off x="7236296" y="3717032"/>
            <a:ext cx="1620688" cy="273238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thCA7A73DT.jpg"/>
          <p:cNvPicPr>
            <a:picLocks noChangeAspect="1"/>
          </p:cNvPicPr>
          <p:nvPr/>
        </p:nvPicPr>
        <p:blipFill>
          <a:blip r:embed="rId2" cstate="print"/>
          <a:stretch>
            <a:fillRect/>
          </a:stretch>
        </p:blipFill>
        <p:spPr>
          <a:xfrm>
            <a:off x="0" y="0"/>
            <a:ext cx="9144000" cy="6847772"/>
          </a:xfrm>
          <a:prstGeom prst="rect">
            <a:avLst/>
          </a:prstGeom>
        </p:spPr>
      </p:pic>
      <p:sp>
        <p:nvSpPr>
          <p:cNvPr id="2" name="內容版面配置區 1"/>
          <p:cNvSpPr>
            <a:spLocks noGrp="1"/>
          </p:cNvSpPr>
          <p:nvPr>
            <p:ph idx="1"/>
          </p:nvPr>
        </p:nvSpPr>
        <p:spPr/>
        <p:txBody>
          <a:bodyPr/>
          <a:lstStyle/>
          <a:p>
            <a:pPr>
              <a:buNone/>
            </a:pPr>
            <a:r>
              <a:rPr lang="zh-TW" altLang="zh-TW" sz="2400" dirty="0" smtClean="0">
                <a:latin typeface="標楷體" pitchFamily="65" charset="-120"/>
                <a:ea typeface="標楷體" pitchFamily="65" charset="-120"/>
              </a:rPr>
              <a:t>二、祖父母角色對孫子女的影響</a:t>
            </a:r>
          </a:p>
          <a:p>
            <a:pPr>
              <a:buNone/>
            </a:pPr>
            <a:r>
              <a:rPr lang="en-US" altLang="zh-TW" sz="2400" dirty="0" smtClean="0">
                <a:latin typeface="標楷體" pitchFamily="65" charset="-120"/>
                <a:ea typeface="標楷體" pitchFamily="65" charset="-120"/>
              </a:rPr>
              <a:t>  </a:t>
            </a:r>
            <a:r>
              <a:rPr lang="zh-TW" altLang="en-US" sz="2400" dirty="0" smtClean="0">
                <a:latin typeface="標楷體" pitchFamily="65" charset="-120"/>
                <a:ea typeface="標楷體" pitchFamily="65" charset="-120"/>
              </a:rPr>
              <a:t>      </a:t>
            </a:r>
            <a:r>
              <a:rPr lang="zh-TW" altLang="zh-TW" sz="2400" dirty="0" smtClean="0">
                <a:latin typeface="標楷體" pitchFamily="65" charset="-120"/>
                <a:ea typeface="標楷體" pitchFamily="65" charset="-120"/>
              </a:rPr>
              <a:t>隨著孫子女的成長，祖父母所扮演的角色也將隨著轉變，當孫子女年齡小時，祖父母常扮演的是一位養育者的角色，良師益友與魔術師。</a:t>
            </a:r>
            <a:endParaRPr lang="en-US" altLang="zh-TW" sz="2400" dirty="0" smtClean="0">
              <a:latin typeface="標楷體" pitchFamily="65" charset="-120"/>
              <a:ea typeface="標楷體" pitchFamily="65" charset="-120"/>
            </a:endParaRPr>
          </a:p>
          <a:p>
            <a:pPr>
              <a:buNone/>
            </a:pPr>
            <a:r>
              <a:rPr lang="zh-TW" altLang="en-US" sz="2400" dirty="0" smtClean="0">
                <a:latin typeface="標楷體" pitchFamily="65" charset="-120"/>
                <a:ea typeface="標楷體" pitchFamily="65" charset="-120"/>
              </a:rPr>
              <a:t>  </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一</a:t>
            </a:r>
            <a:r>
              <a:rPr lang="en-US" altLang="zh-TW" sz="2400" dirty="0" smtClean="0">
                <a:latin typeface="標楷體" pitchFamily="65" charset="-120"/>
                <a:ea typeface="標楷體" pitchFamily="65" charset="-120"/>
              </a:rPr>
              <a:t>)</a:t>
            </a:r>
            <a:r>
              <a:rPr lang="zh-TW" altLang="en-US" sz="2400" dirty="0" smtClean="0">
                <a:latin typeface="標楷體" pitchFamily="65" charset="-120"/>
                <a:ea typeface="標楷體" pitchFamily="65" charset="-120"/>
              </a:rPr>
              <a:t> </a:t>
            </a:r>
            <a:r>
              <a:rPr lang="zh-TW" altLang="zh-TW" sz="2400" dirty="0" smtClean="0">
                <a:latin typeface="標楷體" pitchFamily="65" charset="-120"/>
                <a:ea typeface="標楷體" pitchFamily="65" charset="-120"/>
              </a:rPr>
              <a:t>廖榮利（</a:t>
            </a:r>
            <a:r>
              <a:rPr lang="en-US" altLang="zh-TW" sz="2400" dirty="0" smtClean="0">
                <a:latin typeface="標楷體" pitchFamily="65" charset="-120"/>
                <a:ea typeface="標楷體" pitchFamily="65" charset="-120"/>
              </a:rPr>
              <a:t>1980</a:t>
            </a:r>
            <a:r>
              <a:rPr lang="zh-TW" altLang="zh-TW" sz="2400" dirty="0" smtClean="0">
                <a:latin typeface="標楷體" pitchFamily="65" charset="-120"/>
                <a:ea typeface="標楷體" pitchFamily="65" charset="-120"/>
              </a:rPr>
              <a:t>）歸納許多研究資料指出祖父母角色對孫子女的身心發展與人格形成有下列五點正面影響：</a:t>
            </a:r>
            <a:endParaRPr lang="en-US" altLang="zh-TW" sz="2400" dirty="0" smtClean="0">
              <a:latin typeface="標楷體" pitchFamily="65" charset="-120"/>
              <a:ea typeface="標楷體" pitchFamily="65" charset="-120"/>
            </a:endParaRPr>
          </a:p>
          <a:p>
            <a:pPr>
              <a:buNone/>
            </a:pPr>
            <a:r>
              <a:rPr lang="zh-TW" altLang="en-US" sz="2400" dirty="0" smtClean="0">
                <a:latin typeface="標楷體" pitchFamily="65" charset="-120"/>
                <a:ea typeface="標楷體" pitchFamily="65" charset="-120"/>
              </a:rPr>
              <a:t>   </a:t>
            </a:r>
            <a:r>
              <a:rPr lang="en-US" altLang="zh-TW" sz="2400" dirty="0" smtClean="0">
                <a:latin typeface="標楷體" pitchFamily="65" charset="-120"/>
                <a:ea typeface="標楷體" pitchFamily="65" charset="-120"/>
              </a:rPr>
              <a:t>1.</a:t>
            </a:r>
            <a:r>
              <a:rPr lang="zh-TW" altLang="zh-TW" sz="2400" dirty="0" smtClean="0">
                <a:latin typeface="標楷體" pitchFamily="65" charset="-120"/>
                <a:ea typeface="標楷體" pitchFamily="65" charset="-120"/>
              </a:rPr>
              <a:t> 透過與祖父母的接觸互動</a:t>
            </a:r>
            <a:r>
              <a:rPr lang="zh-TW" altLang="en-US" sz="2400" dirty="0" smtClean="0">
                <a:latin typeface="標楷體" pitchFamily="65" charset="-120"/>
                <a:ea typeface="標楷體" pitchFamily="65" charset="-120"/>
              </a:rPr>
              <a:t>，</a:t>
            </a:r>
            <a:r>
              <a:rPr lang="zh-TW" altLang="zh-TW" sz="2400" dirty="0" smtClean="0">
                <a:latin typeface="標楷體" pitchFamily="65" charset="-120"/>
                <a:ea typeface="標楷體" pitchFamily="65" charset="-120"/>
              </a:rPr>
              <a:t>在祖父母關愛下</a:t>
            </a:r>
            <a:r>
              <a:rPr lang="zh-TW" altLang="en-US" sz="2400" dirty="0" smtClean="0">
                <a:latin typeface="標楷體" pitchFamily="65" charset="-120"/>
                <a:ea typeface="標楷體" pitchFamily="65" charset="-120"/>
              </a:rPr>
              <a:t>成</a:t>
            </a:r>
            <a:r>
              <a:rPr lang="zh-TW" altLang="zh-TW" sz="2400" dirty="0" smtClean="0">
                <a:latin typeface="標楷體" pitchFamily="65" charset="-120"/>
                <a:ea typeface="標楷體" pitchFamily="65" charset="-120"/>
              </a:rPr>
              <a:t>長的孫</a:t>
            </a:r>
            <a:r>
              <a:rPr lang="zh-TW" altLang="en-US" sz="2400" dirty="0" smtClean="0">
                <a:latin typeface="標楷體" pitchFamily="65" charset="-120"/>
                <a:ea typeface="標楷體" pitchFamily="65" charset="-120"/>
              </a:rPr>
              <a:t> </a:t>
            </a:r>
            <a:endParaRPr lang="en-US" altLang="zh-TW" sz="2400" dirty="0" smtClean="0">
              <a:latin typeface="標楷體" pitchFamily="65" charset="-120"/>
              <a:ea typeface="標楷體" pitchFamily="65" charset="-120"/>
            </a:endParaRPr>
          </a:p>
          <a:p>
            <a:pPr>
              <a:buNone/>
            </a:pPr>
            <a:r>
              <a:rPr lang="zh-TW" altLang="en-US" sz="2400" dirty="0" smtClean="0">
                <a:latin typeface="標楷體" pitchFamily="65" charset="-120"/>
                <a:ea typeface="標楷體" pitchFamily="65" charset="-120"/>
              </a:rPr>
              <a:t>      </a:t>
            </a:r>
            <a:r>
              <a:rPr lang="zh-TW" altLang="zh-TW" sz="2400" dirty="0" smtClean="0">
                <a:latin typeface="標楷體" pitchFamily="65" charset="-120"/>
                <a:ea typeface="標楷體" pitchFamily="65" charset="-120"/>
              </a:rPr>
              <a:t>子女，能擁有較多的安全感。</a:t>
            </a:r>
          </a:p>
          <a:p>
            <a:pPr>
              <a:buNone/>
            </a:pPr>
            <a:endParaRPr lang="zh-TW" altLang="zh-TW" dirty="0" smtClean="0">
              <a:latin typeface="標楷體" pitchFamily="65" charset="-120"/>
              <a:ea typeface="標楷體" pitchFamily="65" charset="-120"/>
            </a:endParaRPr>
          </a:p>
          <a:p>
            <a:pPr>
              <a:buNone/>
            </a:pPr>
            <a:endParaRPr lang="zh-TW" altLang="en-US" dirty="0">
              <a:latin typeface="標楷體" pitchFamily="65" charset="-120"/>
              <a:ea typeface="標楷體" pitchFamily="65" charset="-120"/>
            </a:endParaRPr>
          </a:p>
        </p:txBody>
      </p:sp>
      <p:sp>
        <p:nvSpPr>
          <p:cNvPr id="3" name="標題 2"/>
          <p:cNvSpPr>
            <a:spLocks noGrp="1"/>
          </p:cNvSpPr>
          <p:nvPr>
            <p:ph type="title"/>
          </p:nvPr>
        </p:nvSpPr>
        <p:spPr/>
        <p:txBody>
          <a:bodyPr/>
          <a:lstStyle/>
          <a:p>
            <a:endParaRPr lang="zh-TW" altLang="en-US"/>
          </a:p>
        </p:txBody>
      </p:sp>
      <p:pic>
        <p:nvPicPr>
          <p:cNvPr id="5" name="Picture 2" descr="C:\Users\user\AppData\Local\Microsoft\Windows\Temporary Internet Files\Content.IE5\8EVZPZ3G\MC900232107[1].wmf"/>
          <p:cNvPicPr>
            <a:picLocks noChangeAspect="1" noChangeArrowheads="1"/>
          </p:cNvPicPr>
          <p:nvPr/>
        </p:nvPicPr>
        <p:blipFill>
          <a:blip r:embed="rId3" cstate="print"/>
          <a:srcRect/>
          <a:stretch>
            <a:fillRect/>
          </a:stretch>
        </p:blipFill>
        <p:spPr bwMode="auto">
          <a:xfrm>
            <a:off x="6300192" y="4234769"/>
            <a:ext cx="2380694" cy="262323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thCA7A73DT.jpg"/>
          <p:cNvPicPr>
            <a:picLocks noChangeAspect="1"/>
          </p:cNvPicPr>
          <p:nvPr/>
        </p:nvPicPr>
        <p:blipFill>
          <a:blip r:embed="rId2" cstate="print"/>
          <a:stretch>
            <a:fillRect/>
          </a:stretch>
        </p:blipFill>
        <p:spPr>
          <a:xfrm>
            <a:off x="0" y="-1"/>
            <a:ext cx="9144001" cy="6858001"/>
          </a:xfrm>
          <a:prstGeom prst="rect">
            <a:avLst/>
          </a:prstGeom>
        </p:spPr>
      </p:pic>
      <p:sp>
        <p:nvSpPr>
          <p:cNvPr id="2" name="內容版面配置區 1"/>
          <p:cNvSpPr>
            <a:spLocks noGrp="1"/>
          </p:cNvSpPr>
          <p:nvPr>
            <p:ph idx="1"/>
          </p:nvPr>
        </p:nvSpPr>
        <p:spPr/>
        <p:txBody>
          <a:bodyPr>
            <a:normAutofit/>
          </a:bodyPr>
          <a:lstStyle/>
          <a:p>
            <a:pPr>
              <a:buNone/>
            </a:pPr>
            <a:r>
              <a:rPr lang="en-US" altLang="zh-TW" sz="2400" dirty="0" smtClean="0">
                <a:latin typeface="標楷體" pitchFamily="65" charset="-120"/>
                <a:ea typeface="標楷體" pitchFamily="65" charset="-120"/>
              </a:rPr>
              <a:t>2.</a:t>
            </a:r>
            <a:r>
              <a:rPr lang="zh-TW" altLang="zh-TW" sz="2400" dirty="0" smtClean="0">
                <a:latin typeface="標楷體" pitchFamily="65" charset="-120"/>
                <a:ea typeface="標楷體" pitchFamily="65" charset="-120"/>
              </a:rPr>
              <a:t>與祖父母有適當接觸的孫子女，可促進其對老年人的瞭解接 受與溝通。</a:t>
            </a:r>
          </a:p>
          <a:p>
            <a:pPr>
              <a:buNone/>
            </a:pPr>
            <a:r>
              <a:rPr lang="en-US" altLang="zh-TW" sz="2400" dirty="0" smtClean="0">
                <a:latin typeface="標楷體" pitchFamily="65" charset="-120"/>
                <a:ea typeface="標楷體" pitchFamily="65" charset="-120"/>
              </a:rPr>
              <a:t>3</a:t>
            </a:r>
            <a:r>
              <a:rPr lang="zh-TW" altLang="zh-TW" sz="2400" dirty="0" smtClean="0">
                <a:latin typeface="標楷體" pitchFamily="65" charset="-120"/>
                <a:ea typeface="標楷體" pitchFamily="65" charset="-120"/>
              </a:rPr>
              <a:t> </a:t>
            </a:r>
            <a:r>
              <a:rPr lang="en-US" altLang="zh-TW" sz="2400" dirty="0" smtClean="0">
                <a:latin typeface="標楷體" pitchFamily="65" charset="-120"/>
                <a:ea typeface="標楷體" pitchFamily="65" charset="-120"/>
              </a:rPr>
              <a:t>.</a:t>
            </a:r>
            <a:r>
              <a:rPr lang="zh-TW" altLang="zh-TW" sz="2400" dirty="0" smtClean="0">
                <a:latin typeface="標楷體" pitchFamily="65" charset="-120"/>
                <a:ea typeface="標楷體" pitchFamily="65" charset="-120"/>
              </a:rPr>
              <a:t>祖父母在孫子女早期社會化的歷程中佔有非常重要的地位，孫子女們透過模仿祖父母的行為，學習人生經驗。</a:t>
            </a:r>
          </a:p>
          <a:p>
            <a:pPr>
              <a:buNone/>
            </a:pPr>
            <a:r>
              <a:rPr lang="en-US" altLang="zh-TW" sz="2400" dirty="0" smtClean="0">
                <a:latin typeface="標楷體" pitchFamily="65" charset="-120"/>
                <a:ea typeface="標楷體" pitchFamily="65" charset="-120"/>
              </a:rPr>
              <a:t>4.</a:t>
            </a:r>
            <a:r>
              <a:rPr lang="zh-TW" altLang="zh-TW" sz="2400" dirty="0" smtClean="0">
                <a:latin typeface="標楷體" pitchFamily="65" charset="-120"/>
                <a:ea typeface="標楷體" pitchFamily="65" charset="-120"/>
              </a:rPr>
              <a:t>在雙親外出工作，無法陪伴孩子時，祖父母能給予孫子女情感上的支持與穩定感。</a:t>
            </a:r>
          </a:p>
          <a:p>
            <a:pPr>
              <a:buNone/>
            </a:pPr>
            <a:r>
              <a:rPr lang="en-US" altLang="zh-TW" sz="2400" dirty="0" smtClean="0">
                <a:latin typeface="標楷體" pitchFamily="65" charset="-120"/>
                <a:ea typeface="標楷體" pitchFamily="65" charset="-120"/>
              </a:rPr>
              <a:t>5.</a:t>
            </a:r>
            <a:r>
              <a:rPr lang="zh-TW" altLang="zh-TW" sz="2400" dirty="0" smtClean="0">
                <a:latin typeface="標楷體" pitchFamily="65" charset="-120"/>
                <a:ea typeface="標楷體" pitchFamily="65" charset="-120"/>
              </a:rPr>
              <a:t>祖父母是照顧孫兒的最佳人選，在雙薪家庭增多的社會變</a:t>
            </a:r>
            <a:r>
              <a:rPr lang="zh-TW" altLang="en-US" sz="2400" dirty="0" smtClean="0">
                <a:latin typeface="標楷體" pitchFamily="65" charset="-120"/>
                <a:ea typeface="標楷體" pitchFamily="65" charset="-120"/>
              </a:rPr>
              <a:t> </a:t>
            </a:r>
            <a:endParaRPr lang="en-US" altLang="zh-TW" sz="2400" dirty="0" smtClean="0">
              <a:latin typeface="標楷體" pitchFamily="65" charset="-120"/>
              <a:ea typeface="標楷體" pitchFamily="65" charset="-120"/>
            </a:endParaRPr>
          </a:p>
          <a:p>
            <a:pPr>
              <a:buNone/>
            </a:pPr>
            <a:r>
              <a:rPr lang="zh-TW" altLang="en-US" sz="2400" dirty="0" smtClean="0">
                <a:latin typeface="標楷體" pitchFamily="65" charset="-120"/>
                <a:ea typeface="標楷體" pitchFamily="65" charset="-120"/>
              </a:rPr>
              <a:t>  </a:t>
            </a:r>
            <a:r>
              <a:rPr lang="zh-TW" altLang="zh-TW" sz="2400" dirty="0" smtClean="0">
                <a:latin typeface="標楷體" pitchFamily="65" charset="-120"/>
                <a:ea typeface="標楷體" pitchFamily="65" charset="-120"/>
              </a:rPr>
              <a:t>遷中，祖父母能夠協助父母照顧孩子。</a:t>
            </a:r>
          </a:p>
          <a:p>
            <a:endParaRPr lang="zh-TW" altLang="en-US" dirty="0"/>
          </a:p>
        </p:txBody>
      </p:sp>
      <p:sp>
        <p:nvSpPr>
          <p:cNvPr id="3" name="標題 2"/>
          <p:cNvSpPr>
            <a:spLocks noGrp="1"/>
          </p:cNvSpPr>
          <p:nvPr>
            <p:ph type="title"/>
          </p:nvPr>
        </p:nvSpPr>
        <p:spPr/>
        <p:txBody>
          <a:bodyPr/>
          <a:lstStyle/>
          <a:p>
            <a:endParaRPr lang="zh-TW" altLang="en-US"/>
          </a:p>
        </p:txBody>
      </p:sp>
      <p:pic>
        <p:nvPicPr>
          <p:cNvPr id="5" name="Picture 5" descr="C:\Users\user\AppData\Local\Microsoft\Windows\Temporary Internet Files\Content.IE5\KLEBY0ND\MC900416216[1].wmf"/>
          <p:cNvPicPr>
            <a:picLocks noChangeAspect="1" noChangeArrowheads="1"/>
          </p:cNvPicPr>
          <p:nvPr/>
        </p:nvPicPr>
        <p:blipFill>
          <a:blip r:embed="rId3" cstate="print"/>
          <a:srcRect/>
          <a:stretch>
            <a:fillRect/>
          </a:stretch>
        </p:blipFill>
        <p:spPr bwMode="auto">
          <a:xfrm>
            <a:off x="7020272" y="4221088"/>
            <a:ext cx="1584176" cy="233464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thCA7A73DT.jpg"/>
          <p:cNvPicPr>
            <a:picLocks noChangeAspect="1"/>
          </p:cNvPicPr>
          <p:nvPr/>
        </p:nvPicPr>
        <p:blipFill>
          <a:blip r:embed="rId2" cstate="print"/>
          <a:stretch>
            <a:fillRect/>
          </a:stretch>
        </p:blipFill>
        <p:spPr>
          <a:xfrm>
            <a:off x="0" y="0"/>
            <a:ext cx="9144000" cy="6847772"/>
          </a:xfrm>
          <a:prstGeom prst="rect">
            <a:avLst/>
          </a:prstGeom>
        </p:spPr>
      </p:pic>
      <p:sp>
        <p:nvSpPr>
          <p:cNvPr id="2" name="內容版面配置區 1"/>
          <p:cNvSpPr>
            <a:spLocks noGrp="1"/>
          </p:cNvSpPr>
          <p:nvPr>
            <p:ph idx="1"/>
          </p:nvPr>
        </p:nvSpPr>
        <p:spPr/>
        <p:txBody>
          <a:bodyPr>
            <a:normAutofit/>
          </a:bodyPr>
          <a:lstStyle/>
          <a:p>
            <a:r>
              <a:rPr lang="zh-TW" altLang="zh-TW" sz="2400" dirty="0" smtClean="0">
                <a:latin typeface="標楷體" pitchFamily="65" charset="-120"/>
                <a:ea typeface="標楷體" pitchFamily="65" charset="-120"/>
              </a:rPr>
              <a:t>影響祖孫關係的因素大致包含祖父母的年齡、性別、血緣關係、父母親的介入、祖父母的身體健康情形、祖孫接觸頻率與地理接近性等（郭俊豪，民</a:t>
            </a:r>
            <a:r>
              <a:rPr lang="en-US" altLang="zh-TW" sz="2400" dirty="0" smtClean="0">
                <a:latin typeface="標楷體" pitchFamily="65" charset="-120"/>
                <a:ea typeface="標楷體" pitchFamily="65" charset="-120"/>
              </a:rPr>
              <a:t>87</a:t>
            </a:r>
            <a:r>
              <a:rPr lang="zh-TW" altLang="zh-TW" sz="2400" dirty="0" smtClean="0">
                <a:latin typeface="標楷體" pitchFamily="65" charset="-120"/>
                <a:ea typeface="標楷體" pitchFamily="65" charset="-120"/>
              </a:rPr>
              <a:t>）</a:t>
            </a:r>
            <a:endParaRPr lang="zh-TW" altLang="en-US" sz="2400" dirty="0">
              <a:latin typeface="標楷體" pitchFamily="65" charset="-120"/>
              <a:ea typeface="標楷體" pitchFamily="65" charset="-120"/>
            </a:endParaRPr>
          </a:p>
        </p:txBody>
      </p:sp>
      <p:sp>
        <p:nvSpPr>
          <p:cNvPr id="3" name="標題 2"/>
          <p:cNvSpPr>
            <a:spLocks noGrp="1"/>
          </p:cNvSpPr>
          <p:nvPr>
            <p:ph type="title"/>
          </p:nvPr>
        </p:nvSpPr>
        <p:spPr/>
        <p:txBody>
          <a:bodyPr>
            <a:normAutofit fontScale="90000"/>
          </a:bodyPr>
          <a:lstStyle/>
          <a:p>
            <a:r>
              <a:rPr lang="zh-TW" altLang="zh-TW" dirty="0" smtClean="0"/>
              <a:t/>
            </a:r>
            <a:br>
              <a:rPr lang="zh-TW" altLang="zh-TW" dirty="0" smtClean="0"/>
            </a:br>
            <a:endParaRPr lang="zh-TW" altLang="en-US" dirty="0"/>
          </a:p>
        </p:txBody>
      </p:sp>
      <p:pic>
        <p:nvPicPr>
          <p:cNvPr id="5" name="Picture 7" descr="C:\Users\user\AppData\Local\Microsoft\Windows\Temporary Internet Files\Content.IE5\9421B67E\MC900416234[1].wmf"/>
          <p:cNvPicPr>
            <a:picLocks noChangeAspect="1" noChangeArrowheads="1"/>
          </p:cNvPicPr>
          <p:nvPr/>
        </p:nvPicPr>
        <p:blipFill>
          <a:blip r:embed="rId3" cstate="print"/>
          <a:srcRect/>
          <a:stretch>
            <a:fillRect/>
          </a:stretch>
        </p:blipFill>
        <p:spPr bwMode="auto">
          <a:xfrm>
            <a:off x="6516216" y="3933056"/>
            <a:ext cx="2376264" cy="271170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10228"/>
            <a:ext cx="9144000" cy="6847772"/>
          </a:xfrm>
          <a:prstGeom prst="rect">
            <a:avLst/>
          </a:prstGeom>
        </p:spPr>
      </p:pic>
      <p:sp>
        <p:nvSpPr>
          <p:cNvPr id="2" name="標題 1"/>
          <p:cNvSpPr>
            <a:spLocks noGrp="1"/>
          </p:cNvSpPr>
          <p:nvPr>
            <p:ph type="ctrTitle"/>
          </p:nvPr>
        </p:nvSpPr>
        <p:spPr>
          <a:xfrm>
            <a:off x="611560" y="0"/>
            <a:ext cx="7848872" cy="864096"/>
          </a:xfrm>
        </p:spPr>
        <p:txBody>
          <a:bodyPr>
            <a:normAutofit/>
          </a:bodyPr>
          <a:lstStyle/>
          <a:p>
            <a:pPr algn="ctr"/>
            <a:r>
              <a:rPr lang="zh-TW" altLang="zh-TW" sz="2800" b="1" dirty="0">
                <a:solidFill>
                  <a:schemeClr val="tx1"/>
                </a:solidFill>
                <a:latin typeface="標楷體" pitchFamily="65" charset="-120"/>
                <a:ea typeface="標楷體" pitchFamily="65" charset="-120"/>
              </a:rPr>
              <a:t>第二</a:t>
            </a:r>
            <a:r>
              <a:rPr lang="zh-TW" altLang="zh-TW" sz="2800" b="1" dirty="0" smtClean="0">
                <a:solidFill>
                  <a:schemeClr val="tx1"/>
                </a:solidFill>
                <a:latin typeface="標楷體" pitchFamily="65" charset="-120"/>
                <a:ea typeface="標楷體" pitchFamily="65" charset="-120"/>
              </a:rPr>
              <a:t>節</a:t>
            </a:r>
            <a:r>
              <a:rPr lang="zh-TW" altLang="en-US" sz="2800" b="1" dirty="0" smtClean="0">
                <a:solidFill>
                  <a:schemeClr val="tx1"/>
                </a:solidFill>
                <a:latin typeface="標楷體" pitchFamily="65" charset="-120"/>
                <a:ea typeface="標楷體" pitchFamily="65" charset="-120"/>
              </a:rPr>
              <a:t> </a:t>
            </a:r>
            <a:r>
              <a:rPr lang="zh-TW" altLang="zh-TW" sz="2800" b="1" dirty="0" smtClean="0">
                <a:solidFill>
                  <a:schemeClr val="tx1"/>
                </a:solidFill>
                <a:latin typeface="標楷體" pitchFamily="65" charset="-120"/>
                <a:ea typeface="標楷體" pitchFamily="65" charset="-120"/>
              </a:rPr>
              <a:t>影響</a:t>
            </a:r>
            <a:r>
              <a:rPr lang="zh-TW" altLang="zh-TW" sz="2800" b="1" dirty="0">
                <a:solidFill>
                  <a:schemeClr val="tx1"/>
                </a:solidFill>
                <a:latin typeface="標楷體" pitchFamily="65" charset="-120"/>
                <a:ea typeface="標楷體" pitchFamily="65" charset="-120"/>
              </a:rPr>
              <a:t>祖父母與孫子女生活的相關因素</a:t>
            </a:r>
            <a:endParaRPr lang="zh-TW" altLang="en-US" sz="28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祖父母對孫子女愈關懷和尊重，孫子女的正向社會情緒行為愈多甚至影響及於孫子在中年及老年期時的個人發展。由此可見，祖孫親密感對孫子女一生影響的重要性。</a:t>
            </a:r>
            <a:r>
              <a:rPr lang="en-US" altLang="zh-TW" sz="2400" dirty="0" smtClean="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蔡玉青，</a:t>
            </a:r>
            <a:r>
              <a:rPr lang="en-US" altLang="zh-TW" sz="2400" dirty="0" smtClean="0">
                <a:solidFill>
                  <a:schemeClr val="tx1"/>
                </a:solidFill>
                <a:latin typeface="標楷體" pitchFamily="65" charset="-120"/>
                <a:ea typeface="標楷體" pitchFamily="65" charset="-120"/>
              </a:rPr>
              <a:t>2004)</a:t>
            </a:r>
          </a:p>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郭俊豪</a:t>
            </a:r>
            <a:r>
              <a:rPr lang="en-US" altLang="zh-TW" sz="2400" dirty="0" smtClean="0">
                <a:solidFill>
                  <a:schemeClr val="tx1"/>
                </a:solidFill>
                <a:latin typeface="標楷體" pitchFamily="65" charset="-120"/>
                <a:ea typeface="標楷體" pitchFamily="65" charset="-120"/>
              </a:rPr>
              <a:t>(1997</a:t>
            </a:r>
            <a:r>
              <a:rPr lang="zh-TW" altLang="zh-TW" sz="2400" dirty="0" smtClean="0">
                <a:solidFill>
                  <a:schemeClr val="tx1"/>
                </a:solidFill>
                <a:latin typeface="標楷體" pitchFamily="65" charset="-120"/>
                <a:ea typeface="標楷體" pitchFamily="65" charset="-120"/>
              </a:rPr>
              <a:t>）影響祖孫關係的因素大致包含祖父母</a:t>
            </a:r>
            <a:r>
              <a:rPr lang="zh-TW" altLang="en-US"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一、</a:t>
            </a:r>
            <a:r>
              <a:rPr lang="zh-TW" altLang="zh-TW" sz="2400" dirty="0" smtClean="0">
                <a:solidFill>
                  <a:schemeClr val="tx1"/>
                </a:solidFill>
                <a:latin typeface="標楷體" pitchFamily="65" charset="-120"/>
                <a:ea typeface="標楷體" pitchFamily="65" charset="-120"/>
              </a:rPr>
              <a:t>年齡</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二、</a:t>
            </a:r>
            <a:r>
              <a:rPr lang="zh-TW" altLang="zh-TW" sz="2400" dirty="0" smtClean="0">
                <a:solidFill>
                  <a:schemeClr val="tx1"/>
                </a:solidFill>
                <a:latin typeface="標楷體" pitchFamily="65" charset="-120"/>
                <a:ea typeface="標楷體" pitchFamily="65" charset="-120"/>
              </a:rPr>
              <a:t>性別</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三</a:t>
            </a:r>
            <a:r>
              <a:rPr lang="zh-TW" altLang="zh-TW" sz="2400" dirty="0" smtClean="0">
                <a:solidFill>
                  <a:schemeClr val="tx1"/>
                </a:solidFill>
                <a:latin typeface="標楷體" pitchFamily="65" charset="-120"/>
                <a:ea typeface="標楷體" pitchFamily="65" charset="-120"/>
              </a:rPr>
              <a:t>、血緣關係</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四</a:t>
            </a:r>
            <a:r>
              <a:rPr lang="zh-TW" altLang="zh-TW" sz="2400" dirty="0" smtClean="0">
                <a:solidFill>
                  <a:schemeClr val="tx1"/>
                </a:solidFill>
                <a:latin typeface="標楷體" pitchFamily="65" charset="-120"/>
                <a:ea typeface="標楷體" pitchFamily="65" charset="-120"/>
              </a:rPr>
              <a:t>、父母親的介入</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五</a:t>
            </a:r>
            <a:r>
              <a:rPr lang="zh-TW" altLang="zh-TW" sz="2400" dirty="0" smtClean="0">
                <a:solidFill>
                  <a:schemeClr val="tx1"/>
                </a:solidFill>
                <a:latin typeface="標楷體" pitchFamily="65" charset="-120"/>
                <a:ea typeface="標楷體" pitchFamily="65" charset="-120"/>
              </a:rPr>
              <a:t>、祖父母的身體健康情形</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六、</a:t>
            </a:r>
            <a:r>
              <a:rPr lang="zh-TW" altLang="zh-TW" sz="2400" dirty="0" smtClean="0">
                <a:solidFill>
                  <a:schemeClr val="tx1"/>
                </a:solidFill>
                <a:latin typeface="標楷體" pitchFamily="65" charset="-120"/>
                <a:ea typeface="標楷體" pitchFamily="65" charset="-120"/>
              </a:rPr>
              <a:t>祖孫接觸頻率與地理接近性等</a:t>
            </a:r>
            <a:endParaRPr lang="zh-TW" altLang="zh-TW" sz="2400" dirty="0">
              <a:solidFill>
                <a:schemeClr val="tx1"/>
              </a:solidFill>
              <a:latin typeface="標楷體" pitchFamily="65" charset="-120"/>
              <a:ea typeface="標楷體" pitchFamily="65" charset="-120"/>
            </a:endParaRPr>
          </a:p>
        </p:txBody>
      </p:sp>
      <p:pic>
        <p:nvPicPr>
          <p:cNvPr id="7" name="Picture 8" descr="C:\Users\user\AppData\Local\Microsoft\Windows\Temporary Internet Files\Content.IE5\74PL5I0T\MC900416240[1].wmf"/>
          <p:cNvPicPr>
            <a:picLocks noChangeAspect="1" noChangeArrowheads="1"/>
          </p:cNvPicPr>
          <p:nvPr/>
        </p:nvPicPr>
        <p:blipFill>
          <a:blip r:embed="rId4" cstate="print"/>
          <a:srcRect/>
          <a:stretch>
            <a:fillRect/>
          </a:stretch>
        </p:blipFill>
        <p:spPr bwMode="auto">
          <a:xfrm>
            <a:off x="7308304" y="3933056"/>
            <a:ext cx="1620688" cy="2732386"/>
          </a:xfrm>
          <a:prstGeom prst="rect">
            <a:avLst/>
          </a:prstGeom>
          <a:noFill/>
        </p:spPr>
      </p:pic>
      <p:pic>
        <p:nvPicPr>
          <p:cNvPr id="8" name="Picture 6" descr="C:\Users\user\AppData\Local\Microsoft\Windows\Temporary Internet Files\Content.IE5\WR6PRO2W\MC900416230[1].wmf"/>
          <p:cNvPicPr>
            <a:picLocks noChangeAspect="1" noChangeArrowheads="1"/>
          </p:cNvPicPr>
          <p:nvPr/>
        </p:nvPicPr>
        <p:blipFill>
          <a:blip r:embed="rId5" cstate="print"/>
          <a:srcRect/>
          <a:stretch>
            <a:fillRect/>
          </a:stretch>
        </p:blipFill>
        <p:spPr bwMode="auto">
          <a:xfrm>
            <a:off x="5580112" y="3933056"/>
            <a:ext cx="1584176" cy="270258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0"/>
            <a:ext cx="7848872" cy="864096"/>
          </a:xfrm>
        </p:spPr>
        <p:txBody>
          <a:bodyPr>
            <a:normAutofit/>
          </a:bodyPr>
          <a:lstStyle/>
          <a:p>
            <a:pPr algn="ctr"/>
            <a:r>
              <a:rPr lang="zh-TW" altLang="zh-TW" sz="2800" b="1" dirty="0">
                <a:solidFill>
                  <a:schemeClr val="tx1"/>
                </a:solidFill>
                <a:latin typeface="標楷體" pitchFamily="65" charset="-120"/>
                <a:ea typeface="標楷體" pitchFamily="65" charset="-120"/>
              </a:rPr>
              <a:t>第</a:t>
            </a:r>
            <a:r>
              <a:rPr lang="zh-TW" altLang="zh-TW" sz="2800" b="1" dirty="0" smtClean="0">
                <a:solidFill>
                  <a:schemeClr val="tx1"/>
                </a:solidFill>
                <a:latin typeface="標楷體" pitchFamily="65" charset="-120"/>
                <a:ea typeface="標楷體" pitchFamily="65" charset="-120"/>
              </a:rPr>
              <a:t>三節</a:t>
            </a:r>
            <a:r>
              <a:rPr lang="zh-TW" altLang="en-US" sz="2800" b="1" dirty="0">
                <a:solidFill>
                  <a:schemeClr val="tx1"/>
                </a:solidFill>
                <a:latin typeface="標楷體" pitchFamily="65" charset="-120"/>
                <a:ea typeface="標楷體" pitchFamily="65" charset="-120"/>
              </a:rPr>
              <a:t> </a:t>
            </a:r>
            <a:r>
              <a:rPr lang="zh-TW" altLang="zh-TW" sz="2800" b="1" dirty="0" smtClean="0">
                <a:solidFill>
                  <a:schemeClr val="tx1"/>
                </a:solidFill>
                <a:latin typeface="標楷體" pitchFamily="65" charset="-120"/>
                <a:ea typeface="標楷體" pitchFamily="65" charset="-120"/>
              </a:rPr>
              <a:t>影響</a:t>
            </a:r>
            <a:r>
              <a:rPr lang="zh-TW" altLang="zh-TW" sz="2800" b="1" dirty="0">
                <a:solidFill>
                  <a:schemeClr val="tx1"/>
                </a:solidFill>
                <a:latin typeface="標楷體" pitchFamily="65" charset="-120"/>
                <a:ea typeface="標楷體" pitchFamily="65" charset="-120"/>
              </a:rPr>
              <a:t>祖孫學習互動相關研究</a:t>
            </a:r>
            <a:endParaRPr lang="zh-TW" altLang="en-US" sz="28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近幾年來社會追求兩性平等，祖父母成為主要照顧者，而增加其親密度，祖父母能給孫子女穩定的照顧，且有時間陪孫子女，因此由祖父</a:t>
            </a:r>
            <a:r>
              <a:rPr lang="zh-TW" altLang="en-US" sz="2400" dirty="0" smtClean="0">
                <a:solidFill>
                  <a:schemeClr val="tx1"/>
                </a:solidFill>
                <a:latin typeface="標楷體" pitchFamily="65" charset="-120"/>
                <a:ea typeface="標楷體" pitchFamily="65" charset="-120"/>
              </a:rPr>
              <a:t>母</a:t>
            </a:r>
            <a:r>
              <a:rPr lang="zh-TW" altLang="zh-TW" sz="2400" dirty="0" smtClean="0">
                <a:solidFill>
                  <a:schemeClr val="tx1"/>
                </a:solidFill>
                <a:latin typeface="標楷體" pitchFamily="65" charset="-120"/>
                <a:ea typeface="標楷體" pitchFamily="65" charset="-120"/>
              </a:rPr>
              <a:t>責任的家庭能給予孫輩較多的安全感。 </a:t>
            </a:r>
            <a:r>
              <a:rPr lang="en-US" altLang="zh-TW" sz="2400" dirty="0" smtClean="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林如萍，</a:t>
            </a:r>
            <a:r>
              <a:rPr lang="en-US" altLang="zh-TW" sz="2400" dirty="0" smtClean="0">
                <a:solidFill>
                  <a:schemeClr val="tx1"/>
                </a:solidFill>
                <a:latin typeface="標楷體" pitchFamily="65" charset="-120"/>
                <a:ea typeface="標楷體" pitchFamily="65" charset="-120"/>
              </a:rPr>
              <a:t>2008 a)</a:t>
            </a:r>
          </a:p>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李玉冠 </a:t>
            </a:r>
            <a:r>
              <a:rPr lang="en-US" altLang="zh-TW" sz="2400" dirty="0" smtClean="0">
                <a:solidFill>
                  <a:schemeClr val="tx1"/>
                </a:solidFill>
                <a:latin typeface="標楷體" pitchFamily="65" charset="-120"/>
                <a:ea typeface="標楷體" pitchFamily="65" charset="-120"/>
              </a:rPr>
              <a:t>( 2000</a:t>
            </a:r>
            <a:r>
              <a:rPr lang="zh-TW" altLang="zh-TW" sz="2400" dirty="0" smtClean="0">
                <a:solidFill>
                  <a:schemeClr val="tx1"/>
                </a:solidFill>
                <a:latin typeface="標楷體" pitchFamily="65" charset="-120"/>
                <a:ea typeface="標楷體" pitchFamily="65" charset="-120"/>
              </a:rPr>
              <a:t>）則以質性研究訪談十六對祖孫後發現，多數個案祖孫的互動大多集中在日常生活的瑣事和休閒上，如：看電視做家務、做功課或偶爾假日做花費少的旅遊等。</a:t>
            </a:r>
            <a:r>
              <a:rPr lang="en-US" altLang="zh-TW" sz="2400" dirty="0" smtClean="0">
                <a:solidFill>
                  <a:schemeClr val="tx1"/>
                </a:solidFill>
                <a:latin typeface="標楷體" pitchFamily="65" charset="-120"/>
                <a:ea typeface="標楷體" pitchFamily="65" charset="-120"/>
              </a:rPr>
              <a:t> </a:t>
            </a:r>
            <a:endParaRPr lang="zh-TW"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所以研究者認為，當幼兒和祖父母接觸產生互動過程時，祖父母的角色實踐對幼兒有直接的影響，勢必導致祖孫親密感。</a:t>
            </a:r>
            <a:endParaRPr lang="zh-TW" altLang="zh-TW" sz="2400" dirty="0">
              <a:solidFill>
                <a:schemeClr val="tx1"/>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83568" y="0"/>
            <a:ext cx="7848872" cy="864096"/>
          </a:xfrm>
        </p:spPr>
        <p:txBody>
          <a:bodyPr>
            <a:normAutofit/>
          </a:bodyPr>
          <a:lstStyle/>
          <a:p>
            <a:pPr algn="ctr"/>
            <a:r>
              <a:rPr lang="zh-TW" altLang="zh-TW" sz="3200" b="1" dirty="0">
                <a:solidFill>
                  <a:schemeClr val="tx1"/>
                </a:solidFill>
                <a:latin typeface="標楷體" pitchFamily="65" charset="-120"/>
                <a:ea typeface="標楷體" pitchFamily="65" charset="-120"/>
              </a:rPr>
              <a:t>第三章 研究設計</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1187624" y="980728"/>
            <a:ext cx="6840760" cy="5112568"/>
          </a:xfrm>
        </p:spPr>
        <p:txBody>
          <a:bodyPr>
            <a:normAutofit/>
          </a:bodyPr>
          <a:lstStyle/>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本研究主旨在於學齡前幼兒與祖父母互動學習態度之研究。為達成研究的目的以及驗證研究的假設</a:t>
            </a:r>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r>
              <a:rPr lang="zh-TW" altLang="zh-TW" sz="2400" dirty="0" smtClean="0">
                <a:solidFill>
                  <a:schemeClr val="tx1"/>
                </a:solidFill>
                <a:latin typeface="標楷體" pitchFamily="65" charset="-120"/>
                <a:ea typeface="標楷體" pitchFamily="65" charset="-120"/>
              </a:rPr>
              <a:t>將主要內容</a:t>
            </a:r>
            <a:r>
              <a:rPr lang="zh-TW" altLang="en-US" sz="2400" dirty="0" smtClean="0">
                <a:solidFill>
                  <a:schemeClr val="tx1"/>
                </a:solidFill>
                <a:latin typeface="標楷體" pitchFamily="65" charset="-120"/>
                <a:ea typeface="標楷體" pitchFamily="65" charset="-120"/>
              </a:rPr>
              <a:t>分為</a:t>
            </a:r>
            <a:r>
              <a:rPr lang="zh-TW" altLang="zh-TW" sz="2400" dirty="0" smtClean="0">
                <a:solidFill>
                  <a:schemeClr val="tx1"/>
                </a:solidFill>
                <a:latin typeface="標楷體" pitchFamily="65" charset="-120"/>
                <a:ea typeface="標楷體" pitchFamily="65" charset="-120"/>
              </a:rPr>
              <a:t>：</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zh-TW" sz="2400" dirty="0" smtClean="0">
                <a:solidFill>
                  <a:schemeClr val="tx1"/>
                </a:solidFill>
                <a:latin typeface="標楷體" pitchFamily="65" charset="-120"/>
                <a:ea typeface="標楷體" pitchFamily="65" charset="-120"/>
              </a:rPr>
              <a:t>第一節研究架構</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zh-TW" sz="2400" dirty="0" smtClean="0">
                <a:solidFill>
                  <a:schemeClr val="tx1"/>
                </a:solidFill>
                <a:latin typeface="標楷體" pitchFamily="65" charset="-120"/>
                <a:ea typeface="標楷體" pitchFamily="65" charset="-120"/>
              </a:rPr>
              <a:t>第二節研究對象</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zh-TW" sz="2400" dirty="0" smtClean="0">
                <a:solidFill>
                  <a:schemeClr val="tx1"/>
                </a:solidFill>
                <a:latin typeface="標楷體" pitchFamily="65" charset="-120"/>
                <a:ea typeface="標楷體" pitchFamily="65" charset="-120"/>
              </a:rPr>
              <a:t>第三節研究工具</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zh-TW" sz="2400" dirty="0" smtClean="0">
                <a:solidFill>
                  <a:schemeClr val="tx1"/>
                </a:solidFill>
                <a:latin typeface="標楷體" pitchFamily="65" charset="-120"/>
                <a:ea typeface="標楷體" pitchFamily="65" charset="-120"/>
              </a:rPr>
              <a:t>第四節研究流程</a:t>
            </a:r>
            <a:endParaRPr lang="en-US" altLang="zh-TW" sz="2400" dirty="0" smtClean="0">
              <a:solidFill>
                <a:schemeClr val="tx1"/>
              </a:solidFill>
              <a:latin typeface="標楷體" pitchFamily="65" charset="-120"/>
              <a:ea typeface="標楷體" pitchFamily="65" charset="-120"/>
            </a:endParaRPr>
          </a:p>
          <a:p>
            <a:pPr algn="l">
              <a:buFont typeface="Wingdings" pitchFamily="2" charset="2"/>
              <a:buChar char="l"/>
            </a:pPr>
            <a:r>
              <a:rPr lang="zh-TW" altLang="zh-TW" sz="2400" dirty="0" smtClean="0">
                <a:solidFill>
                  <a:schemeClr val="tx1"/>
                </a:solidFill>
                <a:latin typeface="標楷體" pitchFamily="65" charset="-120"/>
                <a:ea typeface="標楷體" pitchFamily="65" charset="-120"/>
              </a:rPr>
              <a:t>第五節資料分析</a:t>
            </a:r>
          </a:p>
          <a:p>
            <a:pPr algn="l"/>
            <a:endParaRPr lang="zh-TW" altLang="zh-TW" sz="2400" dirty="0">
              <a:solidFill>
                <a:schemeClr val="tx1"/>
              </a:solidFill>
              <a:latin typeface="標楷體" pitchFamily="65" charset="-120"/>
              <a:ea typeface="標楷體" pitchFamily="65" charset="-120"/>
            </a:endParaRPr>
          </a:p>
        </p:txBody>
      </p:sp>
      <p:pic>
        <p:nvPicPr>
          <p:cNvPr id="7" name="Picture 2" descr="C:\Users\user\AppData\Local\Microsoft\Windows\Temporary Internet Files\Content.IE5\8EVZPZ3G\MC900232107[1].wmf"/>
          <p:cNvPicPr>
            <a:picLocks noChangeAspect="1" noChangeArrowheads="1"/>
          </p:cNvPicPr>
          <p:nvPr/>
        </p:nvPicPr>
        <p:blipFill>
          <a:blip r:embed="rId4" cstate="print"/>
          <a:srcRect/>
          <a:stretch>
            <a:fillRect/>
          </a:stretch>
        </p:blipFill>
        <p:spPr bwMode="auto">
          <a:xfrm>
            <a:off x="6300192" y="4234769"/>
            <a:ext cx="2380694" cy="262323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圖片 11" descr="ppt9.jpg"/>
          <p:cNvPicPr>
            <a:picLocks noChangeAspect="1"/>
          </p:cNvPicPr>
          <p:nvPr/>
        </p:nvPicPr>
        <p:blipFill>
          <a:blip r:embed="rId2" cstate="print"/>
          <a:stretch>
            <a:fillRect/>
          </a:stretch>
        </p:blipFill>
        <p:spPr>
          <a:xfrm>
            <a:off x="0" y="0"/>
            <a:ext cx="9144000" cy="6858000"/>
          </a:xfrm>
          <a:prstGeom prst="rect">
            <a:avLst/>
          </a:prstGeom>
        </p:spPr>
      </p:pic>
      <p:pic>
        <p:nvPicPr>
          <p:cNvPr id="13" name="圖片 12"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188640"/>
            <a:ext cx="7848872" cy="864096"/>
          </a:xfrm>
        </p:spPr>
        <p:txBody>
          <a:bodyPr>
            <a:normAutofit/>
          </a:bodyPr>
          <a:lstStyle/>
          <a:p>
            <a:pPr algn="ctr"/>
            <a:r>
              <a:rPr lang="zh-TW" altLang="zh-TW" sz="3200" b="1" dirty="0" smtClean="0">
                <a:latin typeface="標楷體" pitchFamily="65" charset="-120"/>
                <a:ea typeface="標楷體" pitchFamily="65" charset="-120"/>
              </a:rPr>
              <a:t>第一節 研究架構</a:t>
            </a:r>
            <a:endParaRPr lang="zh-TW" altLang="zh-TW" sz="3200" b="1" dirty="0">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endParaRPr lang="zh-TW" altLang="zh-TW" sz="2400" dirty="0" smtClean="0"/>
          </a:p>
          <a:p>
            <a:pPr algn="l"/>
            <a:endParaRPr lang="zh-TW" altLang="zh-TW" sz="2400" dirty="0">
              <a:solidFill>
                <a:schemeClr val="tx1"/>
              </a:solidFill>
              <a:latin typeface="標楷體" pitchFamily="65" charset="-120"/>
              <a:ea typeface="標楷體" pitchFamily="65" charset="-120"/>
            </a:endParaRPr>
          </a:p>
        </p:txBody>
      </p:sp>
      <p:sp>
        <p:nvSpPr>
          <p:cNvPr id="5" name="圓角矩形 4"/>
          <p:cNvSpPr/>
          <p:nvPr/>
        </p:nvSpPr>
        <p:spPr>
          <a:xfrm>
            <a:off x="539552" y="2204864"/>
            <a:ext cx="2808312" cy="1584176"/>
          </a:xfrm>
          <a:prstGeom prst="roundRect">
            <a:avLst/>
          </a:prstGeom>
          <a:ln/>
        </p:spPr>
        <p:style>
          <a:lnRef idx="2">
            <a:schemeClr val="dk1"/>
          </a:lnRef>
          <a:fillRef idx="1">
            <a:schemeClr val="lt1"/>
          </a:fillRef>
          <a:effectRef idx="0">
            <a:schemeClr val="dk1"/>
          </a:effectRef>
          <a:fontRef idx="minor">
            <a:schemeClr val="dk1"/>
          </a:fontRef>
        </p:style>
        <p:txBody>
          <a:bodyPr vert="horz" rtlCol="0" anchor="ctr"/>
          <a:lstStyle/>
          <a:p>
            <a:pPr algn="ctr"/>
            <a:r>
              <a:rPr lang="zh-TW" altLang="zh-TW" sz="2000" b="1" dirty="0" smtClean="0">
                <a:latin typeface="標楷體" pitchFamily="65" charset="-120"/>
                <a:ea typeface="標楷體" pitchFamily="65" charset="-120"/>
              </a:rPr>
              <a:t>學齡前幼兒與祖父母互動學習態度之研究</a:t>
            </a:r>
            <a:endParaRPr lang="zh-TW" altLang="en-US" sz="2000" b="1" dirty="0">
              <a:latin typeface="標楷體" pitchFamily="65" charset="-120"/>
              <a:ea typeface="標楷體" pitchFamily="65" charset="-120"/>
            </a:endParaRPr>
          </a:p>
        </p:txBody>
      </p:sp>
      <p:sp>
        <p:nvSpPr>
          <p:cNvPr id="6" name="圓角矩形 5"/>
          <p:cNvSpPr/>
          <p:nvPr/>
        </p:nvSpPr>
        <p:spPr>
          <a:xfrm>
            <a:off x="3995936" y="1268760"/>
            <a:ext cx="4032448" cy="864096"/>
          </a:xfrm>
          <a:prstGeom prst="roundRect">
            <a:avLst/>
          </a:prstGeom>
        </p:spPr>
        <p:style>
          <a:lnRef idx="2">
            <a:schemeClr val="dk1"/>
          </a:lnRef>
          <a:fillRef idx="1">
            <a:schemeClr val="lt1"/>
          </a:fillRef>
          <a:effectRef idx="0">
            <a:schemeClr val="dk1"/>
          </a:effectRef>
          <a:fontRef idx="minor">
            <a:schemeClr val="dk1"/>
          </a:fontRef>
        </p:style>
        <p:txBody>
          <a:bodyPr vert="horz" rtlCol="0" anchor="ctr"/>
          <a:lstStyle/>
          <a:p>
            <a:pPr algn="ctr"/>
            <a:r>
              <a:rPr lang="zh-TW" altLang="zh-TW" dirty="0" smtClean="0">
                <a:latin typeface="標楷體" pitchFamily="65" charset="-120"/>
                <a:ea typeface="標楷體" pitchFamily="65" charset="-120"/>
              </a:rPr>
              <a:t>祖父母的學習態度對孫子女學習影響</a:t>
            </a:r>
            <a:endParaRPr lang="zh-TW" altLang="en-US" dirty="0">
              <a:latin typeface="標楷體" pitchFamily="65" charset="-120"/>
              <a:ea typeface="標楷體" pitchFamily="65" charset="-120"/>
            </a:endParaRPr>
          </a:p>
        </p:txBody>
      </p:sp>
      <p:sp>
        <p:nvSpPr>
          <p:cNvPr id="7" name="圓角矩形 6"/>
          <p:cNvSpPr/>
          <p:nvPr/>
        </p:nvSpPr>
        <p:spPr>
          <a:xfrm>
            <a:off x="3995936" y="3789040"/>
            <a:ext cx="4032448" cy="864096"/>
          </a:xfrm>
          <a:prstGeom prst="roundRect">
            <a:avLst/>
          </a:prstGeom>
        </p:spPr>
        <p:style>
          <a:lnRef idx="2">
            <a:schemeClr val="dk1"/>
          </a:lnRef>
          <a:fillRef idx="1">
            <a:schemeClr val="lt1"/>
          </a:fillRef>
          <a:effectRef idx="0">
            <a:schemeClr val="dk1"/>
          </a:effectRef>
          <a:fontRef idx="minor">
            <a:schemeClr val="dk1"/>
          </a:fontRef>
        </p:style>
        <p:txBody>
          <a:bodyPr vert="horz" rtlCol="0" anchor="ctr"/>
          <a:lstStyle/>
          <a:p>
            <a:pPr algn="ctr"/>
            <a:r>
              <a:rPr lang="zh-TW" altLang="zh-TW" dirty="0" smtClean="0">
                <a:latin typeface="標楷體" pitchFamily="65" charset="-120"/>
                <a:ea typeface="標楷體" pitchFamily="65" charset="-120"/>
              </a:rPr>
              <a:t>祖父母的學習態度對孫子女學習影響</a:t>
            </a:r>
            <a:endParaRPr lang="zh-TW" altLang="en-US" dirty="0">
              <a:latin typeface="標楷體" pitchFamily="65" charset="-120"/>
              <a:ea typeface="標楷體" pitchFamily="65" charset="-120"/>
            </a:endParaRPr>
          </a:p>
        </p:txBody>
      </p:sp>
      <p:sp>
        <p:nvSpPr>
          <p:cNvPr id="8" name="圓角矩形 7"/>
          <p:cNvSpPr/>
          <p:nvPr/>
        </p:nvSpPr>
        <p:spPr>
          <a:xfrm>
            <a:off x="3995936" y="2492896"/>
            <a:ext cx="4032448" cy="1008112"/>
          </a:xfrm>
          <a:prstGeom prst="roundRect">
            <a:avLst/>
          </a:prstGeom>
        </p:spPr>
        <p:style>
          <a:lnRef idx="2">
            <a:schemeClr val="dk1"/>
          </a:lnRef>
          <a:fillRef idx="1">
            <a:schemeClr val="lt1"/>
          </a:fillRef>
          <a:effectRef idx="0">
            <a:schemeClr val="dk1"/>
          </a:effectRef>
          <a:fontRef idx="minor">
            <a:schemeClr val="dk1"/>
          </a:fontRef>
        </p:style>
        <p:txBody>
          <a:bodyPr vert="horz" rtlCol="0" anchor="ctr"/>
          <a:lstStyle/>
          <a:p>
            <a:r>
              <a:rPr lang="zh-TW" altLang="zh-TW" dirty="0" smtClean="0">
                <a:latin typeface="標楷體" pitchFamily="65" charset="-120"/>
                <a:ea typeface="標楷體" pitchFamily="65" charset="-120"/>
              </a:rPr>
              <a:t>祖父母角色在孫子女生活中之涵義、影響</a:t>
            </a:r>
            <a:endParaRPr lang="zh-TW" altLang="zh-TW" dirty="0">
              <a:latin typeface="標楷體" pitchFamily="65" charset="-120"/>
              <a:ea typeface="標楷體" pitchFamily="65" charset="-120"/>
            </a:endParaRPr>
          </a:p>
        </p:txBody>
      </p:sp>
      <p:cxnSp>
        <p:nvCxnSpPr>
          <p:cNvPr id="10" name="直線接點 9"/>
          <p:cNvCxnSpPr/>
          <p:nvPr/>
        </p:nvCxnSpPr>
        <p:spPr>
          <a:xfrm>
            <a:off x="3347864" y="3075406"/>
            <a:ext cx="643565" cy="16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3563888" y="1700808"/>
            <a:ext cx="0" cy="25922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a:endCxn id="6" idx="1"/>
          </p:cNvCxnSpPr>
          <p:nvPr/>
        </p:nvCxnSpPr>
        <p:spPr>
          <a:xfrm>
            <a:off x="3563888" y="1700808"/>
            <a:ext cx="4320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a:off x="3563888" y="4293096"/>
            <a:ext cx="413026" cy="31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1"/>
            <a:ext cx="9144000" cy="6858001"/>
          </a:xfrm>
          <a:prstGeom prst="rect">
            <a:avLst/>
          </a:prstGeom>
        </p:spPr>
      </p:pic>
      <p:sp>
        <p:nvSpPr>
          <p:cNvPr id="2" name="標題 1"/>
          <p:cNvSpPr>
            <a:spLocks noGrp="1"/>
          </p:cNvSpPr>
          <p:nvPr>
            <p:ph type="ctrTitle"/>
          </p:nvPr>
        </p:nvSpPr>
        <p:spPr>
          <a:xfrm>
            <a:off x="611560" y="188640"/>
            <a:ext cx="7848872" cy="864096"/>
          </a:xfrm>
        </p:spPr>
        <p:txBody>
          <a:bodyPr>
            <a:normAutofit/>
          </a:bodyPr>
          <a:lstStyle/>
          <a:p>
            <a:pPr algn="ctr"/>
            <a:r>
              <a:rPr lang="zh-TW" altLang="zh-TW" sz="3200" b="1" dirty="0" smtClean="0">
                <a:latin typeface="標楷體" pitchFamily="65" charset="-120"/>
                <a:ea typeface="標楷體" pitchFamily="65" charset="-120"/>
              </a:rPr>
              <a:t>第二節 </a:t>
            </a:r>
            <a:r>
              <a:rPr lang="zh-TW" altLang="en-US" sz="3200" b="1" dirty="0" smtClean="0">
                <a:latin typeface="標楷體" pitchFamily="65" charset="-120"/>
                <a:ea typeface="標楷體" pitchFamily="65" charset="-120"/>
              </a:rPr>
              <a:t> </a:t>
            </a:r>
            <a:r>
              <a:rPr lang="zh-TW" altLang="zh-TW" sz="3200" b="1" dirty="0" smtClean="0">
                <a:latin typeface="標楷體" pitchFamily="65" charset="-120"/>
                <a:ea typeface="標楷體" pitchFamily="65" charset="-120"/>
              </a:rPr>
              <a:t>研究對象</a:t>
            </a:r>
            <a:endParaRPr lang="zh-TW" altLang="en-US" sz="3200" b="1" dirty="0">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fontScale="77500" lnSpcReduction="20000"/>
          </a:bodyPr>
          <a:lstStyle/>
          <a:p>
            <a:pPr algn="l"/>
            <a:r>
              <a:rPr lang="zh-TW" altLang="en-US" sz="2400" dirty="0" smtClean="0">
                <a:solidFill>
                  <a:schemeClr val="tx1"/>
                </a:solidFill>
                <a:latin typeface="標楷體" pitchFamily="65" charset="-120"/>
                <a:ea typeface="標楷體" pitchFamily="65" charset="-120"/>
              </a:rPr>
              <a:t>  </a:t>
            </a:r>
            <a:r>
              <a:rPr lang="zh-TW" altLang="en-US" sz="24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研究</a:t>
            </a:r>
            <a:r>
              <a:rPr lang="zh-TW" altLang="zh-TW" sz="2800" dirty="0" smtClean="0">
                <a:solidFill>
                  <a:schemeClr val="tx1"/>
                </a:solidFill>
                <a:latin typeface="標楷體" pitchFamily="65" charset="-120"/>
                <a:ea typeface="標楷體" pitchFamily="65" charset="-120"/>
              </a:rPr>
              <a:t>中的幼兒指的是南部地區私立幼兒</a:t>
            </a:r>
            <a:r>
              <a:rPr lang="en-US" altLang="zh-TW" sz="2800" dirty="0" smtClean="0">
                <a:solidFill>
                  <a:schemeClr val="tx1"/>
                </a:solidFill>
                <a:latin typeface="標楷體" pitchFamily="65" charset="-120"/>
                <a:ea typeface="標楷體" pitchFamily="65" charset="-120"/>
              </a:rPr>
              <a:t>YMCA</a:t>
            </a:r>
            <a:r>
              <a:rPr lang="zh-TW" altLang="zh-TW" sz="2800" dirty="0" smtClean="0">
                <a:solidFill>
                  <a:schemeClr val="tx1"/>
                </a:solidFill>
                <a:latin typeface="標楷體" pitchFamily="65" charset="-120"/>
                <a:ea typeface="標楷體" pitchFamily="65" charset="-120"/>
              </a:rPr>
              <a:t>幼兒園小朋友以及祖父母。</a:t>
            </a:r>
            <a:endParaRPr lang="en-US" altLang="zh-TW" sz="2800" dirty="0" smtClean="0">
              <a:solidFill>
                <a:schemeClr val="tx1"/>
              </a:solidFill>
              <a:latin typeface="標楷體" pitchFamily="65" charset="-120"/>
              <a:ea typeface="標楷體" pitchFamily="65" charset="-120"/>
            </a:endParaRPr>
          </a:p>
          <a:p>
            <a:pPr algn="l"/>
            <a:r>
              <a:rPr lang="zh-TW" altLang="zh-TW" sz="2800" b="1" dirty="0" smtClean="0">
                <a:solidFill>
                  <a:schemeClr val="tx1"/>
                </a:solidFill>
                <a:latin typeface="標楷體" pitchFamily="65" charset="-120"/>
                <a:ea typeface="標楷體" pitchFamily="65" charset="-120"/>
              </a:rPr>
              <a:t>一、幼兒的祖父母</a:t>
            </a:r>
            <a:r>
              <a:rPr lang="en-US" altLang="zh-TW" sz="2800" b="1" dirty="0" smtClean="0">
                <a:solidFill>
                  <a:schemeClr val="tx1"/>
                </a:solidFill>
                <a:latin typeface="標楷體" pitchFamily="65" charset="-120"/>
                <a:ea typeface="標楷體" pitchFamily="65" charset="-120"/>
              </a:rPr>
              <a:t>:</a:t>
            </a:r>
            <a:r>
              <a:rPr lang="en-US" altLang="zh-TW"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本研究採高雄市Ｙ幼兒園的祖父母為</a:t>
            </a:r>
            <a:r>
              <a:rPr lang="zh-TW" altLang="en-US" sz="2800" dirty="0" smtClean="0">
                <a:solidFill>
                  <a:schemeClr val="tx1"/>
                </a:solidFill>
                <a:latin typeface="標楷體" pitchFamily="65" charset="-120"/>
                <a:ea typeface="標楷體" pitchFamily="65" charset="-120"/>
              </a:rPr>
              <a:t> </a:t>
            </a:r>
            <a:endParaRPr lang="en-US" altLang="zh-TW" sz="2800" dirty="0" smtClean="0">
              <a:solidFill>
                <a:schemeClr val="tx1"/>
              </a:solidFill>
              <a:latin typeface="標楷體" pitchFamily="65" charset="-120"/>
              <a:ea typeface="標楷體" pitchFamily="65" charset="-120"/>
            </a:endParaRPr>
          </a:p>
          <a:p>
            <a:pPr algn="l"/>
            <a:r>
              <a:rPr lang="zh-TW" altLang="en-US"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參考對象其主要原因為：</a:t>
            </a:r>
          </a:p>
          <a:p>
            <a:pPr algn="l"/>
            <a:r>
              <a:rPr lang="zh-TW" altLang="en-US" sz="2800" dirty="0" smtClean="0">
                <a:solidFill>
                  <a:schemeClr val="tx1"/>
                </a:solidFill>
                <a:latin typeface="標楷體" pitchFamily="65" charset="-120"/>
                <a:ea typeface="標楷體" pitchFamily="65" charset="-120"/>
              </a:rPr>
              <a:t>  </a:t>
            </a:r>
            <a:r>
              <a:rPr lang="en-US" altLang="zh-TW" sz="2800" dirty="0" smtClean="0">
                <a:solidFill>
                  <a:schemeClr val="tx1"/>
                </a:solidFill>
                <a:latin typeface="標楷體" pitchFamily="65" charset="-120"/>
                <a:ea typeface="標楷體" pitchFamily="65" charset="-120"/>
              </a:rPr>
              <a:t>(</a:t>
            </a:r>
            <a:r>
              <a:rPr lang="zh-TW" altLang="zh-TW" sz="2800" dirty="0" smtClean="0">
                <a:solidFill>
                  <a:schemeClr val="tx1"/>
                </a:solidFill>
                <a:latin typeface="標楷體" pitchFamily="65" charset="-120"/>
                <a:ea typeface="標楷體" pitchFamily="65" charset="-120"/>
              </a:rPr>
              <a:t>一</a:t>
            </a:r>
            <a:r>
              <a:rPr lang="en-US" altLang="zh-TW"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幼兒祖父母參與幼兒園活動積極。</a:t>
            </a:r>
          </a:p>
          <a:p>
            <a:pPr algn="l"/>
            <a:r>
              <a:rPr lang="en-US" altLang="zh-TW"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二</a:t>
            </a:r>
            <a:r>
              <a:rPr lang="en-US" altLang="zh-TW"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幼兒園祖父母常與老師互動。</a:t>
            </a:r>
          </a:p>
          <a:p>
            <a:pPr algn="l"/>
            <a:r>
              <a:rPr lang="en-US" altLang="zh-TW"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三</a:t>
            </a:r>
            <a:r>
              <a:rPr lang="en-US" altLang="zh-TW"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師生關係互動頻繁更能了解幼兒想法。</a:t>
            </a:r>
            <a:endParaRPr lang="en-US" altLang="zh-TW" sz="2800" dirty="0" smtClean="0">
              <a:solidFill>
                <a:schemeClr val="tx1"/>
              </a:solidFill>
              <a:latin typeface="標楷體" pitchFamily="65" charset="-120"/>
              <a:ea typeface="標楷體" pitchFamily="65" charset="-120"/>
            </a:endParaRPr>
          </a:p>
          <a:p>
            <a:pPr algn="l"/>
            <a:endParaRPr lang="en-US" altLang="zh-TW" sz="2800" dirty="0" smtClean="0">
              <a:solidFill>
                <a:schemeClr val="tx1"/>
              </a:solidFill>
              <a:latin typeface="標楷體" pitchFamily="65" charset="-120"/>
              <a:ea typeface="標楷體" pitchFamily="65" charset="-120"/>
            </a:endParaRPr>
          </a:p>
          <a:p>
            <a:pPr algn="l">
              <a:lnSpc>
                <a:spcPts val="3000"/>
              </a:lnSpc>
            </a:pPr>
            <a:r>
              <a:rPr lang="zh-TW" altLang="zh-TW" sz="2800" b="1" dirty="0" smtClean="0">
                <a:solidFill>
                  <a:schemeClr val="tx1"/>
                </a:solidFill>
                <a:latin typeface="標楷體" pitchFamily="65" charset="-120"/>
                <a:ea typeface="標楷體" pitchFamily="65" charset="-120"/>
              </a:rPr>
              <a:t>二、幼兒園幼兒</a:t>
            </a:r>
            <a:endParaRPr lang="zh-TW" altLang="zh-TW" sz="2800" dirty="0" smtClean="0">
              <a:solidFill>
                <a:schemeClr val="tx1"/>
              </a:solidFill>
              <a:latin typeface="標楷體" pitchFamily="65" charset="-120"/>
              <a:ea typeface="標楷體" pitchFamily="65" charset="-120"/>
            </a:endParaRPr>
          </a:p>
          <a:p>
            <a:pPr>
              <a:lnSpc>
                <a:spcPts val="3000"/>
              </a:lnSpc>
            </a:pPr>
            <a:r>
              <a:rPr lang="zh-TW" altLang="en-US" sz="2800" dirty="0" smtClean="0">
                <a:solidFill>
                  <a:schemeClr val="tx1"/>
                </a:solidFill>
                <a:latin typeface="標楷體" pitchFamily="65" charset="-120"/>
                <a:ea typeface="標楷體" pitchFamily="65" charset="-120"/>
              </a:rPr>
              <a:t>    </a:t>
            </a:r>
            <a:r>
              <a:rPr lang="zh-TW" altLang="zh-TW" sz="2800" dirty="0" smtClean="0">
                <a:solidFill>
                  <a:schemeClr val="tx1"/>
                </a:solidFill>
                <a:latin typeface="標楷體" pitchFamily="65" charset="-120"/>
                <a:ea typeface="標楷體" pitchFamily="65" charset="-120"/>
              </a:rPr>
              <a:t>研究</a:t>
            </a:r>
            <a:r>
              <a:rPr lang="zh-TW" altLang="zh-TW" sz="2800" dirty="0" smtClean="0">
                <a:solidFill>
                  <a:schemeClr val="tx1"/>
                </a:solidFill>
                <a:latin typeface="標楷體" pitchFamily="65" charset="-120"/>
                <a:ea typeface="標楷體" pitchFamily="65" charset="-120"/>
              </a:rPr>
              <a:t>採高雄市Ｙ幼兒園的幼兒為參考對象，</a:t>
            </a:r>
            <a:r>
              <a:rPr lang="zh-TW" altLang="en-US" sz="2800" dirty="0" smtClean="0">
                <a:solidFill>
                  <a:schemeClr val="tx1"/>
                </a:solidFill>
                <a:latin typeface="標楷體" pitchFamily="65" charset="-120"/>
                <a:ea typeface="標楷體" pitchFamily="65" charset="-120"/>
              </a:rPr>
              <a:t>本</a:t>
            </a:r>
            <a:r>
              <a:rPr lang="zh-TW" altLang="zh-TW" sz="2800" dirty="0" smtClean="0">
                <a:solidFill>
                  <a:schemeClr val="tx1"/>
                </a:solidFill>
                <a:latin typeface="標楷體" pitchFamily="65" charset="-120"/>
                <a:ea typeface="標楷體" pitchFamily="65" charset="-120"/>
              </a:rPr>
              <a:t>藉由自製繪本及美勞遊戲讓幼兒與祖父母實際操作提升幼兒與祖父母的親密度。</a:t>
            </a:r>
          </a:p>
          <a:p>
            <a:r>
              <a:rPr lang="en-US" altLang="zh-TW" sz="2800" b="1" dirty="0" smtClean="0">
                <a:solidFill>
                  <a:schemeClr val="tx1"/>
                </a:solidFill>
                <a:latin typeface="標楷體" pitchFamily="65" charset="-120"/>
                <a:ea typeface="標楷體" pitchFamily="65" charset="-120"/>
              </a:rPr>
              <a:t> </a:t>
            </a:r>
            <a:endParaRPr lang="zh-TW" altLang="zh-TW" sz="2800" dirty="0" smtClean="0">
              <a:solidFill>
                <a:schemeClr val="tx1"/>
              </a:solidFill>
              <a:latin typeface="標楷體" pitchFamily="65" charset="-120"/>
              <a:ea typeface="標楷體" pitchFamily="65" charset="-120"/>
            </a:endParaRPr>
          </a:p>
          <a:p>
            <a:pPr algn="l"/>
            <a:endParaRPr lang="zh-TW" altLang="zh-TW" sz="2400" dirty="0" smtClean="0">
              <a:latin typeface="標楷體" pitchFamily="65" charset="-120"/>
              <a:ea typeface="標楷體" pitchFamily="65" charset="-120"/>
            </a:endParaRPr>
          </a:p>
          <a:p>
            <a:r>
              <a:rPr lang="en-US" altLang="zh-TW" sz="2400" dirty="0" smtClean="0"/>
              <a:t> </a:t>
            </a:r>
            <a:endParaRPr lang="zh-TW" altLang="zh-TW" sz="2400" dirty="0" smtClean="0"/>
          </a:p>
          <a:p>
            <a:pPr algn="l"/>
            <a:endParaRPr lang="zh-TW" altLang="zh-TW" sz="2400" dirty="0" smtClean="0">
              <a:latin typeface="標楷體" pitchFamily="65" charset="-120"/>
              <a:ea typeface="標楷體" pitchFamily="65" charset="-120"/>
            </a:endParaRPr>
          </a:p>
          <a:p>
            <a:pPr algn="l"/>
            <a:endParaRPr lang="zh-TW" altLang="zh-TW" sz="2400" dirty="0">
              <a:solidFill>
                <a:schemeClr val="tx1"/>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3"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4"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188640"/>
            <a:ext cx="7848872" cy="864096"/>
          </a:xfrm>
        </p:spPr>
        <p:txBody>
          <a:bodyPr>
            <a:normAutofit/>
          </a:bodyPr>
          <a:lstStyle/>
          <a:p>
            <a:pPr algn="ctr"/>
            <a:r>
              <a:rPr lang="zh-TW" altLang="zh-TW" sz="2800" b="1" dirty="0" smtClean="0">
                <a:latin typeface="標楷體" pitchFamily="65" charset="-120"/>
                <a:ea typeface="標楷體" pitchFamily="65" charset="-120"/>
              </a:rPr>
              <a:t>第</a:t>
            </a:r>
            <a:r>
              <a:rPr lang="zh-TW" altLang="zh-TW" sz="2800" b="1" dirty="0" smtClean="0">
                <a:solidFill>
                  <a:schemeClr val="tx1"/>
                </a:solidFill>
                <a:latin typeface="標楷體" pitchFamily="65" charset="-120"/>
                <a:ea typeface="標楷體" pitchFamily="65" charset="-120"/>
              </a:rPr>
              <a:t>三節</a:t>
            </a:r>
            <a:r>
              <a:rPr lang="en-US" altLang="zh-TW" sz="2800" b="1" dirty="0" smtClean="0">
                <a:latin typeface="標楷體" pitchFamily="65" charset="-120"/>
                <a:ea typeface="標楷體" pitchFamily="65" charset="-120"/>
              </a:rPr>
              <a:t>   </a:t>
            </a:r>
            <a:r>
              <a:rPr lang="zh-TW" altLang="zh-TW" sz="2800" b="1" dirty="0" smtClean="0">
                <a:latin typeface="標楷體" pitchFamily="65" charset="-120"/>
                <a:ea typeface="標楷體" pitchFamily="65" charset="-120"/>
              </a:rPr>
              <a:t>研究工具</a:t>
            </a:r>
            <a:endParaRPr lang="zh-TW" altLang="en-US" sz="2800" b="1" dirty="0">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本</a:t>
            </a:r>
            <a:r>
              <a:rPr lang="zh-TW" altLang="zh-TW" sz="2400" dirty="0" smtClean="0">
                <a:solidFill>
                  <a:schemeClr val="tx1"/>
                </a:solidFill>
                <a:latin typeface="標楷體" pitchFamily="65" charset="-120"/>
                <a:ea typeface="標楷體" pitchFamily="65" charset="-120"/>
              </a:rPr>
              <a:t>研究所使用之工具為研究者自製繪本－「我最愛的爺爺奶奶」，藉以引起動機，透過美勞及遊戲的方式發展幼兒與祖父母的親密度。以下乃本研究工具「我最愛的爺爺奶奶」教具之製作流程：</a:t>
            </a:r>
            <a:r>
              <a:rPr lang="en-US" altLang="zh-TW" sz="2400" dirty="0" smtClean="0">
                <a:solidFill>
                  <a:schemeClr val="tx1"/>
                </a:solidFill>
                <a:latin typeface="標楷體" pitchFamily="65" charset="-120"/>
                <a:ea typeface="標楷體" pitchFamily="65" charset="-120"/>
              </a:rPr>
              <a:t> </a:t>
            </a:r>
          </a:p>
          <a:p>
            <a:pPr algn="l"/>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一、</a:t>
            </a:r>
            <a:r>
              <a:rPr lang="zh-TW" altLang="zh-TW" sz="2400" dirty="0" smtClean="0">
                <a:solidFill>
                  <a:schemeClr val="tx1"/>
                </a:solidFill>
                <a:latin typeface="標楷體" pitchFamily="65" charset="-120"/>
                <a:ea typeface="標楷體" pitchFamily="65" charset="-120"/>
              </a:rPr>
              <a:t>自製</a:t>
            </a:r>
            <a:r>
              <a:rPr lang="zh-TW" altLang="en-US" sz="2400" dirty="0" smtClean="0">
                <a:solidFill>
                  <a:schemeClr val="tx1"/>
                </a:solidFill>
                <a:latin typeface="標楷體" pitchFamily="65" charset="-120"/>
                <a:ea typeface="標楷體" pitchFamily="65" charset="-120"/>
              </a:rPr>
              <a:t>繪本</a:t>
            </a:r>
            <a:r>
              <a:rPr lang="en-US" altLang="zh-TW" sz="2400" dirty="0" smtClean="0">
                <a:solidFill>
                  <a:schemeClr val="tx1"/>
                </a:solidFill>
                <a:latin typeface="標楷體" pitchFamily="65" charset="-120"/>
                <a:ea typeface="標楷體" pitchFamily="65" charset="-120"/>
              </a:rPr>
              <a:t>-</a:t>
            </a:r>
            <a:r>
              <a:rPr lang="zh-TW" altLang="zh-TW" sz="2400" dirty="0" smtClean="0">
                <a:solidFill>
                  <a:schemeClr val="tx1"/>
                </a:solidFill>
                <a:latin typeface="標楷體" pitchFamily="65" charset="-120"/>
                <a:ea typeface="標楷體" pitchFamily="65" charset="-120"/>
              </a:rPr>
              <a:t>「我最愛的爺爺奶奶」</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二、</a:t>
            </a:r>
            <a:r>
              <a:rPr lang="zh-TW" altLang="zh-TW" sz="2400" dirty="0" smtClean="0">
                <a:solidFill>
                  <a:schemeClr val="tx1"/>
                </a:solidFill>
                <a:latin typeface="標楷體" pitchFamily="65" charset="-120"/>
                <a:ea typeface="標楷體" pitchFamily="65" charset="-120"/>
              </a:rPr>
              <a:t>課程實施之現場紀錄</a:t>
            </a:r>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三、</a:t>
            </a:r>
            <a:r>
              <a:rPr lang="zh-TW" altLang="zh-TW" sz="2400" dirty="0" smtClean="0">
                <a:solidFill>
                  <a:schemeClr val="tx1"/>
                </a:solidFill>
                <a:latin typeface="標楷體" pitchFamily="65" charset="-120"/>
                <a:ea typeface="標楷體" pitchFamily="65" charset="-120"/>
              </a:rPr>
              <a:t>研究者教學日誌</a:t>
            </a:r>
            <a:endParaRPr lang="en-US" altLang="zh-TW" sz="2400" dirty="0" smtClean="0">
              <a:solidFill>
                <a:schemeClr val="tx1"/>
              </a:solidFill>
              <a:latin typeface="標楷體" pitchFamily="65" charset="-120"/>
              <a:ea typeface="標楷體" pitchFamily="65" charset="-120"/>
            </a:endParaRPr>
          </a:p>
        </p:txBody>
      </p:sp>
      <p:pic>
        <p:nvPicPr>
          <p:cNvPr id="6" name="Picture 2" descr="C:\Users\user\AppData\Local\Microsoft\Windows\Temporary Internet Files\Content.IE5\8EVZPZ3G\MC900232107[1].wmf"/>
          <p:cNvPicPr>
            <a:picLocks noChangeAspect="1" noChangeArrowheads="1"/>
          </p:cNvPicPr>
          <p:nvPr/>
        </p:nvPicPr>
        <p:blipFill>
          <a:blip r:embed="rId5" cstate="print"/>
          <a:srcRect/>
          <a:stretch>
            <a:fillRect/>
          </a:stretch>
        </p:blipFill>
        <p:spPr bwMode="auto">
          <a:xfrm>
            <a:off x="6300192" y="4234769"/>
            <a:ext cx="2380694" cy="262323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83568" y="0"/>
            <a:ext cx="7848872" cy="864096"/>
          </a:xfrm>
        </p:spPr>
        <p:txBody>
          <a:bodyPr>
            <a:normAutofit/>
          </a:bodyPr>
          <a:lstStyle/>
          <a:p>
            <a:pPr algn="ctr"/>
            <a:r>
              <a:rPr lang="zh-TW" altLang="zh-TW" sz="2800" b="1" dirty="0" smtClean="0">
                <a:solidFill>
                  <a:schemeClr val="tx1"/>
                </a:solidFill>
                <a:latin typeface="標楷體" pitchFamily="65" charset="-120"/>
                <a:ea typeface="標楷體" pitchFamily="65" charset="-120"/>
              </a:rPr>
              <a:t>自製</a:t>
            </a:r>
            <a:r>
              <a:rPr lang="zh-TW" altLang="en-US" sz="2800" b="1" dirty="0" smtClean="0">
                <a:solidFill>
                  <a:schemeClr val="tx1"/>
                </a:solidFill>
                <a:latin typeface="標楷體" pitchFamily="65" charset="-120"/>
                <a:ea typeface="標楷體" pitchFamily="65" charset="-120"/>
              </a:rPr>
              <a:t>繪本</a:t>
            </a:r>
            <a:r>
              <a:rPr lang="en-US" altLang="zh-TW" sz="2800" b="1" dirty="0" smtClean="0">
                <a:solidFill>
                  <a:schemeClr val="tx1"/>
                </a:solidFill>
                <a:latin typeface="標楷體" pitchFamily="65" charset="-120"/>
                <a:ea typeface="標楷體" pitchFamily="65" charset="-120"/>
              </a:rPr>
              <a:t>-</a:t>
            </a:r>
            <a:r>
              <a:rPr lang="zh-TW" altLang="zh-TW" sz="2800" b="1" dirty="0" smtClean="0">
                <a:solidFill>
                  <a:schemeClr val="tx1"/>
                </a:solidFill>
                <a:latin typeface="標楷體" pitchFamily="65" charset="-120"/>
                <a:ea typeface="標楷體" pitchFamily="65" charset="-120"/>
              </a:rPr>
              <a:t>「我最愛的爺爺奶奶」</a:t>
            </a:r>
            <a:endParaRPr lang="en-US" altLang="zh-TW" sz="2800" b="1" dirty="0" smtClean="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b="1" dirty="0" smtClean="0">
              <a:solidFill>
                <a:schemeClr val="tx1"/>
              </a:solidFill>
              <a:latin typeface="標楷體" pitchFamily="65" charset="-120"/>
              <a:ea typeface="標楷體" pitchFamily="65" charset="-120"/>
            </a:endParaRPr>
          </a:p>
          <a:p>
            <a:pPr algn="l"/>
            <a:endParaRPr lang="en-US" altLang="zh-TW" sz="2400" b="1" dirty="0" smtClean="0">
              <a:solidFill>
                <a:schemeClr val="tx1"/>
              </a:solidFill>
              <a:latin typeface="標楷體" pitchFamily="65" charset="-120"/>
              <a:ea typeface="標楷體" pitchFamily="65" charset="-120"/>
            </a:endParaRPr>
          </a:p>
          <a:p>
            <a:endParaRPr lang="en-US" altLang="zh-TW" sz="2400" b="1" dirty="0" smtClean="0">
              <a:solidFill>
                <a:schemeClr val="tx1"/>
              </a:solidFill>
              <a:latin typeface="標楷體" pitchFamily="65" charset="-120"/>
              <a:ea typeface="標楷體" pitchFamily="65" charset="-120"/>
            </a:endParaRPr>
          </a:p>
          <a:p>
            <a:pPr algn="ctr"/>
            <a:r>
              <a:rPr lang="zh-TW" altLang="en-US" sz="2400" b="1" dirty="0" smtClean="0">
                <a:solidFill>
                  <a:schemeClr val="tx1"/>
                </a:solidFill>
                <a:latin typeface="標楷體" pitchFamily="65" charset="-120"/>
                <a:ea typeface="標楷體" pitchFamily="65" charset="-120"/>
              </a:rPr>
              <a:t>到圖書館選擇繪本，討論繪本內容。</a:t>
            </a:r>
            <a:endParaRPr lang="en-US" altLang="zh-TW" sz="2400" b="1" dirty="0" smtClean="0">
              <a:solidFill>
                <a:schemeClr val="tx1"/>
              </a:solidFill>
              <a:latin typeface="標楷體" pitchFamily="65" charset="-120"/>
              <a:ea typeface="標楷體" pitchFamily="65" charset="-120"/>
            </a:endParaRPr>
          </a:p>
        </p:txBody>
      </p:sp>
      <p:pic>
        <p:nvPicPr>
          <p:cNvPr id="5" name="圖片 4" descr="DSCN4070"/>
          <p:cNvPicPr/>
          <p:nvPr/>
        </p:nvPicPr>
        <p:blipFill>
          <a:blip r:embed="rId4" cstate="print"/>
          <a:srcRect/>
          <a:stretch>
            <a:fillRect/>
          </a:stretch>
        </p:blipFill>
        <p:spPr bwMode="auto">
          <a:xfrm>
            <a:off x="1331640" y="1052736"/>
            <a:ext cx="2952328" cy="3960440"/>
          </a:xfrm>
          <a:prstGeom prst="rect">
            <a:avLst/>
          </a:prstGeom>
          <a:noFill/>
          <a:ln w="9525">
            <a:noFill/>
            <a:miter lim="800000"/>
            <a:headEnd/>
            <a:tailEnd/>
          </a:ln>
        </p:spPr>
      </p:pic>
      <p:pic>
        <p:nvPicPr>
          <p:cNvPr id="8" name="圖片 7" descr="34404.jpg"/>
          <p:cNvPicPr>
            <a:picLocks noChangeAspect="1"/>
          </p:cNvPicPr>
          <p:nvPr/>
        </p:nvPicPr>
        <p:blipFill>
          <a:blip r:embed="rId5" cstate="print"/>
          <a:stretch>
            <a:fillRect/>
          </a:stretch>
        </p:blipFill>
        <p:spPr>
          <a:xfrm>
            <a:off x="4860032" y="1052736"/>
            <a:ext cx="2949792" cy="396044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539552" y="0"/>
            <a:ext cx="7848872" cy="864096"/>
          </a:xfrm>
        </p:spPr>
        <p:txBody>
          <a:bodyPr>
            <a:normAutofit/>
          </a:bodyPr>
          <a:lstStyle/>
          <a:p>
            <a:pPr algn="ctr"/>
            <a:r>
              <a:rPr lang="zh-TW" altLang="zh-TW" sz="2800" b="1" dirty="0" smtClean="0">
                <a:solidFill>
                  <a:schemeClr val="tx1"/>
                </a:solidFill>
                <a:latin typeface="標楷體" pitchFamily="65" charset="-120"/>
                <a:ea typeface="標楷體" pitchFamily="65" charset="-120"/>
              </a:rPr>
              <a:t>自製</a:t>
            </a:r>
            <a:r>
              <a:rPr lang="zh-TW" altLang="en-US" sz="2800" b="1" dirty="0" smtClean="0">
                <a:solidFill>
                  <a:schemeClr val="tx1"/>
                </a:solidFill>
                <a:latin typeface="標楷體" pitchFamily="65" charset="-120"/>
                <a:ea typeface="標楷體" pitchFamily="65" charset="-120"/>
              </a:rPr>
              <a:t>繪本</a:t>
            </a:r>
            <a:r>
              <a:rPr lang="en-US" altLang="zh-TW" sz="2800" b="1" dirty="0" smtClean="0">
                <a:solidFill>
                  <a:schemeClr val="tx1"/>
                </a:solidFill>
                <a:latin typeface="標楷體" pitchFamily="65" charset="-120"/>
                <a:ea typeface="標楷體" pitchFamily="65" charset="-120"/>
              </a:rPr>
              <a:t>-</a:t>
            </a:r>
            <a:r>
              <a:rPr lang="zh-TW" altLang="zh-TW" sz="2800" b="1" dirty="0" smtClean="0">
                <a:solidFill>
                  <a:schemeClr val="tx1"/>
                </a:solidFill>
                <a:latin typeface="標楷體" pitchFamily="65" charset="-120"/>
                <a:ea typeface="標楷體" pitchFamily="65" charset="-120"/>
              </a:rPr>
              <a:t>「我最愛的爺爺奶奶」</a:t>
            </a:r>
            <a:endParaRPr lang="zh-TW" altLang="en-US" sz="28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ctr"/>
            <a:endParaRPr lang="en-US" altLang="zh-TW" sz="2400" dirty="0" smtClean="0">
              <a:solidFill>
                <a:schemeClr val="tx1"/>
              </a:solidFill>
              <a:latin typeface="標楷體" pitchFamily="65" charset="-120"/>
              <a:ea typeface="標楷體" pitchFamily="65" charset="-120"/>
            </a:endParaRPr>
          </a:p>
          <a:p>
            <a:pPr algn="ctr"/>
            <a:r>
              <a:rPr lang="zh-TW" altLang="zh-TW" sz="2400" b="1" dirty="0" smtClean="0">
                <a:solidFill>
                  <a:schemeClr val="tx1"/>
                </a:solidFill>
                <a:latin typeface="標楷體" pitchFamily="65" charset="-120"/>
                <a:ea typeface="標楷體" pitchFamily="65" charset="-120"/>
              </a:rPr>
              <a:t>製作繪本</a:t>
            </a:r>
            <a:r>
              <a:rPr lang="zh-TW" altLang="en-US" sz="2400" b="1" dirty="0" smtClean="0">
                <a:solidFill>
                  <a:schemeClr val="tx1"/>
                </a:solidFill>
                <a:latin typeface="標楷體" pitchFamily="65" charset="-120"/>
                <a:ea typeface="標楷體" pitchFamily="65" charset="-120"/>
              </a:rPr>
              <a:t>。</a:t>
            </a:r>
            <a:endParaRPr lang="zh-TW" altLang="zh-TW" sz="2400" b="1" dirty="0">
              <a:solidFill>
                <a:schemeClr val="tx1"/>
              </a:solidFill>
              <a:latin typeface="標楷體" pitchFamily="65" charset="-120"/>
              <a:ea typeface="標楷體" pitchFamily="65" charset="-120"/>
            </a:endParaRPr>
          </a:p>
        </p:txBody>
      </p:sp>
      <p:pic>
        <p:nvPicPr>
          <p:cNvPr id="5" name="圖片 4" descr="DSCN4679"/>
          <p:cNvPicPr/>
          <p:nvPr/>
        </p:nvPicPr>
        <p:blipFill>
          <a:blip r:embed="rId4" cstate="print"/>
          <a:srcRect/>
          <a:stretch>
            <a:fillRect/>
          </a:stretch>
        </p:blipFill>
        <p:spPr bwMode="auto">
          <a:xfrm>
            <a:off x="1043608" y="1196752"/>
            <a:ext cx="3456384" cy="3384376"/>
          </a:xfrm>
          <a:prstGeom prst="rect">
            <a:avLst/>
          </a:prstGeom>
          <a:noFill/>
          <a:ln w="9525">
            <a:noFill/>
            <a:miter lim="800000"/>
            <a:headEnd/>
            <a:tailEnd/>
          </a:ln>
        </p:spPr>
      </p:pic>
      <p:pic>
        <p:nvPicPr>
          <p:cNvPr id="8" name="圖片 7" descr="DSCN6122.JPG"/>
          <p:cNvPicPr>
            <a:picLocks noChangeAspect="1"/>
          </p:cNvPicPr>
          <p:nvPr/>
        </p:nvPicPr>
        <p:blipFill>
          <a:blip r:embed="rId5" cstate="print"/>
          <a:stretch>
            <a:fillRect/>
          </a:stretch>
        </p:blipFill>
        <p:spPr>
          <a:xfrm>
            <a:off x="4860032" y="1196752"/>
            <a:ext cx="3456384" cy="338437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0"/>
            <a:ext cx="7848872" cy="864096"/>
          </a:xfrm>
        </p:spPr>
        <p:txBody>
          <a:bodyPr>
            <a:normAutofit/>
          </a:bodyPr>
          <a:lstStyle/>
          <a:p>
            <a:pPr algn="ctr"/>
            <a:r>
              <a:rPr lang="zh-TW" altLang="zh-TW" sz="2800" b="1" dirty="0" smtClean="0">
                <a:solidFill>
                  <a:schemeClr val="tx1"/>
                </a:solidFill>
                <a:latin typeface="標楷體" pitchFamily="65" charset="-120"/>
                <a:ea typeface="標楷體" pitchFamily="65" charset="-120"/>
              </a:rPr>
              <a:t>自製</a:t>
            </a:r>
            <a:r>
              <a:rPr lang="zh-TW" altLang="en-US" sz="2800" b="1" dirty="0" smtClean="0">
                <a:solidFill>
                  <a:schemeClr val="tx1"/>
                </a:solidFill>
                <a:latin typeface="標楷體" pitchFamily="65" charset="-120"/>
                <a:ea typeface="標楷體" pitchFamily="65" charset="-120"/>
              </a:rPr>
              <a:t>繪本</a:t>
            </a:r>
            <a:r>
              <a:rPr lang="en-US" altLang="zh-TW" sz="2800" b="1" dirty="0" smtClean="0">
                <a:solidFill>
                  <a:schemeClr val="tx1"/>
                </a:solidFill>
                <a:latin typeface="標楷體" pitchFamily="65" charset="-120"/>
                <a:ea typeface="標楷體" pitchFamily="65" charset="-120"/>
              </a:rPr>
              <a:t>-</a:t>
            </a:r>
            <a:r>
              <a:rPr lang="zh-TW" altLang="zh-TW" sz="2800" b="1" dirty="0" smtClean="0">
                <a:solidFill>
                  <a:schemeClr val="tx1"/>
                </a:solidFill>
                <a:latin typeface="標楷體" pitchFamily="65" charset="-120"/>
                <a:ea typeface="標楷體" pitchFamily="65" charset="-120"/>
              </a:rPr>
              <a:t>「我最愛的爺爺奶奶」</a:t>
            </a:r>
            <a:endParaRPr lang="zh-TW" altLang="en-US" sz="28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ctr"/>
            <a:endParaRPr lang="en-US" altLang="zh-TW" sz="2400" dirty="0" smtClean="0">
              <a:solidFill>
                <a:schemeClr val="tx1"/>
              </a:solidFill>
              <a:latin typeface="標楷體" pitchFamily="65" charset="-120"/>
              <a:ea typeface="標楷體" pitchFamily="65" charset="-120"/>
            </a:endParaRPr>
          </a:p>
          <a:p>
            <a:pPr algn="ctr"/>
            <a:r>
              <a:rPr lang="zh-TW" altLang="zh-TW" sz="2400" b="1" dirty="0" smtClean="0">
                <a:solidFill>
                  <a:schemeClr val="tx1"/>
                </a:solidFill>
                <a:latin typeface="標楷體" pitchFamily="65" charset="-120"/>
                <a:ea typeface="標楷體" pitchFamily="65" charset="-120"/>
              </a:rPr>
              <a:t>繪本成品</a:t>
            </a:r>
            <a:r>
              <a:rPr lang="zh-TW" altLang="en-US" sz="2400" b="1" dirty="0" smtClean="0">
                <a:solidFill>
                  <a:schemeClr val="tx1"/>
                </a:solidFill>
                <a:latin typeface="標楷體" pitchFamily="65" charset="-120"/>
                <a:ea typeface="標楷體" pitchFamily="65" charset="-120"/>
              </a:rPr>
              <a:t>。</a:t>
            </a:r>
            <a:endParaRPr lang="zh-TW" altLang="zh-TW" sz="2400" b="1" dirty="0">
              <a:solidFill>
                <a:schemeClr val="tx1"/>
              </a:solidFill>
              <a:latin typeface="標楷體" pitchFamily="65" charset="-120"/>
              <a:ea typeface="標楷體" pitchFamily="65" charset="-120"/>
            </a:endParaRPr>
          </a:p>
        </p:txBody>
      </p:sp>
      <p:pic>
        <p:nvPicPr>
          <p:cNvPr id="6" name="圖片 5" descr="DSCN6754.JPG"/>
          <p:cNvPicPr/>
          <p:nvPr/>
        </p:nvPicPr>
        <p:blipFill>
          <a:blip r:embed="rId4" cstate="print"/>
          <a:stretch>
            <a:fillRect/>
          </a:stretch>
        </p:blipFill>
        <p:spPr>
          <a:xfrm>
            <a:off x="755576" y="1412777"/>
            <a:ext cx="3600400" cy="3384376"/>
          </a:xfrm>
          <a:prstGeom prst="rect">
            <a:avLst/>
          </a:prstGeom>
        </p:spPr>
      </p:pic>
      <p:pic>
        <p:nvPicPr>
          <p:cNvPr id="8" name="圖片 7" descr="DSCN6752.JPG"/>
          <p:cNvPicPr/>
          <p:nvPr/>
        </p:nvPicPr>
        <p:blipFill>
          <a:blip r:embed="rId5" cstate="print"/>
          <a:stretch>
            <a:fillRect/>
          </a:stretch>
        </p:blipFill>
        <p:spPr>
          <a:xfrm>
            <a:off x="4716016" y="1412776"/>
            <a:ext cx="3600400" cy="338437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thCA7A73DT.jpg"/>
          <p:cNvPicPr>
            <a:picLocks noChangeAspect="1"/>
          </p:cNvPicPr>
          <p:nvPr/>
        </p:nvPicPr>
        <p:blipFill>
          <a:blip r:embed="rId2" cstate="print"/>
          <a:stretch>
            <a:fillRect/>
          </a:stretch>
        </p:blipFill>
        <p:spPr>
          <a:xfrm>
            <a:off x="0" y="0"/>
            <a:ext cx="9144000" cy="6847772"/>
          </a:xfrm>
          <a:prstGeom prst="rect">
            <a:avLst/>
          </a:prstGeom>
        </p:spPr>
      </p:pic>
      <p:sp>
        <p:nvSpPr>
          <p:cNvPr id="29698" name="Rectangle 3"/>
          <p:cNvSpPr>
            <a:spLocks noGrp="1"/>
          </p:cNvSpPr>
          <p:nvPr>
            <p:ph type="body" idx="1"/>
          </p:nvPr>
        </p:nvSpPr>
        <p:spPr>
          <a:xfrm>
            <a:off x="468313" y="0"/>
            <a:ext cx="8229600" cy="6342063"/>
          </a:xfrm>
        </p:spPr>
        <p:txBody>
          <a:bodyPr/>
          <a:lstStyle/>
          <a:p>
            <a:pPr algn="ctr" eaLnBrk="1" hangingPunct="1">
              <a:lnSpc>
                <a:spcPct val="110000"/>
              </a:lnSpc>
              <a:buFont typeface="Wingdings 2" pitchFamily="18" charset="2"/>
              <a:buNone/>
            </a:pPr>
            <a:r>
              <a:rPr lang="zh-TW" altLang="en-US" b="1" dirty="0" smtClean="0">
                <a:ea typeface="標楷體" pitchFamily="65" charset="-120"/>
              </a:rPr>
              <a:t>樹德家商幼保科</a:t>
            </a:r>
          </a:p>
          <a:p>
            <a:pPr eaLnBrk="1" hangingPunct="1">
              <a:lnSpc>
                <a:spcPct val="110000"/>
              </a:lnSpc>
              <a:buFont typeface="Wingdings 2" pitchFamily="18" charset="2"/>
              <a:buNone/>
            </a:pPr>
            <a:endParaRPr lang="zh-TW" altLang="en-US" b="1" dirty="0" smtClean="0">
              <a:solidFill>
                <a:schemeClr val="bg1"/>
              </a:solidFill>
              <a:ea typeface="標楷體" pitchFamily="65" charset="-120"/>
            </a:endParaRPr>
          </a:p>
        </p:txBody>
      </p:sp>
      <p:graphicFrame>
        <p:nvGraphicFramePr>
          <p:cNvPr id="29731" name="Group 35"/>
          <p:cNvGraphicFramePr>
            <a:graphicFrameLocks noGrp="1"/>
          </p:cNvGraphicFramePr>
          <p:nvPr/>
        </p:nvGraphicFramePr>
        <p:xfrm>
          <a:off x="683567" y="554057"/>
          <a:ext cx="7849246" cy="5971901"/>
        </p:xfrm>
        <a:graphic>
          <a:graphicData uri="http://schemas.openxmlformats.org/drawingml/2006/table">
            <a:tbl>
              <a:tblPr>
                <a:tableStyleId>{5940675A-B579-460E-94D1-54222C63F5DA}</a:tableStyleId>
              </a:tblPr>
              <a:tblGrid>
                <a:gridCol w="935114"/>
                <a:gridCol w="3024437"/>
                <a:gridCol w="1944847"/>
                <a:gridCol w="863671"/>
                <a:gridCol w="1081177"/>
              </a:tblGrid>
              <a:tr h="354663">
                <a:tc gridSpan="5">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3</a:t>
                      </a:r>
                      <a:r>
                        <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年</a:t>
                      </a:r>
                      <a:r>
                        <a:rPr kumimoji="0" lang="en-US" altLang="zh-TW"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25</a:t>
                      </a:r>
                      <a:r>
                        <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組專題製作：何思嫺</a:t>
                      </a:r>
                    </a:p>
                  </a:txBody>
                  <a:tcPr marT="45716" marB="45716" horzOverflow="overflow"/>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22268">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活動主題：蘋果樹</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實習班級：</a:t>
                      </a:r>
                      <a:r>
                        <a:rPr kumimoji="0" lang="en-US" altLang="zh-TW" sz="1400" kern="1200" dirty="0" smtClean="0">
                          <a:solidFill>
                            <a:schemeClr val="tx1"/>
                          </a:solidFill>
                          <a:latin typeface="標楷體" pitchFamily="65" charset="-120"/>
                          <a:ea typeface="標楷體" pitchFamily="65" charset="-120"/>
                          <a:cs typeface="+mn-cs"/>
                        </a:rPr>
                        <a:t>YMCA</a:t>
                      </a:r>
                      <a:r>
                        <a:rPr kumimoji="0" lang="zh-TW" altLang="zh-TW" sz="1400" kern="1200" dirty="0" smtClean="0">
                          <a:solidFill>
                            <a:schemeClr val="tx1"/>
                          </a:solidFill>
                          <a:latin typeface="標楷體" pitchFamily="65" charset="-120"/>
                          <a:ea typeface="標楷體" pitchFamily="65" charset="-120"/>
                          <a:cs typeface="+mn-cs"/>
                        </a:rPr>
                        <a:t>幼兒園大班</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322268">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教 學 目 標 </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具 體 目 標 </a:t>
                      </a:r>
                      <a:endParaRPr kumimoji="0" lang="zh-TW" altLang="en-US" sz="1400" b="1" i="0" u="none" strike="noStrike" cap="none" normalizeH="0" baseline="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936700">
                <a:tc gridSpan="2">
                  <a:txBody>
                    <a:bodyPr/>
                    <a:lstStyle/>
                    <a:p>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促進祖孫大小肌肉的發展</a:t>
                      </a:r>
                    </a:p>
                    <a:p>
                      <a:r>
                        <a:rPr kumimoji="0" lang="en-US" altLang="zh-TW" sz="1400" kern="1200" dirty="0" smtClean="0">
                          <a:solidFill>
                            <a:schemeClr val="tx1"/>
                          </a:solidFill>
                          <a:latin typeface="標楷體" pitchFamily="65" charset="-120"/>
                          <a:ea typeface="標楷體" pitchFamily="65" charset="-120"/>
                          <a:cs typeface="+mn-cs"/>
                        </a:rPr>
                        <a:t>2.</a:t>
                      </a:r>
                      <a:r>
                        <a:rPr kumimoji="0" lang="zh-TW" altLang="zh-TW" sz="1400" kern="1200" dirty="0" smtClean="0">
                          <a:solidFill>
                            <a:schemeClr val="tx1"/>
                          </a:solidFill>
                          <a:latin typeface="標楷體" pitchFamily="65" charset="-120"/>
                          <a:ea typeface="標楷體" pitchFamily="65" charset="-120"/>
                          <a:cs typeface="+mn-cs"/>
                        </a:rPr>
                        <a:t>增進祖孫發展美感領域</a:t>
                      </a:r>
                    </a:p>
                    <a:p>
                      <a:r>
                        <a:rPr kumimoji="0" lang="en-US" altLang="zh-TW" sz="1400" kern="1200" dirty="0" smtClean="0">
                          <a:solidFill>
                            <a:schemeClr val="tx1"/>
                          </a:solidFill>
                          <a:latin typeface="標楷體" pitchFamily="65" charset="-120"/>
                          <a:ea typeface="標楷體" pitchFamily="65" charset="-120"/>
                          <a:cs typeface="+mn-cs"/>
                        </a:rPr>
                        <a:t>3.</a:t>
                      </a:r>
                      <a:r>
                        <a:rPr kumimoji="0" lang="zh-TW" altLang="zh-TW" sz="1400" kern="1200" dirty="0" smtClean="0">
                          <a:solidFill>
                            <a:schemeClr val="tx1"/>
                          </a:solidFill>
                          <a:latin typeface="標楷體" pitchFamily="65" charset="-120"/>
                          <a:ea typeface="標楷體" pitchFamily="65" charset="-120"/>
                          <a:cs typeface="+mn-cs"/>
                        </a:rPr>
                        <a:t>培養關懷家人的情操</a:t>
                      </a:r>
                    </a:p>
                  </a:txBody>
                  <a:tcPr marT="45716" marB="45716" horzOverflow="overflow"/>
                </a:tc>
                <a:tc hMerge="1">
                  <a:txBody>
                    <a:bodyPr/>
                    <a:lstStyle/>
                    <a:p>
                      <a:endParaRPr lang="zh-TW" altLang="en-US"/>
                    </a:p>
                  </a:txBody>
                  <a:tcPr/>
                </a:tc>
                <a:tc gridSpan="3">
                  <a:txBody>
                    <a:bodyPr/>
                    <a:lstStyle/>
                    <a:p>
                      <a:r>
                        <a:rPr kumimoji="0" lang="zh-TW" altLang="en-US" sz="1400" u="none" strike="noStrike" cap="none" normalizeH="0" baseline="0" dirty="0" smtClean="0">
                          <a:ln>
                            <a:noFill/>
                          </a:ln>
                          <a:effectLst/>
                          <a:latin typeface="標楷體" pitchFamily="65" charset="-120"/>
                          <a:ea typeface="標楷體" pitchFamily="65" charset="-120"/>
                        </a:rPr>
                        <a:t> </a:t>
                      </a:r>
                      <a:r>
                        <a:rPr kumimoji="0" lang="en-US" altLang="zh-TW" sz="1400" kern="1200" dirty="0" smtClean="0">
                          <a:solidFill>
                            <a:schemeClr val="tx1"/>
                          </a:solidFill>
                          <a:latin typeface="標楷體" pitchFamily="65" charset="-120"/>
                          <a:ea typeface="標楷體" pitchFamily="65" charset="-120"/>
                          <a:cs typeface="+mn-cs"/>
                        </a:rPr>
                        <a:t>1-1</a:t>
                      </a:r>
                      <a:r>
                        <a:rPr kumimoji="0" lang="zh-TW" altLang="zh-TW" sz="1400" kern="1200" dirty="0" smtClean="0">
                          <a:solidFill>
                            <a:schemeClr val="tx1"/>
                          </a:solidFill>
                          <a:latin typeface="標楷體" pitchFamily="65" charset="-120"/>
                          <a:ea typeface="標楷體" pitchFamily="65" charset="-120"/>
                          <a:cs typeface="+mn-cs"/>
                        </a:rPr>
                        <a:t>能做出柔、搓、捏指令的要求</a:t>
                      </a:r>
                    </a:p>
                    <a:p>
                      <a:r>
                        <a:rPr kumimoji="0" lang="en-US" altLang="zh-TW" sz="1400" kern="1200" dirty="0" smtClean="0">
                          <a:solidFill>
                            <a:schemeClr val="tx1"/>
                          </a:solidFill>
                          <a:latin typeface="標楷體" pitchFamily="65" charset="-120"/>
                          <a:ea typeface="標楷體" pitchFamily="65" charset="-120"/>
                          <a:cs typeface="+mn-cs"/>
                        </a:rPr>
                        <a:t>2-1</a:t>
                      </a:r>
                      <a:r>
                        <a:rPr kumimoji="0" lang="zh-TW" altLang="zh-TW" sz="1400" kern="1200" dirty="0" smtClean="0">
                          <a:solidFill>
                            <a:schemeClr val="tx1"/>
                          </a:solidFill>
                          <a:latin typeface="標楷體" pitchFamily="65" charset="-120"/>
                          <a:ea typeface="標楷體" pitchFamily="65" charset="-120"/>
                          <a:cs typeface="+mn-cs"/>
                        </a:rPr>
                        <a:t>能操作完成作品分享</a:t>
                      </a:r>
                    </a:p>
                    <a:p>
                      <a:r>
                        <a:rPr kumimoji="0" lang="en-US" altLang="zh-TW" sz="1400" kern="1200" dirty="0" smtClean="0">
                          <a:solidFill>
                            <a:schemeClr val="tx1"/>
                          </a:solidFill>
                          <a:latin typeface="標楷體" pitchFamily="65" charset="-120"/>
                          <a:ea typeface="標楷體" pitchFamily="65" charset="-120"/>
                          <a:cs typeface="+mn-cs"/>
                        </a:rPr>
                        <a:t>3-1</a:t>
                      </a:r>
                      <a:r>
                        <a:rPr kumimoji="0" lang="zh-TW" altLang="zh-TW" sz="1400" kern="1200" dirty="0" smtClean="0">
                          <a:solidFill>
                            <a:schemeClr val="tx1"/>
                          </a:solidFill>
                          <a:latin typeface="標楷體" pitchFamily="65" charset="-120"/>
                          <a:ea typeface="標楷體" pitchFamily="65" charset="-120"/>
                          <a:cs typeface="+mn-cs"/>
                        </a:rPr>
                        <a:t>能孝順家人培養良好的情操</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322268">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達成目標 </a:t>
                      </a:r>
                      <a:endParaRPr kumimoji="0" lang="zh-TW" altLang="en-US" sz="1400" b="1" i="0" u="none" strike="noStrike" cap="none" normalizeH="0" baseline="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活 動 內 容 </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時間</a:t>
                      </a:r>
                      <a:endParaRPr kumimoji="0" lang="zh-TW" altLang="en-US" sz="1400" b="1" i="0" u="none" strike="noStrike" cap="none" normalizeH="0" baseline="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教材 </a:t>
                      </a:r>
                      <a:endParaRPr kumimoji="0" lang="zh-TW" altLang="en-US" sz="1400" b="1" i="0" u="none" strike="noStrike" cap="none" normalizeH="0" baseline="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r>
              <a:tr h="3702154">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gridSpan="2">
                  <a:txBody>
                    <a:bodyPr/>
                    <a:lstStyle/>
                    <a:p>
                      <a:r>
                        <a:rPr kumimoji="0" lang="zh-TW" altLang="zh-TW" sz="1400" kern="1200" dirty="0" smtClean="0">
                          <a:solidFill>
                            <a:schemeClr val="tx1"/>
                          </a:solidFill>
                          <a:latin typeface="標楷體" pitchFamily="65" charset="-120"/>
                          <a:ea typeface="標楷體" pitchFamily="65" charset="-120"/>
                          <a:cs typeface="+mn-cs"/>
                        </a:rPr>
                        <a:t>一、引起動機：</a:t>
                      </a:r>
                    </a:p>
                    <a:p>
                      <a:r>
                        <a:rPr kumimoji="0" lang="zh-TW" altLang="zh-TW" sz="1400" kern="1200" dirty="0" smtClean="0">
                          <a:solidFill>
                            <a:schemeClr val="tx1"/>
                          </a:solidFill>
                          <a:latin typeface="標楷體" pitchFamily="65" charset="-120"/>
                          <a:ea typeface="標楷體" pitchFamily="65" charset="-120"/>
                          <a:cs typeface="+mn-cs"/>
                        </a:rPr>
                        <a:t>以繪本的方式引起幼兒對祖孫間互動的成長</a:t>
                      </a:r>
                    </a:p>
                    <a:p>
                      <a:r>
                        <a:rPr kumimoji="0" lang="zh-TW" altLang="zh-TW" sz="1400" kern="1200" dirty="0" smtClean="0">
                          <a:solidFill>
                            <a:schemeClr val="tx1"/>
                          </a:solidFill>
                          <a:latin typeface="標楷體" pitchFamily="65" charset="-120"/>
                          <a:ea typeface="標楷體" pitchFamily="65" charset="-120"/>
                          <a:cs typeface="+mn-cs"/>
                        </a:rPr>
                        <a:t>二、活動過程</a:t>
                      </a:r>
                      <a:r>
                        <a:rPr kumimoji="0" lang="en-US" altLang="zh-TW" sz="1400" kern="1200" dirty="0" smtClean="0">
                          <a:solidFill>
                            <a:schemeClr val="tx1"/>
                          </a:solidFill>
                          <a:latin typeface="標楷體" pitchFamily="65" charset="-120"/>
                          <a:ea typeface="標楷體" pitchFamily="65" charset="-120"/>
                          <a:cs typeface="+mn-cs"/>
                        </a:rPr>
                        <a:t>:</a:t>
                      </a:r>
                      <a:endParaRPr kumimoji="0" lang="zh-TW" altLang="zh-TW" sz="1400" kern="1200" dirty="0" smtClean="0">
                        <a:solidFill>
                          <a:schemeClr val="tx1"/>
                        </a:solidFill>
                        <a:latin typeface="標楷體" pitchFamily="65" charset="-120"/>
                        <a:ea typeface="標楷體" pitchFamily="65" charset="-120"/>
                        <a:cs typeface="+mn-cs"/>
                      </a:endParaRPr>
                    </a:p>
                    <a:p>
                      <a:r>
                        <a:rPr kumimoji="0" lang="en-US" altLang="zh-TW" sz="1400" kern="1200" dirty="0" smtClean="0">
                          <a:solidFill>
                            <a:schemeClr val="tx1"/>
                          </a:solidFill>
                          <a:latin typeface="標楷體" pitchFamily="65" charset="-120"/>
                          <a:ea typeface="標楷體" pitchFamily="65" charset="-120"/>
                          <a:cs typeface="+mn-cs"/>
                        </a:rPr>
                        <a:t>	</a:t>
                      </a:r>
                      <a:endParaRPr kumimoji="0" lang="zh-TW" altLang="zh-TW" sz="1400" kern="1200" dirty="0" smtClean="0">
                        <a:solidFill>
                          <a:schemeClr val="tx1"/>
                        </a:solidFill>
                        <a:latin typeface="標楷體" pitchFamily="65" charset="-120"/>
                        <a:ea typeface="標楷體" pitchFamily="65" charset="-120"/>
                        <a:cs typeface="+mn-cs"/>
                      </a:endParaRPr>
                    </a:p>
                    <a:p>
                      <a:r>
                        <a:rPr kumimoji="0" lang="en-US" altLang="zh-TW"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一</a:t>
                      </a:r>
                      <a:r>
                        <a:rPr kumimoji="0" lang="en-US" altLang="zh-TW"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教學過程</a:t>
                      </a:r>
                      <a:r>
                        <a:rPr kumimoji="0" lang="en-US" altLang="zh-TW" sz="1400" kern="1200" dirty="0" smtClean="0">
                          <a:solidFill>
                            <a:schemeClr val="tx1"/>
                          </a:solidFill>
                          <a:latin typeface="標楷體" pitchFamily="65" charset="-120"/>
                          <a:ea typeface="標楷體" pitchFamily="65" charset="-120"/>
                          <a:cs typeface="+mn-cs"/>
                        </a:rPr>
                        <a:t>:</a:t>
                      </a:r>
                      <a:endParaRPr kumimoji="0" lang="zh-TW" altLang="zh-TW" sz="1400" kern="1200" dirty="0" smtClean="0">
                        <a:solidFill>
                          <a:schemeClr val="tx1"/>
                        </a:solidFill>
                        <a:latin typeface="標楷體" pitchFamily="65" charset="-120"/>
                        <a:ea typeface="標楷體" pitchFamily="65" charset="-120"/>
                        <a:cs typeface="+mn-cs"/>
                      </a:endParaRPr>
                    </a:p>
                    <a:p>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應用材料： 黏土、木盒、水彩、白膠</a:t>
                      </a:r>
                    </a:p>
                    <a:p>
                      <a:r>
                        <a:rPr kumimoji="0" lang="en-US" altLang="zh-TW" sz="1400" kern="1200" dirty="0" smtClean="0">
                          <a:solidFill>
                            <a:schemeClr val="tx1"/>
                          </a:solidFill>
                          <a:latin typeface="標楷體" pitchFamily="65" charset="-120"/>
                          <a:ea typeface="標楷體" pitchFamily="65" charset="-120"/>
                          <a:cs typeface="+mn-cs"/>
                        </a:rPr>
                        <a:t>2.</a:t>
                      </a:r>
                      <a:r>
                        <a:rPr kumimoji="0" lang="zh-TW" altLang="zh-TW" sz="1400" kern="1200" dirty="0" smtClean="0">
                          <a:solidFill>
                            <a:schemeClr val="tx1"/>
                          </a:solidFill>
                          <a:latin typeface="標楷體" pitchFamily="65" charset="-120"/>
                          <a:ea typeface="標楷體" pitchFamily="65" charset="-120"/>
                          <a:cs typeface="+mn-cs"/>
                        </a:rPr>
                        <a:t>分組活動： 祖孫兩人一組</a:t>
                      </a:r>
                    </a:p>
                    <a:p>
                      <a:r>
                        <a:rPr kumimoji="0" lang="en-US" altLang="zh-TW" sz="1400" kern="1200" dirty="0" smtClean="0">
                          <a:solidFill>
                            <a:schemeClr val="tx1"/>
                          </a:solidFill>
                          <a:latin typeface="標楷體" pitchFamily="65" charset="-120"/>
                          <a:ea typeface="標楷體" pitchFamily="65" charset="-120"/>
                          <a:cs typeface="+mn-cs"/>
                        </a:rPr>
                        <a:t> </a:t>
                      </a:r>
                      <a:r>
                        <a:rPr kumimoji="0" lang="zh-TW" altLang="zh-TW" sz="1400" kern="1200" dirty="0" smtClean="0">
                          <a:solidFill>
                            <a:schemeClr val="tx1"/>
                          </a:solidFill>
                          <a:latin typeface="標楷體" pitchFamily="65" charset="-120"/>
                          <a:ea typeface="標楷體" pitchFamily="65" charset="-120"/>
                          <a:cs typeface="+mn-cs"/>
                        </a:rPr>
                        <a:t>進行方式</a:t>
                      </a:r>
                      <a:r>
                        <a:rPr kumimoji="0" lang="en-US" altLang="zh-TW" sz="1400" kern="1200" dirty="0" smtClean="0">
                          <a:solidFill>
                            <a:schemeClr val="tx1"/>
                          </a:solidFill>
                          <a:latin typeface="標楷體" pitchFamily="65" charset="-120"/>
                          <a:ea typeface="標楷體" pitchFamily="65" charset="-120"/>
                          <a:cs typeface="+mn-cs"/>
                        </a:rPr>
                        <a:t>:</a:t>
                      </a:r>
                      <a:endParaRPr kumimoji="0" lang="zh-TW" altLang="zh-TW" sz="1400" kern="1200" dirty="0" smtClean="0">
                        <a:solidFill>
                          <a:schemeClr val="tx1"/>
                        </a:solidFill>
                        <a:latin typeface="標楷體" pitchFamily="65" charset="-120"/>
                        <a:ea typeface="標楷體" pitchFamily="65" charset="-120"/>
                        <a:cs typeface="+mn-cs"/>
                      </a:endParaRPr>
                    </a:p>
                    <a:p>
                      <a:r>
                        <a:rPr kumimoji="0" lang="zh-TW" altLang="zh-TW" sz="1400" kern="1200" dirty="0" smtClean="0">
                          <a:solidFill>
                            <a:schemeClr val="tx1"/>
                          </a:solidFill>
                          <a:latin typeface="標楷體" pitchFamily="65" charset="-120"/>
                          <a:ea typeface="標楷體" pitchFamily="65" charset="-120"/>
                          <a:cs typeface="+mn-cs"/>
                        </a:rPr>
                        <a:t>（一）遊戲說明</a:t>
                      </a:r>
                      <a:r>
                        <a:rPr kumimoji="0" lang="en-US" altLang="zh-TW" sz="1400" kern="1200" dirty="0" smtClean="0">
                          <a:solidFill>
                            <a:schemeClr val="tx1"/>
                          </a:solidFill>
                          <a:latin typeface="標楷體" pitchFamily="65" charset="-120"/>
                          <a:ea typeface="標楷體" pitchFamily="65" charset="-120"/>
                          <a:cs typeface="+mn-cs"/>
                        </a:rPr>
                        <a:t>:</a:t>
                      </a:r>
                      <a:endParaRPr kumimoji="0" lang="zh-TW" altLang="zh-TW" sz="1400" kern="1200" dirty="0" smtClean="0">
                        <a:solidFill>
                          <a:schemeClr val="tx1"/>
                        </a:solidFill>
                        <a:latin typeface="標楷體" pitchFamily="65" charset="-120"/>
                        <a:ea typeface="標楷體" pitchFamily="65" charset="-120"/>
                        <a:cs typeface="+mn-cs"/>
                      </a:endParaRPr>
                    </a:p>
                    <a:p>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先用水彩幫木額上色</a:t>
                      </a:r>
                    </a:p>
                    <a:p>
                      <a:r>
                        <a:rPr kumimoji="0" lang="en-US" altLang="zh-TW" sz="1400" kern="1200" dirty="0" smtClean="0">
                          <a:solidFill>
                            <a:schemeClr val="tx1"/>
                          </a:solidFill>
                          <a:latin typeface="標楷體" pitchFamily="65" charset="-120"/>
                          <a:ea typeface="標楷體" pitchFamily="65" charset="-120"/>
                          <a:cs typeface="+mn-cs"/>
                        </a:rPr>
                        <a:t>2.</a:t>
                      </a:r>
                      <a:r>
                        <a:rPr kumimoji="0" lang="zh-TW" altLang="zh-TW" sz="1400" kern="1200" dirty="0" smtClean="0">
                          <a:solidFill>
                            <a:schemeClr val="tx1"/>
                          </a:solidFill>
                          <a:latin typeface="標楷體" pitchFamily="65" charset="-120"/>
                          <a:ea typeface="標楷體" pitchFamily="65" charset="-120"/>
                          <a:cs typeface="+mn-cs"/>
                        </a:rPr>
                        <a:t>再用黏土捏上自己喜歡的圖案</a:t>
                      </a:r>
                    </a:p>
                    <a:p>
                      <a:r>
                        <a:rPr kumimoji="0" lang="en-US" altLang="zh-TW" sz="1400" kern="1200" dirty="0" smtClean="0">
                          <a:solidFill>
                            <a:schemeClr val="tx1"/>
                          </a:solidFill>
                          <a:latin typeface="標楷體" pitchFamily="65" charset="-120"/>
                          <a:ea typeface="標楷體" pitchFamily="65" charset="-120"/>
                          <a:cs typeface="+mn-cs"/>
                        </a:rPr>
                        <a:t>3.</a:t>
                      </a:r>
                      <a:r>
                        <a:rPr kumimoji="0" lang="zh-TW" altLang="zh-TW" sz="1400" kern="1200" dirty="0" smtClean="0">
                          <a:solidFill>
                            <a:schemeClr val="tx1"/>
                          </a:solidFill>
                          <a:latin typeface="標楷體" pitchFamily="65" charset="-120"/>
                          <a:ea typeface="標楷體" pitchFamily="65" charset="-120"/>
                          <a:cs typeface="+mn-cs"/>
                        </a:rPr>
                        <a:t>用白膠將捏好的黏土黏在木盒上</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kern="1200" dirty="0" smtClean="0">
                          <a:solidFill>
                            <a:schemeClr val="tx1"/>
                          </a:solidFill>
                          <a:latin typeface="標楷體" pitchFamily="65" charset="-120"/>
                          <a:ea typeface="標楷體" pitchFamily="65" charset="-120"/>
                          <a:cs typeface="+mn-cs"/>
                        </a:rPr>
                        <a:t>1</a:t>
                      </a:r>
                      <a:r>
                        <a:rPr kumimoji="0" lang="zh-TW" altLang="en-US"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黏土</a:t>
                      </a:r>
                      <a:endParaRPr kumimoji="0" lang="en-US" altLang="zh-TW" sz="1400" kern="1200" dirty="0" smtClean="0">
                        <a:solidFill>
                          <a:schemeClr val="tx1"/>
                        </a:solidFill>
                        <a:latin typeface="標楷體" pitchFamily="65" charset="-120"/>
                        <a:ea typeface="標楷體" pitchFamily="65" charset="-120"/>
                        <a:cs typeface="+mn-cs"/>
                      </a:endParaRPr>
                    </a:p>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kern="1200" dirty="0" smtClean="0">
                          <a:solidFill>
                            <a:schemeClr val="tx1"/>
                          </a:solidFill>
                          <a:latin typeface="標楷體" pitchFamily="65" charset="-120"/>
                          <a:ea typeface="標楷體" pitchFamily="65" charset="-120"/>
                          <a:cs typeface="+mn-cs"/>
                        </a:rPr>
                        <a:t>2</a:t>
                      </a:r>
                      <a:r>
                        <a:rPr kumimoji="0" lang="zh-TW" altLang="en-US"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木盒</a:t>
                      </a:r>
                      <a:endParaRPr kumimoji="0" lang="en-US" altLang="zh-TW" sz="1400" kern="1200" dirty="0" smtClean="0">
                        <a:solidFill>
                          <a:schemeClr val="tx1"/>
                        </a:solidFill>
                        <a:latin typeface="標楷體" pitchFamily="65" charset="-120"/>
                        <a:ea typeface="標楷體" pitchFamily="65" charset="-120"/>
                        <a:cs typeface="+mn-cs"/>
                      </a:endParaRPr>
                    </a:p>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kern="1200" dirty="0" smtClean="0">
                          <a:solidFill>
                            <a:schemeClr val="tx1"/>
                          </a:solidFill>
                          <a:latin typeface="標楷體" pitchFamily="65" charset="-120"/>
                          <a:ea typeface="標楷體" pitchFamily="65" charset="-120"/>
                          <a:cs typeface="+mn-cs"/>
                        </a:rPr>
                        <a:t>3</a:t>
                      </a:r>
                      <a:r>
                        <a:rPr kumimoji="0" lang="zh-TW" altLang="en-US"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水彩</a:t>
                      </a:r>
                      <a:endParaRPr kumimoji="0" lang="en-US" altLang="zh-TW" sz="1400" kern="1200" dirty="0" smtClean="0">
                        <a:solidFill>
                          <a:schemeClr val="tx1"/>
                        </a:solidFill>
                        <a:latin typeface="標楷體" pitchFamily="65" charset="-120"/>
                        <a:ea typeface="標楷體" pitchFamily="65" charset="-120"/>
                        <a:cs typeface="+mn-cs"/>
                      </a:endParaRPr>
                    </a:p>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kern="1200" dirty="0" smtClean="0">
                          <a:solidFill>
                            <a:schemeClr val="tx1"/>
                          </a:solidFill>
                          <a:latin typeface="標楷體" pitchFamily="65" charset="-120"/>
                          <a:ea typeface="標楷體" pitchFamily="65" charset="-120"/>
                          <a:cs typeface="+mn-cs"/>
                        </a:rPr>
                        <a:t>4</a:t>
                      </a:r>
                      <a:r>
                        <a:rPr kumimoji="0" lang="zh-TW" altLang="en-US"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白膠</a:t>
                      </a:r>
                    </a:p>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thCA7A73DT.jpg"/>
          <p:cNvPicPr>
            <a:picLocks noChangeAspect="1"/>
          </p:cNvPicPr>
          <p:nvPr/>
        </p:nvPicPr>
        <p:blipFill>
          <a:blip r:embed="rId2" cstate="print"/>
          <a:stretch>
            <a:fillRect/>
          </a:stretch>
        </p:blipFill>
        <p:spPr>
          <a:xfrm>
            <a:off x="0" y="0"/>
            <a:ext cx="9144000" cy="6847772"/>
          </a:xfrm>
          <a:prstGeom prst="rect">
            <a:avLst/>
          </a:prstGeom>
        </p:spPr>
      </p:pic>
      <p:sp>
        <p:nvSpPr>
          <p:cNvPr id="29698" name="Rectangle 3"/>
          <p:cNvSpPr>
            <a:spLocks noGrp="1"/>
          </p:cNvSpPr>
          <p:nvPr>
            <p:ph type="body" idx="1"/>
          </p:nvPr>
        </p:nvSpPr>
        <p:spPr>
          <a:xfrm>
            <a:off x="468313" y="0"/>
            <a:ext cx="8229600" cy="6342063"/>
          </a:xfrm>
        </p:spPr>
        <p:txBody>
          <a:bodyPr/>
          <a:lstStyle/>
          <a:p>
            <a:pPr algn="ctr" eaLnBrk="1" hangingPunct="1">
              <a:lnSpc>
                <a:spcPct val="110000"/>
              </a:lnSpc>
              <a:buFont typeface="Wingdings 2" pitchFamily="18" charset="2"/>
              <a:buNone/>
            </a:pPr>
            <a:r>
              <a:rPr lang="zh-TW" altLang="en-US" b="1" dirty="0" smtClean="0">
                <a:ea typeface="標楷體" pitchFamily="65" charset="-120"/>
              </a:rPr>
              <a:t>樹德家商幼保科</a:t>
            </a:r>
          </a:p>
          <a:p>
            <a:pPr eaLnBrk="1" hangingPunct="1">
              <a:lnSpc>
                <a:spcPct val="110000"/>
              </a:lnSpc>
              <a:buFont typeface="Wingdings 2" pitchFamily="18" charset="2"/>
              <a:buNone/>
            </a:pPr>
            <a:endParaRPr lang="zh-TW" altLang="en-US" b="1" dirty="0" smtClean="0">
              <a:solidFill>
                <a:schemeClr val="bg1"/>
              </a:solidFill>
              <a:ea typeface="標楷體" pitchFamily="65" charset="-120"/>
            </a:endParaRPr>
          </a:p>
        </p:txBody>
      </p:sp>
      <p:graphicFrame>
        <p:nvGraphicFramePr>
          <p:cNvPr id="29731" name="Group 35"/>
          <p:cNvGraphicFramePr>
            <a:graphicFrameLocks noGrp="1"/>
          </p:cNvGraphicFramePr>
          <p:nvPr/>
        </p:nvGraphicFramePr>
        <p:xfrm>
          <a:off x="683567" y="554057"/>
          <a:ext cx="7849246" cy="6021291"/>
        </p:xfrm>
        <a:graphic>
          <a:graphicData uri="http://schemas.openxmlformats.org/drawingml/2006/table">
            <a:tbl>
              <a:tblPr>
                <a:tableStyleId>{5940675A-B579-460E-94D1-54222C63F5DA}</a:tableStyleId>
              </a:tblPr>
              <a:tblGrid>
                <a:gridCol w="935114"/>
                <a:gridCol w="3024437"/>
                <a:gridCol w="1944847"/>
                <a:gridCol w="863671"/>
                <a:gridCol w="1081177"/>
              </a:tblGrid>
              <a:tr h="354663">
                <a:tc gridSpan="5">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3</a:t>
                      </a:r>
                      <a:r>
                        <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年</a:t>
                      </a:r>
                      <a:r>
                        <a:rPr kumimoji="0" lang="en-US" altLang="zh-TW"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25</a:t>
                      </a:r>
                      <a:r>
                        <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組專題製作：張諭嘉</a:t>
                      </a:r>
                    </a:p>
                  </a:txBody>
                  <a:tcPr marT="45716" marB="45716" horzOverflow="overflow"/>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22268">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rPr>
                        <a:t>活動主題：大手牽小手</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rPr>
                        <a:t>實習班級：</a:t>
                      </a:r>
                      <a:r>
                        <a:rPr kumimoji="0" lang="en-US" altLang="zh-TW" sz="1400" kern="1200" dirty="0" smtClean="0">
                          <a:solidFill>
                            <a:schemeClr val="tx1"/>
                          </a:solidFill>
                          <a:latin typeface="+mn-lt"/>
                          <a:ea typeface="+mn-ea"/>
                          <a:cs typeface="+mn-cs"/>
                        </a:rPr>
                        <a:t>YMCA</a:t>
                      </a:r>
                      <a:r>
                        <a:rPr kumimoji="0" lang="zh-TW" altLang="zh-TW" sz="1400" kern="1200" dirty="0" smtClean="0">
                          <a:solidFill>
                            <a:schemeClr val="tx1"/>
                          </a:solidFill>
                          <a:latin typeface="+mn-lt"/>
                          <a:ea typeface="+mn-ea"/>
                          <a:cs typeface="+mn-cs"/>
                        </a:rPr>
                        <a:t>幼兒園</a:t>
                      </a:r>
                      <a:r>
                        <a:rPr kumimoji="0" lang="zh-TW" altLang="en-US" sz="1400" kern="1200" dirty="0" smtClean="0">
                          <a:solidFill>
                            <a:schemeClr val="tx1"/>
                          </a:solidFill>
                          <a:latin typeface="+mn-lt"/>
                          <a:ea typeface="+mn-ea"/>
                          <a:cs typeface="+mn-cs"/>
                        </a:rPr>
                        <a:t>中</a:t>
                      </a:r>
                      <a:r>
                        <a:rPr kumimoji="0" lang="zh-TW" altLang="zh-TW" sz="1400" kern="1200" dirty="0" smtClean="0">
                          <a:solidFill>
                            <a:schemeClr val="tx1"/>
                          </a:solidFill>
                          <a:latin typeface="+mn-lt"/>
                          <a:ea typeface="+mn-ea"/>
                          <a:cs typeface="+mn-cs"/>
                        </a:rPr>
                        <a:t>班</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322268">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rPr>
                        <a:t>教 學 目 標 </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rPr>
                        <a:t>具 體 目 標 </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936700">
                <a:tc gridSpan="2">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altLang="zh-TW" sz="1400" kern="0" dirty="0" smtClean="0">
                          <a:latin typeface="標楷體" pitchFamily="65" charset="-120"/>
                          <a:ea typeface="標楷體" pitchFamily="65" charset="-120"/>
                          <a:cs typeface="Times New Roman"/>
                        </a:rPr>
                        <a:t>1-1</a:t>
                      </a:r>
                      <a:r>
                        <a:rPr lang="zh-TW" altLang="zh-TW" sz="1400" kern="0" dirty="0" smtClean="0">
                          <a:latin typeface="標楷體" pitchFamily="65" charset="-120"/>
                          <a:ea typeface="標楷體" pitchFamily="65" charset="-120"/>
                          <a:cs typeface="Times New Roman"/>
                        </a:rPr>
                        <a:t>增進小肌肉發展。</a:t>
                      </a:r>
                      <a:endParaRPr lang="zh-TW" altLang="zh-TW" sz="1400" kern="100" dirty="0" smtClean="0">
                        <a:latin typeface="標楷體" pitchFamily="65" charset="-120"/>
                        <a:ea typeface="標楷體" pitchFamily="65" charset="-120"/>
                        <a:cs typeface="Times New Roman"/>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altLang="zh-TW" sz="1400" kern="0" dirty="0" smtClean="0">
                          <a:latin typeface="標楷體" pitchFamily="65" charset="-120"/>
                          <a:ea typeface="標楷體" pitchFamily="65" charset="-120"/>
                          <a:cs typeface="Times New Roman"/>
                        </a:rPr>
                        <a:t>2-1</a:t>
                      </a:r>
                      <a:r>
                        <a:rPr lang="zh-TW" altLang="zh-TW" sz="1400" kern="0" dirty="0" smtClean="0">
                          <a:latin typeface="標楷體" pitchFamily="65" charset="-120"/>
                          <a:ea typeface="標楷體" pitchFamily="65" charset="-120"/>
                          <a:cs typeface="Times New Roman"/>
                        </a:rPr>
                        <a:t>養成幼兒的專注力。</a:t>
                      </a:r>
                      <a:endParaRPr lang="zh-TW" altLang="zh-TW" sz="1400" kern="100" dirty="0" smtClean="0">
                        <a:latin typeface="標楷體" pitchFamily="65" charset="-120"/>
                        <a:ea typeface="標楷體" pitchFamily="65" charset="-120"/>
                        <a:cs typeface="Times New Roman"/>
                      </a:endParaRPr>
                    </a:p>
                    <a:p>
                      <a:pPr algn="just">
                        <a:spcAft>
                          <a:spcPts val="0"/>
                        </a:spcAft>
                      </a:pPr>
                      <a:r>
                        <a:rPr kumimoji="0" lang="en-US" altLang="zh-TW" sz="1400" kern="1200" dirty="0" smtClean="0">
                          <a:solidFill>
                            <a:schemeClr val="tx1"/>
                          </a:solidFill>
                          <a:latin typeface="標楷體" pitchFamily="65" charset="-120"/>
                          <a:ea typeface="標楷體" pitchFamily="65" charset="-120"/>
                          <a:cs typeface="+mn-cs"/>
                        </a:rPr>
                        <a:t>3-1</a:t>
                      </a:r>
                      <a:r>
                        <a:rPr kumimoji="0" lang="zh-TW" altLang="zh-TW" sz="1400" kern="1200" dirty="0" smtClean="0">
                          <a:solidFill>
                            <a:schemeClr val="tx1"/>
                          </a:solidFill>
                          <a:latin typeface="標楷體" pitchFamily="65" charset="-120"/>
                          <a:ea typeface="標楷體" pitchFamily="65" charset="-120"/>
                          <a:cs typeface="+mn-cs"/>
                        </a:rPr>
                        <a:t>增進幼兒跟祖父母的互動。</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pPr algn="l">
                        <a:spcAft>
                          <a:spcPts val="0"/>
                        </a:spcAft>
                      </a:pPr>
                      <a:r>
                        <a:rPr lang="en-US" altLang="zh-TW" sz="1400" kern="0" dirty="0" smtClean="0">
                          <a:latin typeface="標楷體" pitchFamily="65" charset="-120"/>
                          <a:ea typeface="標楷體" pitchFamily="65" charset="-120"/>
                          <a:cs typeface="Times New Roman"/>
                        </a:rPr>
                        <a:t>1</a:t>
                      </a:r>
                      <a:r>
                        <a:rPr lang="zh-TW" altLang="zh-TW" sz="1400" kern="0" dirty="0" smtClean="0">
                          <a:latin typeface="標楷體" pitchFamily="65" charset="-120"/>
                          <a:ea typeface="標楷體" pitchFamily="65" charset="-120"/>
                          <a:cs typeface="Times New Roman"/>
                        </a:rPr>
                        <a:t>－</a:t>
                      </a:r>
                      <a:r>
                        <a:rPr lang="en-US" altLang="zh-TW" sz="1400" kern="0" dirty="0" smtClean="0">
                          <a:latin typeface="標楷體" pitchFamily="65" charset="-120"/>
                          <a:ea typeface="標楷體" pitchFamily="65" charset="-120"/>
                          <a:cs typeface="Times New Roman"/>
                        </a:rPr>
                        <a:t>1</a:t>
                      </a:r>
                      <a:r>
                        <a:rPr lang="zh-TW" altLang="zh-TW" sz="1400" kern="0" dirty="0" smtClean="0">
                          <a:latin typeface="標楷體" pitchFamily="65" charset="-120"/>
                          <a:ea typeface="標楷體" pitchFamily="65" charset="-120"/>
                          <a:cs typeface="Times New Roman"/>
                        </a:rPr>
                        <a:t>能促進幼兒的手眼協調。</a:t>
                      </a:r>
                      <a:endParaRPr lang="zh-TW" altLang="zh-TW" sz="1400" kern="100" dirty="0" smtClean="0">
                        <a:latin typeface="標楷體" pitchFamily="65" charset="-120"/>
                        <a:ea typeface="標楷體" pitchFamily="65" charset="-120"/>
                        <a:cs typeface="Times New Roman"/>
                      </a:endParaRPr>
                    </a:p>
                    <a:p>
                      <a:pPr algn="l">
                        <a:spcAft>
                          <a:spcPts val="0"/>
                        </a:spcAft>
                      </a:pPr>
                      <a:r>
                        <a:rPr lang="en-US" altLang="zh-TW" sz="1400" kern="0" dirty="0" smtClean="0">
                          <a:latin typeface="標楷體" pitchFamily="65" charset="-120"/>
                          <a:ea typeface="標楷體" pitchFamily="65" charset="-120"/>
                          <a:cs typeface="Times New Roman"/>
                        </a:rPr>
                        <a:t>2</a:t>
                      </a:r>
                      <a:r>
                        <a:rPr lang="zh-TW" altLang="zh-TW" sz="1400" kern="0" dirty="0" smtClean="0">
                          <a:latin typeface="標楷體" pitchFamily="65" charset="-120"/>
                          <a:ea typeface="標楷體" pitchFamily="65" charset="-120"/>
                          <a:cs typeface="Times New Roman"/>
                        </a:rPr>
                        <a:t>－</a:t>
                      </a:r>
                      <a:r>
                        <a:rPr lang="en-US" altLang="zh-TW" sz="1400" kern="0" dirty="0" smtClean="0">
                          <a:latin typeface="標楷體" pitchFamily="65" charset="-120"/>
                          <a:ea typeface="標楷體" pitchFamily="65" charset="-120"/>
                          <a:cs typeface="Times New Roman"/>
                        </a:rPr>
                        <a:t>1</a:t>
                      </a:r>
                      <a:r>
                        <a:rPr lang="zh-TW" altLang="zh-TW" sz="1400" kern="0" dirty="0" smtClean="0">
                          <a:latin typeface="標楷體" pitchFamily="65" charset="-120"/>
                          <a:ea typeface="標楷體" pitchFamily="65" charset="-120"/>
                          <a:cs typeface="Times New Roman"/>
                        </a:rPr>
                        <a:t>能專注在繪畫中。</a:t>
                      </a:r>
                      <a:endParaRPr lang="en-US" altLang="zh-TW" sz="1400" kern="100" dirty="0" smtClean="0">
                        <a:latin typeface="標楷體" pitchFamily="65" charset="-120"/>
                        <a:ea typeface="標楷體" pitchFamily="65" charset="-120"/>
                        <a:cs typeface="Times New Roman"/>
                      </a:endParaRPr>
                    </a:p>
                    <a:p>
                      <a:pPr algn="l">
                        <a:spcAft>
                          <a:spcPts val="0"/>
                        </a:spcAft>
                      </a:pPr>
                      <a:r>
                        <a:rPr kumimoji="0" lang="en-US" altLang="zh-TW" sz="1400" kern="1200" dirty="0" smtClean="0">
                          <a:solidFill>
                            <a:schemeClr val="tx1"/>
                          </a:solidFill>
                          <a:latin typeface="標楷體" pitchFamily="65" charset="-120"/>
                          <a:ea typeface="標楷體" pitchFamily="65" charset="-120"/>
                          <a:cs typeface="+mn-cs"/>
                        </a:rPr>
                        <a:t>3</a:t>
                      </a:r>
                      <a:r>
                        <a:rPr kumimoji="0" lang="zh-TW" altLang="zh-TW" sz="1400" kern="1200" dirty="0" smtClean="0">
                          <a:solidFill>
                            <a:schemeClr val="tx1"/>
                          </a:solidFill>
                          <a:latin typeface="標楷體" pitchFamily="65" charset="-120"/>
                          <a:ea typeface="標楷體" pitchFamily="65" charset="-120"/>
                          <a:cs typeface="+mn-cs"/>
                        </a:rPr>
                        <a:t>－</a:t>
                      </a:r>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能發揮出獨特想像力。</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359120">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rPr>
                        <a:t>達成目標 </a:t>
                      </a:r>
                      <a:endParaRPr kumimoji="0" lang="zh-TW" altLang="en-US" sz="1400" b="1" i="0" u="none" strike="noStrike" cap="none" normalizeH="0" baseline="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rPr>
                        <a:t>活 動 內 容 </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rPr>
                        <a:t>時間</a:t>
                      </a:r>
                      <a:endParaRPr kumimoji="0" lang="zh-TW" altLang="en-US" sz="1400" b="1" i="0" u="none" strike="noStrike" cap="none" normalizeH="0" baseline="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rPr>
                        <a:t>教材 </a:t>
                      </a:r>
                      <a:endParaRPr kumimoji="0" lang="zh-TW" altLang="en-US" sz="1400" b="1" i="0" u="none" strike="noStrike" cap="none" normalizeH="0" baseline="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r>
              <a:tr h="3702154">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gridSpan="2">
                  <a:txBody>
                    <a:bodyPr/>
                    <a:lstStyle/>
                    <a:p>
                      <a:pPr algn="l">
                        <a:spcAft>
                          <a:spcPts val="0"/>
                        </a:spcAft>
                      </a:pPr>
                      <a:r>
                        <a:rPr lang="zh-TW" altLang="zh-TW" sz="1400" kern="0" dirty="0" smtClean="0">
                          <a:latin typeface="標楷體" pitchFamily="65" charset="-120"/>
                          <a:ea typeface="標楷體" pitchFamily="65" charset="-120"/>
                          <a:cs typeface="Times New Roman"/>
                        </a:rPr>
                        <a:t>一、引起動機：</a:t>
                      </a:r>
                      <a:endParaRPr lang="zh-TW" altLang="zh-TW" sz="1400" kern="100" dirty="0" smtClean="0">
                        <a:latin typeface="標楷體" pitchFamily="65" charset="-120"/>
                        <a:ea typeface="標楷體" pitchFamily="65" charset="-120"/>
                        <a:cs typeface="Times New Roman"/>
                      </a:endParaRPr>
                    </a:p>
                    <a:p>
                      <a:pPr algn="l">
                        <a:spcAft>
                          <a:spcPts val="0"/>
                        </a:spcAft>
                      </a:pPr>
                      <a:r>
                        <a:rPr lang="zh-TW" altLang="zh-TW" sz="1400" kern="0" dirty="0" smtClean="0">
                          <a:latin typeface="標楷體" pitchFamily="65" charset="-120"/>
                          <a:ea typeface="標楷體" pitchFamily="65" charset="-120"/>
                          <a:cs typeface="Times New Roman"/>
                        </a:rPr>
                        <a:t>利用自己與祖父母的手掌，一起和祖父母共同創造一幅美麗的圖畫。</a:t>
                      </a:r>
                      <a:r>
                        <a:rPr lang="en-US" altLang="zh-TW" sz="1400" kern="0" dirty="0" smtClean="0">
                          <a:latin typeface="標楷體" pitchFamily="65" charset="-120"/>
                          <a:ea typeface="標楷體" pitchFamily="65" charset="-120"/>
                          <a:cs typeface="Times New Roman"/>
                        </a:rPr>
                        <a:t/>
                      </a:r>
                      <a:br>
                        <a:rPr lang="en-US" altLang="zh-TW" sz="1400" kern="0" dirty="0" smtClean="0">
                          <a:latin typeface="標楷體" pitchFamily="65" charset="-120"/>
                          <a:ea typeface="標楷體" pitchFamily="65" charset="-120"/>
                          <a:cs typeface="Times New Roman"/>
                        </a:rPr>
                      </a:br>
                      <a:r>
                        <a:rPr lang="zh-TW" altLang="zh-TW" sz="1400" kern="0" dirty="0" smtClean="0">
                          <a:latin typeface="標楷體" pitchFamily="65" charset="-120"/>
                          <a:ea typeface="標楷體" pitchFamily="65" charset="-120"/>
                          <a:cs typeface="Times New Roman"/>
                        </a:rPr>
                        <a:t>二、活動過程：</a:t>
                      </a:r>
                      <a:r>
                        <a:rPr lang="en-US" altLang="zh-TW" sz="1400" kern="0" dirty="0" smtClean="0">
                          <a:latin typeface="標楷體" pitchFamily="65" charset="-120"/>
                          <a:ea typeface="標楷體" pitchFamily="65" charset="-120"/>
                          <a:cs typeface="Times New Roman"/>
                        </a:rPr>
                        <a:t/>
                      </a:r>
                      <a:br>
                        <a:rPr lang="en-US" altLang="zh-TW" sz="1400" kern="0" dirty="0" smtClean="0">
                          <a:latin typeface="標楷體" pitchFamily="65" charset="-120"/>
                          <a:ea typeface="標楷體" pitchFamily="65" charset="-120"/>
                          <a:cs typeface="Times New Roman"/>
                        </a:rPr>
                      </a:br>
                      <a:r>
                        <a:rPr lang="zh-TW" altLang="zh-TW" sz="1400" kern="0" dirty="0" smtClean="0">
                          <a:latin typeface="標楷體" pitchFamily="65" charset="-120"/>
                          <a:ea typeface="標楷體" pitchFamily="65" charset="-120"/>
                          <a:cs typeface="Times New Roman"/>
                        </a:rPr>
                        <a:t>請小朋友和祖父母一起共同合作，利用手掌畫出一幅畫。</a:t>
                      </a:r>
                      <a:r>
                        <a:rPr lang="en-US" altLang="zh-TW" sz="1400" kern="0" dirty="0" smtClean="0">
                          <a:latin typeface="標楷體" pitchFamily="65" charset="-120"/>
                          <a:ea typeface="標楷體" pitchFamily="65" charset="-120"/>
                          <a:cs typeface="Times New Roman"/>
                        </a:rPr>
                        <a:t/>
                      </a:r>
                      <a:br>
                        <a:rPr lang="en-US" altLang="zh-TW" sz="1400" kern="0" dirty="0" smtClean="0">
                          <a:latin typeface="標楷體" pitchFamily="65" charset="-120"/>
                          <a:ea typeface="標楷體" pitchFamily="65" charset="-120"/>
                          <a:cs typeface="Times New Roman"/>
                        </a:rPr>
                      </a:br>
                      <a:r>
                        <a:rPr lang="zh-TW" altLang="zh-TW" sz="1400" kern="0" dirty="0" smtClean="0">
                          <a:latin typeface="標楷體" pitchFamily="65" charset="-120"/>
                          <a:ea typeface="標楷體" pitchFamily="65" charset="-120"/>
                          <a:cs typeface="Times New Roman"/>
                        </a:rPr>
                        <a:t>一教學過程</a:t>
                      </a:r>
                      <a:r>
                        <a:rPr lang="en-US" altLang="zh-TW" sz="1400" kern="0" dirty="0" smtClean="0">
                          <a:latin typeface="標楷體" pitchFamily="65" charset="-120"/>
                          <a:ea typeface="標楷體" pitchFamily="65" charset="-120"/>
                          <a:cs typeface="Times New Roman"/>
                        </a:rPr>
                        <a:t>:</a:t>
                      </a:r>
                      <a:br>
                        <a:rPr lang="en-US" altLang="zh-TW" sz="1400" kern="0" dirty="0" smtClean="0">
                          <a:latin typeface="標楷體" pitchFamily="65" charset="-120"/>
                          <a:ea typeface="標楷體" pitchFamily="65" charset="-120"/>
                          <a:cs typeface="Times New Roman"/>
                        </a:rPr>
                      </a:br>
                      <a:r>
                        <a:rPr lang="zh-TW" altLang="en-US" sz="1400" kern="100" baseline="0" dirty="0" smtClean="0">
                          <a:latin typeface="標楷體" pitchFamily="65" charset="-120"/>
                          <a:ea typeface="標楷體" pitchFamily="65" charset="-120"/>
                          <a:cs typeface="Times New Roman"/>
                        </a:rPr>
                        <a:t>  </a:t>
                      </a:r>
                      <a:r>
                        <a:rPr lang="en-US" altLang="zh-TW" sz="1400" kern="0" dirty="0" smtClean="0">
                          <a:latin typeface="標楷體" pitchFamily="65" charset="-120"/>
                          <a:ea typeface="標楷體" pitchFamily="65" charset="-120"/>
                          <a:cs typeface="細明體"/>
                        </a:rPr>
                        <a:t>1</a:t>
                      </a:r>
                      <a:r>
                        <a:rPr lang="zh-TW" altLang="zh-TW" sz="1400" kern="0" dirty="0" smtClean="0">
                          <a:latin typeface="標楷體" pitchFamily="65" charset="-120"/>
                          <a:ea typeface="標楷體" pitchFamily="65" charset="-120"/>
                          <a:cs typeface="細明體"/>
                        </a:rPr>
                        <a:t>請爺爺奶奶將左手舉起來，幼兒舉起右</a:t>
                      </a:r>
                      <a:r>
                        <a:rPr lang="en-US" altLang="zh-TW" sz="1400" kern="0" dirty="0" smtClean="0">
                          <a:latin typeface="標楷體" pitchFamily="65" charset="-120"/>
                          <a:ea typeface="標楷體" pitchFamily="65" charset="-120"/>
                          <a:cs typeface="細明體"/>
                        </a:rPr>
                        <a:t>   </a:t>
                      </a:r>
                      <a:endParaRPr lang="zh-TW" altLang="zh-TW" sz="1400" kern="100" dirty="0" smtClean="0">
                        <a:latin typeface="標楷體" pitchFamily="65" charset="-120"/>
                        <a:ea typeface="標楷體" pitchFamily="65" charset="-120"/>
                        <a:cs typeface="Times New Roman"/>
                      </a:endParaRPr>
                    </a:p>
                    <a:p>
                      <a:pPr algn="l">
                        <a:spcAft>
                          <a:spcPts val="0"/>
                        </a:spcAft>
                      </a:pPr>
                      <a:r>
                        <a:rPr lang="en-US" altLang="zh-TW" sz="1400" kern="0" dirty="0" smtClean="0">
                          <a:latin typeface="標楷體" pitchFamily="65" charset="-120"/>
                          <a:ea typeface="標楷體" pitchFamily="65" charset="-120"/>
                          <a:cs typeface="細明體"/>
                        </a:rPr>
                        <a:t>     </a:t>
                      </a:r>
                      <a:r>
                        <a:rPr lang="zh-TW" altLang="zh-TW" sz="1400" kern="0" dirty="0" smtClean="0">
                          <a:latin typeface="標楷體" pitchFamily="65" charset="-120"/>
                          <a:ea typeface="標楷體" pitchFamily="65" charset="-120"/>
                          <a:cs typeface="細明體"/>
                        </a:rPr>
                        <a:t>手，按在圖畫紙上，描出手的輪廓，</a:t>
                      </a:r>
                      <a:endParaRPr lang="zh-TW" altLang="zh-TW" sz="1400" kern="100" dirty="0" smtClean="0">
                        <a:latin typeface="標楷體" pitchFamily="65" charset="-120"/>
                        <a:ea typeface="標楷體" pitchFamily="65" charset="-120"/>
                        <a:cs typeface="Times New Roman"/>
                      </a:endParaRPr>
                    </a:p>
                    <a:p>
                      <a:pPr algn="l">
                        <a:spcAft>
                          <a:spcPts val="0"/>
                        </a:spcAft>
                      </a:pPr>
                      <a:r>
                        <a:rPr lang="en-US" altLang="zh-TW" sz="1400" kern="0" dirty="0" smtClean="0">
                          <a:latin typeface="標楷體" pitchFamily="65" charset="-120"/>
                          <a:ea typeface="標楷體" pitchFamily="65" charset="-120"/>
                          <a:cs typeface="細明體"/>
                        </a:rPr>
                        <a:t>  2</a:t>
                      </a:r>
                      <a:r>
                        <a:rPr lang="zh-TW" altLang="zh-TW" sz="1400" kern="0" dirty="0" smtClean="0">
                          <a:latin typeface="標楷體" pitchFamily="65" charset="-120"/>
                          <a:ea typeface="標楷體" pitchFamily="65" charset="-120"/>
                          <a:cs typeface="細明體"/>
                        </a:rPr>
                        <a:t>爺爺奶奶與幼兒可以自我創作出圖案。</a:t>
                      </a:r>
                      <a:endParaRPr lang="zh-TW" altLang="zh-TW" sz="1400" kern="100" dirty="0" smtClean="0">
                        <a:latin typeface="標楷體" pitchFamily="65" charset="-120"/>
                        <a:ea typeface="標楷體" pitchFamily="65" charset="-120"/>
                        <a:cs typeface="Times New Roman"/>
                      </a:endParaRPr>
                    </a:p>
                    <a:p>
                      <a:pPr algn="l">
                        <a:spcAft>
                          <a:spcPts val="0"/>
                        </a:spcAft>
                      </a:pPr>
                      <a:r>
                        <a:rPr lang="en-US" altLang="zh-TW" sz="1400" kern="0" dirty="0" smtClean="0">
                          <a:latin typeface="標楷體" pitchFamily="65" charset="-120"/>
                          <a:ea typeface="標楷體" pitchFamily="65" charset="-120"/>
                          <a:cs typeface="細明體"/>
                        </a:rPr>
                        <a:t>     </a:t>
                      </a:r>
                      <a:r>
                        <a:rPr lang="zh-TW" altLang="zh-TW" sz="1400" kern="0" dirty="0" smtClean="0">
                          <a:latin typeface="標楷體" pitchFamily="65" charset="-120"/>
                          <a:ea typeface="標楷體" pitchFamily="65" charset="-120"/>
                          <a:cs typeface="細明體"/>
                        </a:rPr>
                        <a:t>例如蝴蝶、螃蟹</a:t>
                      </a:r>
                      <a:r>
                        <a:rPr lang="en-US" altLang="zh-TW" sz="1400" kern="0" dirty="0" smtClean="0">
                          <a:latin typeface="標楷體" pitchFamily="65" charset="-120"/>
                          <a:ea typeface="標楷體" pitchFamily="65" charset="-120"/>
                          <a:cs typeface="細明體"/>
                        </a:rPr>
                        <a:t>----</a:t>
                      </a:r>
                      <a:r>
                        <a:rPr lang="zh-TW" altLang="zh-TW" sz="1400" kern="0" dirty="0" smtClean="0">
                          <a:latin typeface="標楷體" pitchFamily="65" charset="-120"/>
                          <a:ea typeface="標楷體" pitchFamily="65" charset="-120"/>
                          <a:cs typeface="細明體"/>
                        </a:rPr>
                        <a:t>等圖案</a:t>
                      </a:r>
                      <a:endParaRPr lang="zh-TW" altLang="zh-TW" sz="1400" kern="100" dirty="0" smtClean="0">
                        <a:latin typeface="標楷體" pitchFamily="65" charset="-120"/>
                        <a:ea typeface="標楷體" pitchFamily="65" charset="-120"/>
                        <a:cs typeface="Times New Roman"/>
                      </a:endParaRPr>
                    </a:p>
                    <a:p>
                      <a:pPr algn="l">
                        <a:spcAft>
                          <a:spcPts val="0"/>
                        </a:spcAft>
                      </a:pPr>
                      <a:r>
                        <a:rPr lang="en-US" altLang="zh-TW" sz="1400" kern="0" dirty="0" smtClean="0">
                          <a:latin typeface="標楷體" pitchFamily="65" charset="-120"/>
                          <a:ea typeface="標楷體" pitchFamily="65" charset="-120"/>
                          <a:cs typeface="細明體"/>
                        </a:rPr>
                        <a:t>  3</a:t>
                      </a:r>
                      <a:r>
                        <a:rPr lang="zh-TW" altLang="zh-TW" sz="1400" kern="0" dirty="0" smtClean="0">
                          <a:latin typeface="標楷體" pitchFamily="65" charset="-120"/>
                          <a:ea typeface="標楷體" pitchFamily="65" charset="-120"/>
                          <a:cs typeface="細明體"/>
                        </a:rPr>
                        <a:t>分享別人作品</a:t>
                      </a:r>
                      <a:endParaRPr lang="zh-TW" altLang="zh-TW" sz="1400" kern="100" dirty="0" smtClean="0">
                        <a:latin typeface="標楷體" pitchFamily="65" charset="-120"/>
                        <a:ea typeface="標楷體" pitchFamily="65" charset="-120"/>
                        <a:cs typeface="Times New Roman"/>
                      </a:endParaRPr>
                    </a:p>
                    <a:p>
                      <a:pPr algn="l">
                        <a:spcAft>
                          <a:spcPts val="0"/>
                        </a:spcAft>
                      </a:pPr>
                      <a:r>
                        <a:rPr lang="en-US" altLang="zh-TW" sz="1400" kern="0" dirty="0" smtClean="0">
                          <a:latin typeface="標楷體" pitchFamily="65" charset="-120"/>
                          <a:ea typeface="標楷體" pitchFamily="65" charset="-120"/>
                          <a:cs typeface="細明體"/>
                        </a:rPr>
                        <a:t>3.</a:t>
                      </a:r>
                      <a:r>
                        <a:rPr lang="zh-TW" altLang="zh-TW" sz="1400" kern="0" dirty="0" smtClean="0">
                          <a:latin typeface="標楷體" pitchFamily="65" charset="-120"/>
                          <a:ea typeface="標楷體" pitchFamily="65" charset="-120"/>
                          <a:cs typeface="細明體"/>
                        </a:rPr>
                        <a:t>活動內容：發給每組小朋友材料。</a:t>
                      </a:r>
                      <a:endParaRPr lang="zh-TW" altLang="zh-TW" sz="1400" kern="100" dirty="0" smtClean="0">
                        <a:latin typeface="標楷體" pitchFamily="65" charset="-120"/>
                        <a:ea typeface="標楷體" pitchFamily="65" charset="-120"/>
                        <a:cs typeface="Times New Roman"/>
                      </a:endParaRPr>
                    </a:p>
                    <a:p>
                      <a:pPr marL="862330" indent="-862330" algn="l">
                        <a:spcAft>
                          <a:spcPts val="0"/>
                        </a:spcAft>
                      </a:pPr>
                      <a:r>
                        <a:rPr lang="en-US" altLang="zh-TW" sz="1400" kern="0" dirty="0" smtClean="0">
                          <a:latin typeface="標楷體" pitchFamily="65" charset="-120"/>
                          <a:ea typeface="標楷體" pitchFamily="65" charset="-120"/>
                          <a:cs typeface="細明體"/>
                        </a:rPr>
                        <a:t>4.</a:t>
                      </a:r>
                      <a:r>
                        <a:rPr lang="zh-TW" altLang="zh-TW" sz="1400" kern="0" dirty="0" smtClean="0">
                          <a:latin typeface="標楷體" pitchFamily="65" charset="-120"/>
                          <a:ea typeface="標楷體" pitchFamily="65" charset="-120"/>
                          <a:cs typeface="細明體"/>
                        </a:rPr>
                        <a:t>開始操作：請小朋友開始繪畫，觀察每位小朋友的操作過程</a:t>
                      </a:r>
                      <a:r>
                        <a:rPr lang="en-US" altLang="zh-TW" sz="1400" kern="0" dirty="0" smtClean="0">
                          <a:latin typeface="標楷體" pitchFamily="65" charset="-120"/>
                          <a:ea typeface="標楷體" pitchFamily="65" charset="-120"/>
                          <a:cs typeface="細明體"/>
                        </a:rPr>
                        <a:t>   </a:t>
                      </a:r>
                      <a:r>
                        <a:rPr lang="zh-TW" altLang="zh-TW" sz="1400" kern="0" dirty="0" smtClean="0">
                          <a:latin typeface="標楷體" pitchFamily="65" charset="-120"/>
                          <a:ea typeface="標楷體" pitchFamily="65" charset="-120"/>
                          <a:cs typeface="細明體"/>
                        </a:rPr>
                        <a:t>並敘述他們所畫的圖有什麼不同。</a:t>
                      </a:r>
                      <a:endParaRPr lang="zh-TW" altLang="zh-TW" sz="1400" kern="100" dirty="0" smtClean="0">
                        <a:latin typeface="標楷體" pitchFamily="65" charset="-120"/>
                        <a:ea typeface="標楷體" pitchFamily="65" charset="-120"/>
                        <a:cs typeface="Times New Roman"/>
                      </a:endParaRPr>
                    </a:p>
                    <a:p>
                      <a:pPr marL="762000" indent="-762000" algn="l">
                        <a:spcAft>
                          <a:spcPts val="0"/>
                        </a:spcAft>
                      </a:pPr>
                      <a:r>
                        <a:rPr lang="zh-TW" altLang="zh-TW" sz="1400" kern="0" dirty="0" smtClean="0">
                          <a:latin typeface="標楷體" pitchFamily="65" charset="-120"/>
                          <a:ea typeface="標楷體" pitchFamily="65" charset="-120"/>
                          <a:cs typeface="Times New Roman"/>
                        </a:rPr>
                        <a:t>二討論分享</a:t>
                      </a:r>
                      <a:r>
                        <a:rPr lang="en-US" altLang="zh-TW" sz="1400" kern="0" dirty="0" smtClean="0">
                          <a:latin typeface="標楷體" pitchFamily="65" charset="-120"/>
                          <a:ea typeface="標楷體" pitchFamily="65" charset="-120"/>
                          <a:cs typeface="Times New Roman"/>
                        </a:rPr>
                        <a:t>:</a:t>
                      </a:r>
                      <a:endParaRPr lang="zh-TW" altLang="zh-TW" sz="1400" kern="100" dirty="0" smtClean="0">
                        <a:latin typeface="標楷體" pitchFamily="65" charset="-120"/>
                        <a:ea typeface="標楷體" pitchFamily="65" charset="-120"/>
                        <a:cs typeface="Times New Roman"/>
                      </a:endParaRPr>
                    </a:p>
                    <a:p>
                      <a:pPr algn="l">
                        <a:spcAft>
                          <a:spcPts val="0"/>
                        </a:spcAft>
                      </a:pPr>
                      <a:r>
                        <a:rPr lang="zh-TW" altLang="zh-TW" sz="1400" kern="0" dirty="0" smtClean="0">
                          <a:latin typeface="標楷體" pitchFamily="65" charset="-120"/>
                          <a:ea typeface="標楷體" pitchFamily="65" charset="-120"/>
                          <a:cs typeface="Times New Roman"/>
                        </a:rPr>
                        <a:t>　　</a:t>
                      </a:r>
                      <a:r>
                        <a:rPr lang="en-US" altLang="zh-TW" sz="1400" kern="0" dirty="0" smtClean="0">
                          <a:latin typeface="標楷體" pitchFamily="65" charset="-120"/>
                          <a:ea typeface="標楷體" pitchFamily="65" charset="-120"/>
                          <a:cs typeface="Times New Roman"/>
                        </a:rPr>
                        <a:t>1.</a:t>
                      </a:r>
                      <a:r>
                        <a:rPr lang="zh-TW" altLang="zh-TW" sz="1400" kern="0" dirty="0" smtClean="0">
                          <a:latin typeface="標楷體" pitchFamily="65" charset="-120"/>
                          <a:ea typeface="標楷體" pitchFamily="65" charset="-120"/>
                          <a:cs typeface="Times New Roman"/>
                        </a:rPr>
                        <a:t>請小朋友介紹自己所繪畫。</a:t>
                      </a:r>
                      <a:endParaRPr lang="zh-TW" altLang="zh-TW" sz="1400" kern="100" dirty="0" smtClean="0">
                        <a:latin typeface="標楷體" pitchFamily="65" charset="-120"/>
                        <a:ea typeface="標楷體" pitchFamily="65" charset="-120"/>
                        <a:cs typeface="Times New Roman"/>
                      </a:endParaRPr>
                    </a:p>
                    <a:p>
                      <a:pPr algn="l">
                        <a:spcAft>
                          <a:spcPts val="0"/>
                        </a:spcAft>
                        <a:tabLst>
                          <a:tab pos="2740025" algn="l"/>
                        </a:tabLst>
                      </a:pPr>
                      <a:r>
                        <a:rPr lang="zh-TW" altLang="zh-TW" sz="1400" kern="0" dirty="0" smtClean="0">
                          <a:latin typeface="標楷體" pitchFamily="65" charset="-120"/>
                          <a:ea typeface="標楷體" pitchFamily="65" charset="-120"/>
                          <a:cs typeface="Times New Roman"/>
                        </a:rPr>
                        <a:t>　　</a:t>
                      </a:r>
                      <a:r>
                        <a:rPr lang="en-US" altLang="zh-TW" sz="1400" kern="0" dirty="0" smtClean="0">
                          <a:latin typeface="標楷體" pitchFamily="65" charset="-120"/>
                          <a:ea typeface="標楷體" pitchFamily="65" charset="-120"/>
                          <a:cs typeface="Times New Roman"/>
                        </a:rPr>
                        <a:t>2.</a:t>
                      </a:r>
                      <a:r>
                        <a:rPr lang="zh-TW" altLang="zh-TW" sz="1400" kern="0" dirty="0" smtClean="0">
                          <a:latin typeface="標楷體" pitchFamily="65" charset="-120"/>
                          <a:ea typeface="標楷體" pitchFamily="65" charset="-120"/>
                          <a:cs typeface="Times New Roman"/>
                        </a:rPr>
                        <a:t>請小朋友發表最喜歡誰</a:t>
                      </a:r>
                      <a:r>
                        <a:rPr lang="zh-TW" altLang="zh-TW" sz="1400" kern="0" smtClean="0">
                          <a:latin typeface="標楷體" pitchFamily="65" charset="-120"/>
                          <a:ea typeface="標楷體" pitchFamily="65" charset="-120"/>
                          <a:cs typeface="Times New Roman"/>
                        </a:rPr>
                        <a:t>的創作</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kern="1200" dirty="0" smtClean="0">
                          <a:solidFill>
                            <a:schemeClr val="tx1"/>
                          </a:solidFill>
                          <a:latin typeface="+mn-lt"/>
                          <a:ea typeface="+mn-ea"/>
                          <a:cs typeface="+mn-cs"/>
                        </a:rPr>
                        <a:t>1</a:t>
                      </a:r>
                      <a:r>
                        <a:rPr kumimoji="0" lang="zh-TW" altLang="en-US" sz="1400" kern="1200" dirty="0" smtClean="0">
                          <a:solidFill>
                            <a:schemeClr val="tx1"/>
                          </a:solidFill>
                          <a:latin typeface="+mn-lt"/>
                          <a:ea typeface="+mn-ea"/>
                          <a:cs typeface="+mn-cs"/>
                        </a:rPr>
                        <a:t>、蠟筆</a:t>
                      </a:r>
                      <a:endParaRPr kumimoji="0" lang="en-US" altLang="zh-TW" sz="1400" kern="1200" dirty="0" smtClean="0">
                        <a:solidFill>
                          <a:schemeClr val="tx1"/>
                        </a:solidFill>
                        <a:latin typeface="+mn-lt"/>
                        <a:ea typeface="+mn-ea"/>
                        <a:cs typeface="+mn-cs"/>
                      </a:endParaRPr>
                    </a:p>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kern="1200" dirty="0" smtClean="0">
                          <a:solidFill>
                            <a:schemeClr val="tx1"/>
                          </a:solidFill>
                          <a:latin typeface="+mn-lt"/>
                          <a:ea typeface="+mn-ea"/>
                          <a:cs typeface="+mn-cs"/>
                        </a:rPr>
                        <a:t>2</a:t>
                      </a:r>
                      <a:r>
                        <a:rPr kumimoji="0" lang="zh-TW" altLang="en-US" sz="1400" kern="1200" dirty="0" smtClean="0">
                          <a:solidFill>
                            <a:schemeClr val="tx1"/>
                          </a:solidFill>
                          <a:latin typeface="+mn-lt"/>
                          <a:ea typeface="+mn-ea"/>
                          <a:cs typeface="+mn-cs"/>
                        </a:rPr>
                        <a:t>、彩色筆</a:t>
                      </a:r>
                      <a:endParaRPr kumimoji="0" lang="en-US" altLang="zh-TW" sz="1400" kern="1200" dirty="0" smtClean="0">
                        <a:solidFill>
                          <a:schemeClr val="tx1"/>
                        </a:solidFill>
                        <a:latin typeface="+mn-lt"/>
                        <a:ea typeface="+mn-ea"/>
                        <a:cs typeface="+mn-cs"/>
                      </a:endParaRPr>
                    </a:p>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thCA7A73DT.jpg"/>
          <p:cNvPicPr>
            <a:picLocks noChangeAspect="1"/>
          </p:cNvPicPr>
          <p:nvPr/>
        </p:nvPicPr>
        <p:blipFill>
          <a:blip r:embed="rId2" cstate="print"/>
          <a:stretch>
            <a:fillRect/>
          </a:stretch>
        </p:blipFill>
        <p:spPr>
          <a:xfrm>
            <a:off x="0" y="0"/>
            <a:ext cx="9144000" cy="6847772"/>
          </a:xfrm>
          <a:prstGeom prst="rect">
            <a:avLst/>
          </a:prstGeom>
        </p:spPr>
      </p:pic>
      <p:sp>
        <p:nvSpPr>
          <p:cNvPr id="29698" name="Rectangle 3"/>
          <p:cNvSpPr>
            <a:spLocks noGrp="1"/>
          </p:cNvSpPr>
          <p:nvPr>
            <p:ph type="body" idx="1"/>
          </p:nvPr>
        </p:nvSpPr>
        <p:spPr>
          <a:xfrm>
            <a:off x="468313" y="0"/>
            <a:ext cx="8229600" cy="6342063"/>
          </a:xfrm>
        </p:spPr>
        <p:txBody>
          <a:bodyPr/>
          <a:lstStyle/>
          <a:p>
            <a:pPr algn="ctr" eaLnBrk="1" hangingPunct="1">
              <a:lnSpc>
                <a:spcPct val="110000"/>
              </a:lnSpc>
              <a:buFont typeface="Wingdings 2" pitchFamily="18" charset="2"/>
              <a:buNone/>
            </a:pPr>
            <a:r>
              <a:rPr lang="zh-TW" altLang="en-US" b="1" dirty="0" smtClean="0">
                <a:ea typeface="標楷體" pitchFamily="65" charset="-120"/>
              </a:rPr>
              <a:t>樹德家商幼保科</a:t>
            </a:r>
          </a:p>
          <a:p>
            <a:pPr eaLnBrk="1" hangingPunct="1">
              <a:lnSpc>
                <a:spcPct val="110000"/>
              </a:lnSpc>
              <a:buFont typeface="Wingdings 2" pitchFamily="18" charset="2"/>
              <a:buNone/>
            </a:pPr>
            <a:endParaRPr lang="zh-TW" altLang="en-US" b="1" dirty="0" smtClean="0">
              <a:solidFill>
                <a:schemeClr val="bg1"/>
              </a:solidFill>
              <a:ea typeface="標楷體" pitchFamily="65" charset="-120"/>
            </a:endParaRPr>
          </a:p>
        </p:txBody>
      </p:sp>
      <p:graphicFrame>
        <p:nvGraphicFramePr>
          <p:cNvPr id="29731" name="Group 35"/>
          <p:cNvGraphicFramePr>
            <a:graphicFrameLocks noGrp="1"/>
          </p:cNvGraphicFramePr>
          <p:nvPr/>
        </p:nvGraphicFramePr>
        <p:xfrm>
          <a:off x="683567" y="554057"/>
          <a:ext cx="7849246" cy="6201659"/>
        </p:xfrm>
        <a:graphic>
          <a:graphicData uri="http://schemas.openxmlformats.org/drawingml/2006/table">
            <a:tbl>
              <a:tblPr>
                <a:tableStyleId>{5940675A-B579-460E-94D1-54222C63F5DA}</a:tableStyleId>
              </a:tblPr>
              <a:tblGrid>
                <a:gridCol w="935114"/>
                <a:gridCol w="3024437"/>
                <a:gridCol w="1944847"/>
                <a:gridCol w="863671"/>
                <a:gridCol w="1081177"/>
              </a:tblGrid>
              <a:tr h="354663">
                <a:tc gridSpan="5">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en-US" altLang="zh-TW"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3</a:t>
                      </a:r>
                      <a:r>
                        <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年</a:t>
                      </a:r>
                      <a:r>
                        <a:rPr kumimoji="0" lang="en-US" altLang="zh-TW"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25</a:t>
                      </a:r>
                      <a:r>
                        <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組專題製作：蘇郁芸</a:t>
                      </a:r>
                    </a:p>
                  </a:txBody>
                  <a:tcPr marT="45716" marB="45716" horzOverflow="overflow"/>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22268">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活動主題：</a:t>
                      </a:r>
                      <a:r>
                        <a:rPr kumimoji="0" lang="zh-TW" altLang="zh-TW" sz="1400" kern="1200" dirty="0" smtClean="0">
                          <a:solidFill>
                            <a:schemeClr val="tx1"/>
                          </a:solidFill>
                          <a:latin typeface="標楷體" pitchFamily="65" charset="-120"/>
                          <a:ea typeface="標楷體" pitchFamily="65" charset="-120"/>
                          <a:cs typeface="+mn-cs"/>
                        </a:rPr>
                        <a:t>螃蟹夾球</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實習班級：</a:t>
                      </a:r>
                      <a:r>
                        <a:rPr kumimoji="0" lang="en-US" altLang="zh-TW" sz="1400" kern="1200" dirty="0" smtClean="0">
                          <a:solidFill>
                            <a:schemeClr val="tx1"/>
                          </a:solidFill>
                          <a:latin typeface="標楷體" pitchFamily="65" charset="-120"/>
                          <a:ea typeface="標楷體" pitchFamily="65" charset="-120"/>
                          <a:cs typeface="+mn-cs"/>
                        </a:rPr>
                        <a:t>YMCA</a:t>
                      </a:r>
                      <a:r>
                        <a:rPr kumimoji="0" lang="zh-TW" altLang="zh-TW" sz="1400" kern="1200" dirty="0" smtClean="0">
                          <a:solidFill>
                            <a:schemeClr val="tx1"/>
                          </a:solidFill>
                          <a:latin typeface="標楷體" pitchFamily="65" charset="-120"/>
                          <a:ea typeface="標楷體" pitchFamily="65" charset="-120"/>
                          <a:cs typeface="+mn-cs"/>
                        </a:rPr>
                        <a:t>幼兒園小班</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322268">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教 學 目 標 </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具 體 目 標 </a:t>
                      </a:r>
                      <a:endParaRPr kumimoji="0" lang="zh-TW" altLang="en-US" sz="1400" b="1" i="0" u="none" strike="noStrike" cap="none" normalizeH="0" baseline="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936700">
                <a:tc gridSpan="2">
                  <a:txBody>
                    <a:bodyPr/>
                    <a:lstStyle/>
                    <a:p>
                      <a:r>
                        <a:rPr kumimoji="0" lang="en-US" altLang="zh-TW" sz="1400" kern="1200" dirty="0" smtClean="0">
                          <a:solidFill>
                            <a:schemeClr val="tx1"/>
                          </a:solidFill>
                          <a:latin typeface="標楷體" pitchFamily="65" charset="-120"/>
                          <a:ea typeface="標楷體" pitchFamily="65" charset="-120"/>
                          <a:cs typeface="+mn-cs"/>
                        </a:rPr>
                        <a:t>1-1</a:t>
                      </a:r>
                      <a:r>
                        <a:rPr kumimoji="0" lang="zh-TW" altLang="zh-TW" sz="1400" kern="1200" dirty="0" smtClean="0">
                          <a:solidFill>
                            <a:schemeClr val="tx1"/>
                          </a:solidFill>
                          <a:latin typeface="標楷體" pitchFamily="65" charset="-120"/>
                          <a:ea typeface="標楷體" pitchFamily="65" charset="-120"/>
                          <a:cs typeface="+mn-cs"/>
                        </a:rPr>
                        <a:t>增進小肌肉發展。</a:t>
                      </a:r>
                    </a:p>
                    <a:p>
                      <a:r>
                        <a:rPr kumimoji="0" lang="en-US" altLang="zh-TW" sz="1400" kern="1200" dirty="0" smtClean="0">
                          <a:solidFill>
                            <a:schemeClr val="tx1"/>
                          </a:solidFill>
                          <a:latin typeface="標楷體" pitchFamily="65" charset="-120"/>
                          <a:ea typeface="標楷體" pitchFamily="65" charset="-120"/>
                          <a:cs typeface="+mn-cs"/>
                        </a:rPr>
                        <a:t>2-1</a:t>
                      </a:r>
                      <a:r>
                        <a:rPr kumimoji="0" lang="zh-TW" altLang="zh-TW" sz="1400" kern="1200" dirty="0" smtClean="0">
                          <a:solidFill>
                            <a:schemeClr val="tx1"/>
                          </a:solidFill>
                          <a:latin typeface="標楷體" pitchFamily="65" charset="-120"/>
                          <a:ea typeface="標楷體" pitchFamily="65" charset="-120"/>
                          <a:cs typeface="+mn-cs"/>
                        </a:rPr>
                        <a:t>培養孩子的專注力。</a:t>
                      </a:r>
                    </a:p>
                    <a:p>
                      <a:r>
                        <a:rPr kumimoji="0" lang="en-US" altLang="zh-TW" sz="1400" kern="1200" dirty="0" smtClean="0">
                          <a:solidFill>
                            <a:schemeClr val="tx1"/>
                          </a:solidFill>
                          <a:latin typeface="標楷體" pitchFamily="65" charset="-120"/>
                          <a:ea typeface="標楷體" pitchFamily="65" charset="-120"/>
                          <a:cs typeface="+mn-cs"/>
                        </a:rPr>
                        <a:t>3-1</a:t>
                      </a:r>
                      <a:r>
                        <a:rPr kumimoji="0" lang="zh-TW" altLang="zh-TW" sz="1400" kern="1200" dirty="0" smtClean="0">
                          <a:solidFill>
                            <a:schemeClr val="tx1"/>
                          </a:solidFill>
                          <a:latin typeface="標楷體" pitchFamily="65" charset="-120"/>
                          <a:ea typeface="標楷體" pitchFamily="65" charset="-120"/>
                          <a:cs typeface="+mn-cs"/>
                        </a:rPr>
                        <a:t>培養祖孫互動</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gridSpan="3">
                  <a:txBody>
                    <a:bodyPr/>
                    <a:lstStyle/>
                    <a:p>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a:t>
                      </a:r>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促進手眼協調的能力</a:t>
                      </a:r>
                    </a:p>
                    <a:p>
                      <a:r>
                        <a:rPr kumimoji="0" lang="en-US" altLang="zh-TW" sz="1400" kern="1200" dirty="0" smtClean="0">
                          <a:solidFill>
                            <a:schemeClr val="tx1"/>
                          </a:solidFill>
                          <a:latin typeface="標楷體" pitchFamily="65" charset="-120"/>
                          <a:ea typeface="標楷體" pitchFamily="65" charset="-120"/>
                          <a:cs typeface="+mn-cs"/>
                        </a:rPr>
                        <a:t>2</a:t>
                      </a:r>
                      <a:r>
                        <a:rPr kumimoji="0" lang="zh-TW" altLang="zh-TW" sz="1400" kern="1200" dirty="0" smtClean="0">
                          <a:solidFill>
                            <a:schemeClr val="tx1"/>
                          </a:solidFill>
                          <a:latin typeface="標楷體" pitchFamily="65" charset="-120"/>
                          <a:ea typeface="標楷體" pitchFamily="65" charset="-120"/>
                          <a:cs typeface="+mn-cs"/>
                        </a:rPr>
                        <a:t>－</a:t>
                      </a:r>
                      <a:r>
                        <a:rPr kumimoji="0" lang="en-US" altLang="zh-TW" sz="1400" kern="1200" dirty="0" smtClean="0">
                          <a:solidFill>
                            <a:schemeClr val="tx1"/>
                          </a:solidFill>
                          <a:latin typeface="標楷體" pitchFamily="65" charset="-120"/>
                          <a:ea typeface="標楷體" pitchFamily="65" charset="-120"/>
                          <a:cs typeface="+mn-cs"/>
                        </a:rPr>
                        <a:t>1 </a:t>
                      </a:r>
                      <a:r>
                        <a:rPr kumimoji="0" lang="zh-TW" altLang="zh-TW" sz="1400" kern="1200" dirty="0" smtClean="0">
                          <a:solidFill>
                            <a:schemeClr val="tx1"/>
                          </a:solidFill>
                          <a:latin typeface="標楷體" pitchFamily="65" charset="-120"/>
                          <a:ea typeface="標楷體" pitchFamily="65" charset="-120"/>
                          <a:cs typeface="+mn-cs"/>
                        </a:rPr>
                        <a:t>讓孩子學會安靜的工作</a:t>
                      </a:r>
                    </a:p>
                    <a:p>
                      <a:r>
                        <a:rPr kumimoji="0" lang="en-US" altLang="zh-TW" sz="1400" kern="1200" dirty="0" smtClean="0">
                          <a:solidFill>
                            <a:schemeClr val="tx1"/>
                          </a:solidFill>
                          <a:latin typeface="標楷體" pitchFamily="65" charset="-120"/>
                          <a:ea typeface="標楷體" pitchFamily="65" charset="-120"/>
                          <a:cs typeface="+mn-cs"/>
                        </a:rPr>
                        <a:t>3</a:t>
                      </a:r>
                      <a:r>
                        <a:rPr kumimoji="0" lang="zh-TW" altLang="zh-TW" sz="1400" kern="1200" dirty="0" smtClean="0">
                          <a:solidFill>
                            <a:schemeClr val="tx1"/>
                          </a:solidFill>
                          <a:latin typeface="標楷體" pitchFamily="65" charset="-120"/>
                          <a:ea typeface="標楷體" pitchFamily="65" charset="-120"/>
                          <a:cs typeface="+mn-cs"/>
                        </a:rPr>
                        <a:t>－</a:t>
                      </a:r>
                      <a:r>
                        <a:rPr kumimoji="0" lang="en-US" altLang="zh-TW" sz="1400" kern="1200" dirty="0" smtClean="0">
                          <a:solidFill>
                            <a:schemeClr val="tx1"/>
                          </a:solidFill>
                          <a:latin typeface="標楷體" pitchFamily="65" charset="-120"/>
                          <a:ea typeface="標楷體" pitchFamily="65" charset="-120"/>
                          <a:cs typeface="+mn-cs"/>
                        </a:rPr>
                        <a:t>1 </a:t>
                      </a:r>
                      <a:r>
                        <a:rPr kumimoji="0" lang="zh-TW" altLang="zh-TW" sz="1400" kern="1200" dirty="0" smtClean="0">
                          <a:solidFill>
                            <a:schemeClr val="tx1"/>
                          </a:solidFill>
                          <a:latin typeface="標楷體" pitchFamily="65" charset="-120"/>
                          <a:ea typeface="標楷體" pitchFamily="65" charset="-120"/>
                          <a:cs typeface="+mn-cs"/>
                        </a:rPr>
                        <a:t>了解祖孫情感</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hMerge="1">
                  <a:txBody>
                    <a:bodyPr/>
                    <a:lstStyle/>
                    <a:p>
                      <a:endParaRPr lang="zh-TW" altLang="en-US"/>
                    </a:p>
                  </a:txBody>
                  <a:tcPr/>
                </a:tc>
              </a:tr>
              <a:tr h="322268">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達成目標 </a:t>
                      </a:r>
                      <a:endParaRPr kumimoji="0" lang="zh-TW" altLang="en-US" sz="1400" b="1" i="0" u="none" strike="noStrike" cap="none" normalizeH="0" baseline="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gridSpan="2">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dirty="0" smtClean="0">
                          <a:ln>
                            <a:noFill/>
                          </a:ln>
                          <a:effectLst/>
                          <a:latin typeface="標楷體" pitchFamily="65" charset="-120"/>
                          <a:ea typeface="標楷體" pitchFamily="65" charset="-120"/>
                        </a:rPr>
                        <a:t>活 動 內 容 </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時間</a:t>
                      </a:r>
                      <a:endParaRPr kumimoji="0" lang="zh-TW" altLang="en-US" sz="1400" b="1" i="0" u="none" strike="noStrike" cap="none" normalizeH="0" baseline="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c>
                  <a:txBody>
                    <a:bodyPr/>
                    <a:lstStyle/>
                    <a:p>
                      <a:pPr marL="0" marR="0" lvl="0" indent="0" algn="ctr"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r>
                        <a:rPr kumimoji="0" lang="zh-TW" altLang="en-US" sz="1400" u="none" strike="noStrike" cap="none" normalizeH="0" baseline="0" smtClean="0">
                          <a:ln>
                            <a:noFill/>
                          </a:ln>
                          <a:effectLst/>
                          <a:latin typeface="標楷體" pitchFamily="65" charset="-120"/>
                          <a:ea typeface="標楷體" pitchFamily="65" charset="-120"/>
                        </a:rPr>
                        <a:t>教材 </a:t>
                      </a:r>
                      <a:endParaRPr kumimoji="0" lang="zh-TW" altLang="en-US" sz="1400" b="1" i="0" u="none" strike="noStrike" cap="none" normalizeH="0" baseline="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r>
              <a:tr h="3702154">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gridSpan="2">
                  <a:txBody>
                    <a:bodyPr/>
                    <a:lstStyle/>
                    <a:p>
                      <a:r>
                        <a:rPr kumimoji="0" lang="zh-TW" altLang="zh-TW" sz="1400" kern="1200" dirty="0" smtClean="0">
                          <a:solidFill>
                            <a:schemeClr val="tx1"/>
                          </a:solidFill>
                          <a:latin typeface="標楷體" pitchFamily="65" charset="-120"/>
                          <a:ea typeface="標楷體" pitchFamily="65" charset="-120"/>
                          <a:cs typeface="+mn-cs"/>
                        </a:rPr>
                        <a:t>一、引起動機：</a:t>
                      </a:r>
                    </a:p>
                    <a:p>
                      <a:r>
                        <a:rPr kumimoji="0" lang="en-US" altLang="zh-TW" sz="1400" kern="1200" dirty="0" smtClean="0">
                          <a:solidFill>
                            <a:schemeClr val="tx1"/>
                          </a:solidFill>
                          <a:latin typeface="標楷體" pitchFamily="65" charset="-120"/>
                          <a:ea typeface="標楷體" pitchFamily="65" charset="-120"/>
                          <a:cs typeface="+mn-cs"/>
                        </a:rPr>
                        <a:t>  </a:t>
                      </a:r>
                      <a:r>
                        <a:rPr kumimoji="0" lang="zh-TW" altLang="zh-TW" sz="1400" kern="1200" dirty="0" smtClean="0">
                          <a:solidFill>
                            <a:schemeClr val="tx1"/>
                          </a:solidFill>
                          <a:latin typeface="標楷體" pitchFamily="65" charset="-120"/>
                          <a:ea typeface="標楷體" pitchFamily="65" charset="-120"/>
                          <a:cs typeface="+mn-cs"/>
                        </a:rPr>
                        <a:t>敘述故事「我愛爺爺奶奶」內容，激勵幼兒對祖父母有更深的情感。</a:t>
                      </a:r>
                    </a:p>
                    <a:p>
                      <a:r>
                        <a:rPr kumimoji="0" lang="en-US" altLang="zh-TW" sz="1400" kern="1200" dirty="0" smtClean="0">
                          <a:solidFill>
                            <a:schemeClr val="tx1"/>
                          </a:solidFill>
                          <a:latin typeface="標楷體" pitchFamily="65" charset="-120"/>
                          <a:ea typeface="標楷體" pitchFamily="65" charset="-120"/>
                          <a:cs typeface="+mn-cs"/>
                        </a:rPr>
                        <a:t> </a:t>
                      </a:r>
                      <a:r>
                        <a:rPr kumimoji="0" lang="zh-TW" altLang="zh-TW" sz="1400" kern="1200" dirty="0" smtClean="0">
                          <a:solidFill>
                            <a:schemeClr val="tx1"/>
                          </a:solidFill>
                          <a:latin typeface="標楷體" pitchFamily="65" charset="-120"/>
                          <a:ea typeface="標楷體" pitchFamily="65" charset="-120"/>
                          <a:cs typeface="+mn-cs"/>
                        </a:rPr>
                        <a:t>二、活動過程</a:t>
                      </a:r>
                      <a:r>
                        <a:rPr kumimoji="0" lang="en-US" altLang="zh-TW" sz="1400" kern="1200" dirty="0" smtClean="0">
                          <a:solidFill>
                            <a:schemeClr val="tx1"/>
                          </a:solidFill>
                          <a:latin typeface="標楷體" pitchFamily="65" charset="-120"/>
                          <a:ea typeface="標楷體" pitchFamily="65" charset="-120"/>
                          <a:cs typeface="+mn-cs"/>
                        </a:rPr>
                        <a:t>:</a:t>
                      </a:r>
                      <a:endParaRPr kumimoji="0" lang="zh-TW" altLang="zh-TW" sz="1400" kern="1200" dirty="0" smtClean="0">
                        <a:solidFill>
                          <a:schemeClr val="tx1"/>
                        </a:solidFill>
                        <a:latin typeface="標楷體" pitchFamily="65" charset="-120"/>
                        <a:ea typeface="標楷體" pitchFamily="65" charset="-120"/>
                        <a:cs typeface="+mn-cs"/>
                      </a:endParaRPr>
                    </a:p>
                    <a:p>
                      <a:r>
                        <a:rPr kumimoji="0" lang="en-US" altLang="zh-TW"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一</a:t>
                      </a:r>
                      <a:r>
                        <a:rPr kumimoji="0" lang="en-US" altLang="zh-TW"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教學過程</a:t>
                      </a:r>
                      <a:r>
                        <a:rPr kumimoji="0" lang="en-US" altLang="zh-TW" sz="1400" kern="1200" dirty="0" smtClean="0">
                          <a:solidFill>
                            <a:schemeClr val="tx1"/>
                          </a:solidFill>
                          <a:latin typeface="標楷體" pitchFamily="65" charset="-120"/>
                          <a:ea typeface="標楷體" pitchFamily="65" charset="-120"/>
                          <a:cs typeface="+mn-cs"/>
                        </a:rPr>
                        <a:t>:</a:t>
                      </a:r>
                      <a:endParaRPr kumimoji="0" lang="zh-TW" altLang="zh-TW" sz="1400" kern="1200" dirty="0" smtClean="0">
                        <a:solidFill>
                          <a:schemeClr val="tx1"/>
                        </a:solidFill>
                        <a:latin typeface="標楷體" pitchFamily="65" charset="-120"/>
                        <a:ea typeface="標楷體" pitchFamily="65" charset="-120"/>
                        <a:cs typeface="+mn-cs"/>
                      </a:endParaRPr>
                    </a:p>
                    <a:p>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應用材料：棍子兩支</a:t>
                      </a:r>
                      <a:r>
                        <a:rPr kumimoji="0" lang="en-US" altLang="zh-TW"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一個球</a:t>
                      </a:r>
                      <a:r>
                        <a:rPr kumimoji="0" lang="en-US" altLang="zh-TW" sz="1400" kern="1200" dirty="0" smtClean="0">
                          <a:solidFill>
                            <a:schemeClr val="tx1"/>
                          </a:solidFill>
                          <a:latin typeface="標楷體" pitchFamily="65" charset="-120"/>
                          <a:ea typeface="標楷體" pitchFamily="65" charset="-120"/>
                          <a:cs typeface="+mn-cs"/>
                        </a:rPr>
                        <a:t> </a:t>
                      </a:r>
                      <a:endParaRPr kumimoji="0" lang="zh-TW" altLang="zh-TW" sz="1400" kern="1200" dirty="0" smtClean="0">
                        <a:solidFill>
                          <a:schemeClr val="tx1"/>
                        </a:solidFill>
                        <a:latin typeface="標楷體" pitchFamily="65" charset="-120"/>
                        <a:ea typeface="標楷體" pitchFamily="65" charset="-120"/>
                        <a:cs typeface="+mn-cs"/>
                      </a:endParaRPr>
                    </a:p>
                    <a:p>
                      <a:r>
                        <a:rPr kumimoji="0" lang="en-US" altLang="zh-TW" sz="1400" kern="1200" dirty="0" smtClean="0">
                          <a:solidFill>
                            <a:schemeClr val="tx1"/>
                          </a:solidFill>
                          <a:latin typeface="標楷體" pitchFamily="65" charset="-120"/>
                          <a:ea typeface="標楷體" pitchFamily="65" charset="-120"/>
                          <a:cs typeface="+mn-cs"/>
                        </a:rPr>
                        <a:t>2.</a:t>
                      </a:r>
                      <a:r>
                        <a:rPr kumimoji="0" lang="zh-TW" altLang="zh-TW" sz="1400" kern="1200" dirty="0" smtClean="0">
                          <a:solidFill>
                            <a:schemeClr val="tx1"/>
                          </a:solidFill>
                          <a:latin typeface="標楷體" pitchFamily="65" charset="-120"/>
                          <a:ea typeface="標楷體" pitchFamily="65" charset="-120"/>
                          <a:cs typeface="+mn-cs"/>
                        </a:rPr>
                        <a:t>分組活動：將大人和小朋友分成兩位</a:t>
                      </a:r>
                      <a:r>
                        <a:rPr kumimoji="0" lang="en-US" altLang="zh-TW" sz="1400" kern="1200" dirty="0" smtClean="0">
                          <a:solidFill>
                            <a:schemeClr val="tx1"/>
                          </a:solidFill>
                          <a:latin typeface="標楷體" pitchFamily="65" charset="-120"/>
                          <a:ea typeface="標楷體" pitchFamily="65" charset="-120"/>
                          <a:cs typeface="+mn-cs"/>
                        </a:rPr>
                        <a:t>1</a:t>
                      </a:r>
                      <a:r>
                        <a:rPr kumimoji="0" lang="zh-TW" altLang="zh-TW" sz="1400" kern="1200" dirty="0" smtClean="0">
                          <a:solidFill>
                            <a:schemeClr val="tx1"/>
                          </a:solidFill>
                          <a:latin typeface="標楷體" pitchFamily="65" charset="-120"/>
                          <a:ea typeface="標楷體" pitchFamily="65" charset="-120"/>
                          <a:cs typeface="+mn-cs"/>
                        </a:rPr>
                        <a:t>組</a:t>
                      </a:r>
                    </a:p>
                    <a:p>
                      <a:r>
                        <a:rPr kumimoji="0" lang="en-US" altLang="zh-TW" sz="1400" kern="1200" dirty="0" smtClean="0">
                          <a:solidFill>
                            <a:schemeClr val="tx1"/>
                          </a:solidFill>
                          <a:latin typeface="標楷體" pitchFamily="65" charset="-120"/>
                          <a:ea typeface="標楷體" pitchFamily="65" charset="-120"/>
                          <a:cs typeface="+mn-cs"/>
                        </a:rPr>
                        <a:t> </a:t>
                      </a:r>
                      <a:r>
                        <a:rPr kumimoji="0" lang="zh-TW" altLang="zh-TW" sz="1400" kern="1200" dirty="0" smtClean="0">
                          <a:solidFill>
                            <a:schemeClr val="tx1"/>
                          </a:solidFill>
                          <a:latin typeface="標楷體" pitchFamily="65" charset="-120"/>
                          <a:ea typeface="標楷體" pitchFamily="65" charset="-120"/>
                          <a:cs typeface="+mn-cs"/>
                        </a:rPr>
                        <a:t>進行方式</a:t>
                      </a:r>
                      <a:r>
                        <a:rPr kumimoji="0" lang="en-US" altLang="zh-TW" sz="1400" kern="1200" dirty="0" smtClean="0">
                          <a:solidFill>
                            <a:schemeClr val="tx1"/>
                          </a:solidFill>
                          <a:latin typeface="標楷體" pitchFamily="65" charset="-120"/>
                          <a:ea typeface="標楷體" pitchFamily="65" charset="-120"/>
                          <a:cs typeface="+mn-cs"/>
                        </a:rPr>
                        <a:t>:</a:t>
                      </a:r>
                      <a:endParaRPr kumimoji="0" lang="zh-TW" altLang="zh-TW" sz="1400" kern="1200" dirty="0" smtClean="0">
                        <a:solidFill>
                          <a:schemeClr val="tx1"/>
                        </a:solidFill>
                        <a:latin typeface="標楷體" pitchFamily="65" charset="-120"/>
                        <a:ea typeface="標楷體" pitchFamily="65" charset="-120"/>
                        <a:cs typeface="+mn-cs"/>
                      </a:endParaRPr>
                    </a:p>
                    <a:p>
                      <a:r>
                        <a:rPr kumimoji="0" lang="zh-TW" altLang="zh-TW" sz="1400" kern="1200" dirty="0" smtClean="0">
                          <a:solidFill>
                            <a:schemeClr val="tx1"/>
                          </a:solidFill>
                          <a:latin typeface="標楷體" pitchFamily="65" charset="-120"/>
                          <a:ea typeface="標楷體" pitchFamily="65" charset="-120"/>
                          <a:cs typeface="+mn-cs"/>
                        </a:rPr>
                        <a:t>（一）規則說明</a:t>
                      </a:r>
                      <a:r>
                        <a:rPr kumimoji="0" lang="en-US" altLang="zh-TW"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祖父母和孩子各拿棍子一左一右，然後用棍子放一個小球，身体側向迅速前進，通過障礙物，先將球運到终點者為勝。</a:t>
                      </a:r>
                    </a:p>
                    <a:p>
                      <a:r>
                        <a:rPr kumimoji="0" lang="zh-TW" altLang="zh-TW" sz="1400" kern="1200" dirty="0" smtClean="0">
                          <a:solidFill>
                            <a:schemeClr val="tx1"/>
                          </a:solidFill>
                          <a:latin typeface="標楷體" pitchFamily="65" charset="-120"/>
                          <a:ea typeface="標楷體" pitchFamily="65" charset="-120"/>
                          <a:cs typeface="+mn-cs"/>
                        </a:rPr>
                        <a:t>（二）每組第一對親子先用棍子夾好球，橫著往前走。至折返點再繞回，球傳給下一對親子再繼續進行。</a:t>
                      </a:r>
                    </a:p>
                    <a:p>
                      <a:r>
                        <a:rPr kumimoji="0" lang="zh-TW" altLang="zh-TW" sz="1400" kern="1200" dirty="0" smtClean="0">
                          <a:solidFill>
                            <a:schemeClr val="tx1"/>
                          </a:solidFill>
                          <a:latin typeface="標楷體" pitchFamily="65" charset="-120"/>
                          <a:ea typeface="標楷體" pitchFamily="65" charset="-120"/>
                          <a:cs typeface="+mn-cs"/>
                        </a:rPr>
                        <a:t>（三）最後一對親子先回來原點者，那一組優勝。</a:t>
                      </a:r>
                    </a:p>
                    <a:p>
                      <a:r>
                        <a:rPr kumimoji="0" lang="en-US" altLang="zh-TW" sz="1400" kern="1200" dirty="0" smtClean="0">
                          <a:solidFill>
                            <a:schemeClr val="tx1"/>
                          </a:solidFill>
                          <a:latin typeface="標楷體" pitchFamily="65" charset="-120"/>
                          <a:ea typeface="標楷體" pitchFamily="65" charset="-120"/>
                          <a:cs typeface="+mn-cs"/>
                        </a:rPr>
                        <a:t> </a:t>
                      </a:r>
                      <a:r>
                        <a:rPr kumimoji="0" lang="zh-TW" altLang="zh-TW" sz="1400" kern="1200" dirty="0" smtClean="0">
                          <a:solidFill>
                            <a:schemeClr val="tx1"/>
                          </a:solidFill>
                          <a:latin typeface="標楷體" pitchFamily="65" charset="-120"/>
                          <a:ea typeface="標楷體" pitchFamily="65" charset="-120"/>
                          <a:cs typeface="+mn-cs"/>
                        </a:rPr>
                        <a:t>注意事項：</a:t>
                      </a:r>
                    </a:p>
                    <a:p>
                      <a:r>
                        <a:rPr kumimoji="0" lang="en-US" altLang="zh-TW" sz="1400" kern="1200" dirty="0" smtClean="0">
                          <a:solidFill>
                            <a:schemeClr val="tx1"/>
                          </a:solidFill>
                          <a:latin typeface="標楷體" pitchFamily="65" charset="-120"/>
                          <a:ea typeface="標楷體" pitchFamily="65" charset="-120"/>
                          <a:cs typeface="+mn-cs"/>
                        </a:rPr>
                        <a:t>  1. </a:t>
                      </a:r>
                      <a:r>
                        <a:rPr kumimoji="0" lang="zh-TW" altLang="zh-TW" sz="1400" kern="1200" dirty="0" smtClean="0">
                          <a:solidFill>
                            <a:schemeClr val="tx1"/>
                          </a:solidFill>
                          <a:latin typeface="標楷體" pitchFamily="65" charset="-120"/>
                          <a:ea typeface="標楷體" pitchFamily="65" charset="-120"/>
                          <a:cs typeface="+mn-cs"/>
                        </a:rPr>
                        <a:t>請小朋友遵守遊戲規則。</a:t>
                      </a:r>
                    </a:p>
                    <a:p>
                      <a:r>
                        <a:rPr kumimoji="0" lang="en-US" altLang="zh-TW" sz="1400" kern="1200" dirty="0" smtClean="0">
                          <a:solidFill>
                            <a:schemeClr val="tx1"/>
                          </a:solidFill>
                          <a:latin typeface="標楷體" pitchFamily="65" charset="-120"/>
                          <a:ea typeface="標楷體" pitchFamily="65" charset="-120"/>
                          <a:cs typeface="+mn-cs"/>
                        </a:rPr>
                        <a:t>  2. </a:t>
                      </a:r>
                      <a:r>
                        <a:rPr kumimoji="0" lang="zh-TW" altLang="zh-TW" sz="1400" kern="1200" dirty="0" smtClean="0">
                          <a:solidFill>
                            <a:schemeClr val="tx1"/>
                          </a:solidFill>
                          <a:latin typeface="標楷體" pitchFamily="65" charset="-120"/>
                          <a:ea typeface="標楷體" pitchFamily="65" charset="-120"/>
                          <a:cs typeface="+mn-cs"/>
                        </a:rPr>
                        <a:t>小朋友的移動的速度可以漸漸的加快。</a:t>
                      </a:r>
                    </a:p>
                    <a:p>
                      <a:r>
                        <a:rPr kumimoji="0" lang="en-US" altLang="zh-TW" sz="1400" kern="1200" dirty="0" smtClean="0">
                          <a:solidFill>
                            <a:schemeClr val="tx1"/>
                          </a:solidFill>
                          <a:latin typeface="標楷體" pitchFamily="65" charset="-120"/>
                          <a:ea typeface="標楷體" pitchFamily="65" charset="-120"/>
                          <a:cs typeface="+mn-cs"/>
                        </a:rPr>
                        <a:t>3. </a:t>
                      </a:r>
                      <a:r>
                        <a:rPr kumimoji="0" lang="zh-TW" altLang="zh-TW" sz="1400" kern="1200" dirty="0" smtClean="0">
                          <a:solidFill>
                            <a:schemeClr val="tx1"/>
                          </a:solidFill>
                          <a:latin typeface="標楷體" pitchFamily="65" charset="-120"/>
                          <a:ea typeface="標楷體" pitchFamily="65" charset="-120"/>
                          <a:cs typeface="+mn-cs"/>
                        </a:rPr>
                        <a:t>老師必須先說明不可以故意將氣球往下拍。</a:t>
                      </a:r>
                      <a:endParaRPr kumimoji="0" lang="zh-TW" altLang="en-US" sz="14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T="45716" marB="45716" horzOverflow="overflow"/>
                </a:tc>
                <a:tc hMerge="1">
                  <a:txBody>
                    <a:bodyPr/>
                    <a:lstStyle/>
                    <a:p>
                      <a:endParaRPr lang="zh-TW" altLang="en-US"/>
                    </a:p>
                  </a:txBody>
                  <a:tcPr/>
                </a:tc>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c>
                  <a:txBody>
                    <a:bodyPr/>
                    <a:lstStyle/>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defRPr/>
                      </a:pPr>
                      <a:r>
                        <a:rPr kumimoji="0" lang="zh-TW" altLang="zh-TW" sz="1400" kern="1200" dirty="0" smtClean="0">
                          <a:solidFill>
                            <a:schemeClr val="tx1"/>
                          </a:solidFill>
                          <a:latin typeface="標楷體" pitchFamily="65" charset="-120"/>
                          <a:ea typeface="標楷體" pitchFamily="65" charset="-120"/>
                          <a:cs typeface="+mn-cs"/>
                        </a:rPr>
                        <a:t>棍子兩支</a:t>
                      </a:r>
                      <a:r>
                        <a:rPr kumimoji="0" lang="en-US" altLang="zh-TW" sz="1400" kern="1200" dirty="0" smtClean="0">
                          <a:solidFill>
                            <a:schemeClr val="tx1"/>
                          </a:solidFill>
                          <a:latin typeface="標楷體" pitchFamily="65" charset="-120"/>
                          <a:ea typeface="標楷體" pitchFamily="65" charset="-120"/>
                          <a:cs typeface="+mn-cs"/>
                        </a:rPr>
                        <a:t>.</a:t>
                      </a:r>
                      <a:r>
                        <a:rPr kumimoji="0" lang="zh-TW" altLang="zh-TW" sz="1400" kern="1200" dirty="0" smtClean="0">
                          <a:solidFill>
                            <a:schemeClr val="tx1"/>
                          </a:solidFill>
                          <a:latin typeface="標楷體" pitchFamily="65" charset="-120"/>
                          <a:ea typeface="標楷體" pitchFamily="65" charset="-120"/>
                          <a:cs typeface="+mn-cs"/>
                        </a:rPr>
                        <a:t>一個球</a:t>
                      </a:r>
                      <a:r>
                        <a:rPr kumimoji="0" lang="en-US" altLang="zh-TW" sz="1400" kern="1200" dirty="0" smtClean="0">
                          <a:solidFill>
                            <a:schemeClr val="tx1"/>
                          </a:solidFill>
                          <a:latin typeface="標楷體" pitchFamily="65" charset="-120"/>
                          <a:ea typeface="標楷體" pitchFamily="65" charset="-120"/>
                          <a:cs typeface="+mn-cs"/>
                        </a:rPr>
                        <a:t> </a:t>
                      </a:r>
                      <a:endParaRPr kumimoji="0" lang="zh-TW" altLang="zh-TW" sz="1400" kern="1200" dirty="0" smtClean="0">
                        <a:solidFill>
                          <a:schemeClr val="tx1"/>
                        </a:solidFill>
                        <a:latin typeface="標楷體" pitchFamily="65" charset="-120"/>
                        <a:ea typeface="標楷體" pitchFamily="65" charset="-120"/>
                        <a:cs typeface="+mn-cs"/>
                      </a:endParaRPr>
                    </a:p>
                    <a:p>
                      <a:pPr marL="0" marR="0" lvl="0" indent="0" algn="l" defTabSz="914400" rtl="0" eaLnBrk="1" fontAlgn="base" latinLnBrk="0" hangingPunct="1">
                        <a:lnSpc>
                          <a:spcPct val="110000"/>
                        </a:lnSpc>
                        <a:spcBef>
                          <a:spcPts val="600"/>
                        </a:spcBef>
                        <a:spcAft>
                          <a:spcPct val="0"/>
                        </a:spcAft>
                        <a:buClr>
                          <a:schemeClr val="accent2"/>
                        </a:buClr>
                        <a:buSzPct val="85000"/>
                        <a:buFont typeface="Wingdings 2" pitchFamily="18" charset="2"/>
                        <a:buNone/>
                        <a:tabLst/>
                      </a:pPr>
                      <a:endParaRPr kumimoji="0" lang="zh-TW" altLang="en-US" sz="1400" b="1" i="0" u="none" strike="noStrike" cap="none" normalizeH="0" baseline="0" dirty="0" smtClean="0">
                        <a:ln>
                          <a:noFill/>
                        </a:ln>
                        <a:solidFill>
                          <a:schemeClr val="bg1"/>
                        </a:solidFill>
                        <a:effectLst/>
                        <a:latin typeface="標楷體" pitchFamily="65" charset="-120"/>
                        <a:ea typeface="標楷體" pitchFamily="65" charset="-120"/>
                        <a:cs typeface="Times New Roman" pitchFamily="18" charset="0"/>
                      </a:endParaRPr>
                    </a:p>
                  </a:txBody>
                  <a:tcPr marT="45716" marB="45716" horzOverflow="overflow"/>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58000"/>
          </a:xfrm>
          <a:prstGeom prst="rect">
            <a:avLst/>
          </a:prstGeom>
        </p:spPr>
      </p:pic>
      <p:sp>
        <p:nvSpPr>
          <p:cNvPr id="2" name="標題 1"/>
          <p:cNvSpPr>
            <a:spLocks noGrp="1"/>
          </p:cNvSpPr>
          <p:nvPr>
            <p:ph type="ctrTitle"/>
          </p:nvPr>
        </p:nvSpPr>
        <p:spPr>
          <a:xfrm>
            <a:off x="611560" y="420869"/>
            <a:ext cx="7848872" cy="864096"/>
          </a:xfrm>
        </p:spPr>
        <p:txBody>
          <a:bodyPr>
            <a:noAutofit/>
          </a:bodyPr>
          <a:lstStyle/>
          <a:p>
            <a:pPr algn="ctr"/>
            <a:r>
              <a:rPr lang="en-US" altLang="zh-TW" sz="3200" b="1" dirty="0" smtClean="0">
                <a:latin typeface="標楷體" pitchFamily="65" charset="-120"/>
                <a:ea typeface="標楷體" pitchFamily="65" charset="-120"/>
              </a:rPr>
              <a:t/>
            </a:r>
            <a:br>
              <a:rPr lang="en-US" altLang="zh-TW" sz="3200" b="1" dirty="0" smtClean="0">
                <a:latin typeface="標楷體" pitchFamily="65" charset="-120"/>
                <a:ea typeface="標楷體" pitchFamily="65" charset="-120"/>
              </a:rPr>
            </a:br>
            <a:r>
              <a:rPr lang="zh-TW" altLang="zh-TW" sz="3200" b="1" dirty="0" smtClean="0">
                <a:solidFill>
                  <a:schemeClr val="tx1"/>
                </a:solidFill>
                <a:latin typeface="標楷體" pitchFamily="65" charset="-120"/>
                <a:ea typeface="標楷體" pitchFamily="65" charset="-120"/>
              </a:rPr>
              <a:t>課程實施之現場紀錄</a:t>
            </a:r>
            <a:r>
              <a:rPr lang="zh-TW" altLang="zh-TW" sz="3200" dirty="0" smtClean="0">
                <a:solidFill>
                  <a:schemeClr val="tx1"/>
                </a:solidFill>
                <a:latin typeface="標楷體" pitchFamily="65" charset="-120"/>
                <a:ea typeface="標楷體" pitchFamily="65" charset="-120"/>
              </a:rPr>
              <a:t/>
            </a:r>
            <a:br>
              <a:rPr lang="zh-TW" altLang="zh-TW" sz="3200" dirty="0" smtClean="0">
                <a:solidFill>
                  <a:schemeClr val="tx1"/>
                </a:solidFill>
                <a:latin typeface="標楷體" pitchFamily="65" charset="-120"/>
                <a:ea typeface="標楷體" pitchFamily="65" charset="-120"/>
              </a:rPr>
            </a:b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為了</a:t>
            </a:r>
            <a:r>
              <a:rPr lang="zh-TW" altLang="zh-TW" sz="2400" dirty="0" smtClean="0">
                <a:solidFill>
                  <a:schemeClr val="tx1"/>
                </a:solidFill>
                <a:latin typeface="標楷體" pitchFamily="65" charset="-120"/>
                <a:ea typeface="標楷體" pitchFamily="65" charset="-120"/>
              </a:rPr>
              <a:t>不使上課內容在紀錄上有所疏漏，研究者以相機拍攝，並在每次課程結束後，將拍照的內容謄寫為「祖孫對話紀錄」，以利分析之用。</a:t>
            </a:r>
            <a:endParaRPr lang="zh-TW" altLang="zh-TW" sz="2400" dirty="0">
              <a:solidFill>
                <a:schemeClr val="tx1"/>
              </a:solidFill>
              <a:latin typeface="標楷體" pitchFamily="65" charset="-120"/>
              <a:ea typeface="標楷體" pitchFamily="65" charset="-120"/>
            </a:endParaRPr>
          </a:p>
        </p:txBody>
      </p:sp>
      <p:pic>
        <p:nvPicPr>
          <p:cNvPr id="6" name="Picture 6" descr="C:\Users\user\AppData\Local\Microsoft\Windows\Temporary Internet Files\Content.IE5\WR6PRO2W\MC900416230[1].wmf"/>
          <p:cNvPicPr>
            <a:picLocks noChangeAspect="1" noChangeArrowheads="1"/>
          </p:cNvPicPr>
          <p:nvPr/>
        </p:nvPicPr>
        <p:blipFill>
          <a:blip r:embed="rId4" cstate="print"/>
          <a:srcRect/>
          <a:stretch>
            <a:fillRect/>
          </a:stretch>
        </p:blipFill>
        <p:spPr bwMode="auto">
          <a:xfrm>
            <a:off x="4788024" y="3789040"/>
            <a:ext cx="1584176" cy="2702586"/>
          </a:xfrm>
          <a:prstGeom prst="rect">
            <a:avLst/>
          </a:prstGeom>
          <a:noFill/>
        </p:spPr>
      </p:pic>
      <p:pic>
        <p:nvPicPr>
          <p:cNvPr id="7" name="Picture 8" descr="C:\Users\user\AppData\Local\Microsoft\Windows\Temporary Internet Files\Content.IE5\74PL5I0T\MC900416240[1].wmf"/>
          <p:cNvPicPr>
            <a:picLocks noChangeAspect="1" noChangeArrowheads="1"/>
          </p:cNvPicPr>
          <p:nvPr/>
        </p:nvPicPr>
        <p:blipFill>
          <a:blip r:embed="rId5" cstate="print"/>
          <a:srcRect/>
          <a:stretch>
            <a:fillRect/>
          </a:stretch>
        </p:blipFill>
        <p:spPr bwMode="auto">
          <a:xfrm>
            <a:off x="6948264" y="3789040"/>
            <a:ext cx="1620688" cy="273238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476672"/>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研究者教學日誌</a:t>
            </a:r>
            <a:r>
              <a:rPr lang="zh-TW" altLang="zh-TW" sz="3200" dirty="0" smtClean="0">
                <a:solidFill>
                  <a:schemeClr val="tx1"/>
                </a:solidFill>
                <a:latin typeface="標楷體" pitchFamily="65" charset="-120"/>
                <a:ea typeface="標楷體" pitchFamily="65" charset="-120"/>
              </a:rPr>
              <a:t/>
            </a:r>
            <a:br>
              <a:rPr lang="zh-TW" altLang="zh-TW" sz="3200" dirty="0" smtClean="0">
                <a:solidFill>
                  <a:schemeClr val="tx1"/>
                </a:solidFill>
                <a:latin typeface="標楷體" pitchFamily="65" charset="-120"/>
                <a:ea typeface="標楷體" pitchFamily="65" charset="-120"/>
              </a:rPr>
            </a:b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r>
              <a:rPr lang="zh-TW" altLang="en-US" sz="2400" dirty="0" smtClean="0">
                <a:solidFill>
                  <a:schemeClr val="tx1"/>
                </a:solidFill>
                <a:latin typeface="標楷體" pitchFamily="65" charset="-120"/>
                <a:ea typeface="標楷體" pitchFamily="65" charset="-120"/>
              </a:rPr>
              <a:t>    </a:t>
            </a:r>
            <a:r>
              <a:rPr lang="zh-TW" altLang="zh-TW" sz="2400" dirty="0" smtClean="0">
                <a:solidFill>
                  <a:schemeClr val="tx1"/>
                </a:solidFill>
                <a:latin typeface="標楷體" pitchFamily="65" charset="-120"/>
                <a:ea typeface="標楷體" pitchFamily="65" charset="-120"/>
              </a:rPr>
              <a:t>在</a:t>
            </a:r>
            <a:r>
              <a:rPr lang="zh-TW" altLang="zh-TW" sz="2400" dirty="0" smtClean="0">
                <a:solidFill>
                  <a:schemeClr val="tx1"/>
                </a:solidFill>
                <a:latin typeface="標楷體" pitchFamily="65" charset="-120"/>
                <a:ea typeface="標楷體" pitchFamily="65" charset="-120"/>
              </a:rPr>
              <a:t>教學活動以外的時間，班導師的訪談、觀察做紀錄並做教學省思，此內容皆紀錄於教學日誌中，以作為分析之用。</a:t>
            </a:r>
            <a:endParaRPr lang="zh-TW" altLang="zh-TW" sz="2400" dirty="0">
              <a:solidFill>
                <a:schemeClr val="tx1"/>
              </a:solidFill>
              <a:latin typeface="標楷體" pitchFamily="65" charset="-120"/>
              <a:ea typeface="標楷體" pitchFamily="65" charset="-120"/>
            </a:endParaRPr>
          </a:p>
        </p:txBody>
      </p:sp>
      <p:pic>
        <p:nvPicPr>
          <p:cNvPr id="6" name="Picture 4" descr="C:\Users\user\AppData\Local\Microsoft\Windows\Temporary Internet Files\Content.IE5\WR6PRO2W\MC900232063[1].wmf"/>
          <p:cNvPicPr>
            <a:picLocks noChangeAspect="1" noChangeArrowheads="1"/>
          </p:cNvPicPr>
          <p:nvPr/>
        </p:nvPicPr>
        <p:blipFill>
          <a:blip r:embed="rId4" cstate="print"/>
          <a:srcRect/>
          <a:stretch>
            <a:fillRect/>
          </a:stretch>
        </p:blipFill>
        <p:spPr bwMode="auto">
          <a:xfrm>
            <a:off x="323528" y="3781872"/>
            <a:ext cx="1872208" cy="307612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404664"/>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幼兒園實施過程</a:t>
            </a:r>
            <a:br>
              <a:rPr lang="zh-TW" altLang="zh-TW" sz="3200" b="1" dirty="0" smtClean="0">
                <a:solidFill>
                  <a:schemeClr val="tx1"/>
                </a:solidFill>
                <a:latin typeface="標楷體" pitchFamily="65" charset="-120"/>
                <a:ea typeface="標楷體" pitchFamily="65" charset="-120"/>
              </a:rPr>
            </a:b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與</a:t>
            </a:r>
            <a:r>
              <a:rPr lang="en-US" altLang="zh-TW" sz="2400" dirty="0" smtClean="0">
                <a:solidFill>
                  <a:schemeClr val="tx1"/>
                </a:solidFill>
                <a:latin typeface="標楷體" pitchFamily="65" charset="-120"/>
                <a:ea typeface="標楷體" pitchFamily="65" charset="-120"/>
              </a:rPr>
              <a:t>Y</a:t>
            </a:r>
            <a:r>
              <a:rPr lang="zh-TW" altLang="zh-TW" sz="2400" dirty="0" smtClean="0">
                <a:solidFill>
                  <a:schemeClr val="tx1"/>
                </a:solidFill>
                <a:latin typeface="標楷體" pitchFamily="65" charset="-120"/>
                <a:ea typeface="標楷體" pitchFamily="65" charset="-120"/>
              </a:rPr>
              <a:t>幼兒園園長</a:t>
            </a:r>
            <a:r>
              <a:rPr lang="zh-TW" altLang="en-US" sz="2400" dirty="0" smtClean="0">
                <a:solidFill>
                  <a:schemeClr val="tx1"/>
                </a:solidFill>
                <a:latin typeface="標楷體" pitchFamily="65" charset="-120"/>
                <a:ea typeface="標楷體" pitchFamily="65" charset="-120"/>
              </a:rPr>
              <a:t>、指導老師</a:t>
            </a:r>
            <a:r>
              <a:rPr lang="zh-TW" altLang="zh-TW" sz="2400" dirty="0" smtClean="0">
                <a:solidFill>
                  <a:schemeClr val="tx1"/>
                </a:solidFill>
                <a:latin typeface="標楷體" pitchFamily="65" charset="-120"/>
                <a:ea typeface="標楷體" pitchFamily="65" charset="-120"/>
              </a:rPr>
              <a:t>合影</a:t>
            </a:r>
            <a:endParaRPr lang="zh-TW" altLang="zh-TW" sz="2400" dirty="0">
              <a:solidFill>
                <a:schemeClr val="tx1"/>
              </a:solidFill>
              <a:latin typeface="標楷體" pitchFamily="65" charset="-120"/>
              <a:ea typeface="標楷體" pitchFamily="65" charset="-120"/>
            </a:endParaRPr>
          </a:p>
        </p:txBody>
      </p:sp>
      <p:pic>
        <p:nvPicPr>
          <p:cNvPr id="5" name="圖片 4" descr="DSCN6169.JPG"/>
          <p:cNvPicPr/>
          <p:nvPr/>
        </p:nvPicPr>
        <p:blipFill>
          <a:blip r:embed="rId4" cstate="print"/>
          <a:stretch>
            <a:fillRect/>
          </a:stretch>
        </p:blipFill>
        <p:spPr>
          <a:xfrm>
            <a:off x="827584" y="980728"/>
            <a:ext cx="3384376" cy="3888432"/>
          </a:xfrm>
          <a:prstGeom prst="rect">
            <a:avLst/>
          </a:prstGeom>
        </p:spPr>
      </p:pic>
      <p:pic>
        <p:nvPicPr>
          <p:cNvPr id="8" name="圖片 7" descr="DSCN6170.JPG"/>
          <p:cNvPicPr>
            <a:picLocks noChangeAspect="1"/>
          </p:cNvPicPr>
          <p:nvPr/>
        </p:nvPicPr>
        <p:blipFill>
          <a:blip r:embed="rId5" cstate="print"/>
          <a:stretch>
            <a:fillRect/>
          </a:stretch>
        </p:blipFill>
        <p:spPr>
          <a:xfrm>
            <a:off x="4572000" y="980728"/>
            <a:ext cx="3672408" cy="386104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404664"/>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幼兒園實施過程</a:t>
            </a:r>
            <a:r>
              <a:rPr lang="zh-TW" altLang="zh-TW" sz="3200" dirty="0" smtClean="0">
                <a:latin typeface="標楷體" pitchFamily="65" charset="-120"/>
                <a:ea typeface="標楷體" pitchFamily="65" charset="-120"/>
              </a:rPr>
              <a:t/>
            </a:r>
            <a:br>
              <a:rPr lang="zh-TW" altLang="zh-TW" sz="3200" dirty="0" smtClean="0">
                <a:latin typeface="標楷體" pitchFamily="65" charset="-120"/>
                <a:ea typeface="標楷體" pitchFamily="65" charset="-120"/>
              </a:rPr>
            </a:br>
            <a:endParaRPr lang="zh-TW" altLang="en-US" sz="3200" b="1" dirty="0">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與小朋友一起接待爺爺奶奶</a:t>
            </a:r>
            <a:endParaRPr lang="zh-TW" altLang="zh-TW" sz="2400" dirty="0">
              <a:solidFill>
                <a:schemeClr val="tx1"/>
              </a:solidFill>
              <a:latin typeface="標楷體" pitchFamily="65" charset="-120"/>
              <a:ea typeface="標楷體" pitchFamily="65" charset="-120"/>
            </a:endParaRPr>
          </a:p>
        </p:txBody>
      </p:sp>
      <p:pic>
        <p:nvPicPr>
          <p:cNvPr id="5" name="圖片 4" descr="DSCN6192.JPG"/>
          <p:cNvPicPr/>
          <p:nvPr/>
        </p:nvPicPr>
        <p:blipFill>
          <a:blip r:embed="rId4" cstate="print"/>
          <a:stretch>
            <a:fillRect/>
          </a:stretch>
        </p:blipFill>
        <p:spPr>
          <a:xfrm>
            <a:off x="539552" y="1052736"/>
            <a:ext cx="3888432" cy="4248472"/>
          </a:xfrm>
          <a:prstGeom prst="rect">
            <a:avLst/>
          </a:prstGeom>
        </p:spPr>
      </p:pic>
      <p:pic>
        <p:nvPicPr>
          <p:cNvPr id="8" name="圖片 7" descr="DSCN6186.JPG"/>
          <p:cNvPicPr>
            <a:picLocks noChangeAspect="1"/>
          </p:cNvPicPr>
          <p:nvPr/>
        </p:nvPicPr>
        <p:blipFill>
          <a:blip r:embed="rId5" cstate="print"/>
          <a:stretch>
            <a:fillRect/>
          </a:stretch>
        </p:blipFill>
        <p:spPr>
          <a:xfrm>
            <a:off x="4644008" y="1052736"/>
            <a:ext cx="3888431" cy="4248472"/>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descr="thCA7A73DT.jpg"/>
          <p:cNvPicPr>
            <a:picLocks noChangeAspect="1"/>
          </p:cNvPicPr>
          <p:nvPr/>
        </p:nvPicPr>
        <p:blipFill>
          <a:blip r:embed="rId2" cstate="print"/>
          <a:stretch>
            <a:fillRect/>
          </a:stretch>
        </p:blipFill>
        <p:spPr>
          <a:xfrm>
            <a:off x="0" y="0"/>
            <a:ext cx="9144000" cy="6847772"/>
          </a:xfrm>
          <a:prstGeom prst="rect">
            <a:avLst/>
          </a:prstGeom>
        </p:spPr>
      </p:pic>
      <p:sp>
        <p:nvSpPr>
          <p:cNvPr id="2" name="標題 1"/>
          <p:cNvSpPr>
            <a:spLocks noGrp="1"/>
          </p:cNvSpPr>
          <p:nvPr>
            <p:ph type="ctrTitle"/>
          </p:nvPr>
        </p:nvSpPr>
        <p:spPr>
          <a:xfrm>
            <a:off x="626074" y="348297"/>
            <a:ext cx="7848872" cy="864096"/>
          </a:xfrm>
        </p:spPr>
        <p:txBody>
          <a:bodyPr>
            <a:noAutofit/>
          </a:bodyPr>
          <a:lstStyle/>
          <a:p>
            <a:pPr algn="ctr"/>
            <a:r>
              <a:rPr lang="zh-TW" altLang="zh-TW" sz="3200" b="1" dirty="0" smtClean="0">
                <a:latin typeface="標楷體" pitchFamily="65" charset="-120"/>
                <a:ea typeface="標楷體" pitchFamily="65" charset="-120"/>
              </a:rPr>
              <a:t>幼兒園實施過程</a:t>
            </a:r>
            <a:r>
              <a:rPr lang="zh-TW" altLang="zh-TW" sz="3200" dirty="0" smtClean="0">
                <a:latin typeface="標楷體" pitchFamily="65" charset="-120"/>
                <a:ea typeface="標楷體" pitchFamily="65" charset="-120"/>
              </a:rPr>
              <a:t/>
            </a:r>
            <a:br>
              <a:rPr lang="zh-TW" altLang="zh-TW" sz="3200" dirty="0" smtClean="0">
                <a:latin typeface="標楷體" pitchFamily="65" charset="-120"/>
                <a:ea typeface="標楷體" pitchFamily="65" charset="-120"/>
              </a:rPr>
            </a:br>
            <a:endParaRPr lang="zh-TW" altLang="en-US" sz="3200" b="1" dirty="0">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說故事給</a:t>
            </a:r>
            <a:r>
              <a:rPr lang="zh-TW" altLang="en-US" sz="2400" dirty="0" smtClean="0">
                <a:solidFill>
                  <a:schemeClr val="tx1"/>
                </a:solidFill>
                <a:latin typeface="標楷體" pitchFamily="65" charset="-120"/>
                <a:ea typeface="標楷體" pitchFamily="65" charset="-120"/>
              </a:rPr>
              <a:t>祖父母與</a:t>
            </a:r>
            <a:r>
              <a:rPr lang="zh-TW" altLang="zh-TW" sz="2400" dirty="0" smtClean="0">
                <a:solidFill>
                  <a:schemeClr val="tx1"/>
                </a:solidFill>
                <a:latin typeface="標楷體" pitchFamily="65" charset="-120"/>
                <a:ea typeface="標楷體" pitchFamily="65" charset="-120"/>
              </a:rPr>
              <a:t>小朋友聽</a:t>
            </a:r>
            <a:r>
              <a:rPr lang="en-US" altLang="zh-TW" sz="2400" dirty="0" smtClean="0">
                <a:solidFill>
                  <a:schemeClr val="tx1"/>
                </a:solidFill>
                <a:latin typeface="標楷體" pitchFamily="65" charset="-120"/>
                <a:ea typeface="標楷體" pitchFamily="65" charset="-120"/>
              </a:rPr>
              <a:t>-</a:t>
            </a:r>
            <a:r>
              <a:rPr lang="zh-TW" altLang="en-US" sz="2400" dirty="0" smtClean="0">
                <a:solidFill>
                  <a:schemeClr val="tx1"/>
                </a:solidFill>
                <a:latin typeface="標楷體" pitchFamily="65" charset="-120"/>
                <a:ea typeface="標楷體" pitchFamily="65" charset="-120"/>
              </a:rPr>
              <a:t>「我最愛的爺爺奶奶」</a:t>
            </a:r>
            <a:endParaRPr lang="zh-TW" altLang="zh-TW" sz="2400" dirty="0" smtClean="0">
              <a:solidFill>
                <a:schemeClr val="tx1"/>
              </a:solidFill>
              <a:latin typeface="標楷體" pitchFamily="65" charset="-120"/>
              <a:ea typeface="標楷體" pitchFamily="65" charset="-120"/>
            </a:endParaRPr>
          </a:p>
          <a:p>
            <a:pPr algn="l"/>
            <a:endParaRPr lang="zh-TW" altLang="zh-TW" sz="2400" dirty="0">
              <a:solidFill>
                <a:schemeClr val="tx1"/>
              </a:solidFill>
              <a:latin typeface="標楷體" pitchFamily="65" charset="-120"/>
              <a:ea typeface="標楷體" pitchFamily="65" charset="-120"/>
            </a:endParaRPr>
          </a:p>
        </p:txBody>
      </p:sp>
      <p:pic>
        <p:nvPicPr>
          <p:cNvPr id="5" name="圖片 4" descr="20131004_094928.jpg"/>
          <p:cNvPicPr/>
          <p:nvPr/>
        </p:nvPicPr>
        <p:blipFill>
          <a:blip r:embed="rId3" cstate="print"/>
          <a:stretch>
            <a:fillRect/>
          </a:stretch>
        </p:blipFill>
        <p:spPr>
          <a:xfrm>
            <a:off x="4716016" y="1124744"/>
            <a:ext cx="3888432" cy="4104456"/>
          </a:xfrm>
          <a:prstGeom prst="rect">
            <a:avLst/>
          </a:prstGeom>
        </p:spPr>
      </p:pic>
      <p:pic>
        <p:nvPicPr>
          <p:cNvPr id="6" name="圖片 5" descr="20131004_094945.jpg"/>
          <p:cNvPicPr>
            <a:picLocks noChangeAspect="1"/>
          </p:cNvPicPr>
          <p:nvPr/>
        </p:nvPicPr>
        <p:blipFill>
          <a:blip r:embed="rId4" cstate="print"/>
          <a:stretch>
            <a:fillRect/>
          </a:stretch>
        </p:blipFill>
        <p:spPr>
          <a:xfrm>
            <a:off x="539552" y="1124744"/>
            <a:ext cx="3888432" cy="4104456"/>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9" name="圖片 8" descr="thCA7A73DT.jpg"/>
          <p:cNvPicPr>
            <a:picLocks noChangeAspect="1"/>
          </p:cNvPicPr>
          <p:nvPr/>
        </p:nvPicPr>
        <p:blipFill>
          <a:blip r:embed="rId3" cstate="print"/>
          <a:stretch>
            <a:fillRect/>
          </a:stretch>
        </p:blipFill>
        <p:spPr>
          <a:xfrm>
            <a:off x="0" y="0"/>
            <a:ext cx="9144000" cy="6858000"/>
          </a:xfrm>
          <a:prstGeom prst="rect">
            <a:avLst/>
          </a:prstGeom>
        </p:spPr>
      </p:pic>
      <p:sp>
        <p:nvSpPr>
          <p:cNvPr id="2" name="標題 1"/>
          <p:cNvSpPr>
            <a:spLocks noGrp="1"/>
          </p:cNvSpPr>
          <p:nvPr>
            <p:ph type="ctrTitle"/>
          </p:nvPr>
        </p:nvSpPr>
        <p:spPr>
          <a:xfrm>
            <a:off x="611560" y="0"/>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幼兒園實施過程</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r>
              <a:rPr lang="zh-TW" altLang="zh-TW" sz="2400" dirty="0" smtClean="0">
                <a:solidFill>
                  <a:schemeClr val="tx1"/>
                </a:solidFill>
                <a:latin typeface="標楷體" pitchFamily="65" charset="-120"/>
                <a:ea typeface="標楷體" pitchFamily="65" charset="-120"/>
              </a:rPr>
              <a:t>爺爺奶奶與小朋友一同遊戲－螃蟹走路</a:t>
            </a:r>
            <a:endParaRPr lang="zh-TW" altLang="zh-TW" sz="2400" dirty="0">
              <a:solidFill>
                <a:schemeClr val="tx1"/>
              </a:solidFill>
              <a:latin typeface="標楷體" pitchFamily="65" charset="-120"/>
              <a:ea typeface="標楷體" pitchFamily="65" charset="-120"/>
            </a:endParaRPr>
          </a:p>
        </p:txBody>
      </p:sp>
      <p:pic>
        <p:nvPicPr>
          <p:cNvPr id="5" name="圖片 4" descr="20131004_101501.jpg"/>
          <p:cNvPicPr/>
          <p:nvPr/>
        </p:nvPicPr>
        <p:blipFill>
          <a:blip r:embed="rId4" cstate="print"/>
          <a:stretch>
            <a:fillRect/>
          </a:stretch>
        </p:blipFill>
        <p:spPr>
          <a:xfrm>
            <a:off x="1115616" y="1124744"/>
            <a:ext cx="3384376" cy="3384376"/>
          </a:xfrm>
          <a:prstGeom prst="rect">
            <a:avLst/>
          </a:prstGeom>
        </p:spPr>
      </p:pic>
      <p:pic>
        <p:nvPicPr>
          <p:cNvPr id="7" name="圖片 6" descr="20131004_104310.jpg"/>
          <p:cNvPicPr/>
          <p:nvPr/>
        </p:nvPicPr>
        <p:blipFill>
          <a:blip r:embed="rId5" cstate="print"/>
          <a:stretch>
            <a:fillRect/>
          </a:stretch>
        </p:blipFill>
        <p:spPr>
          <a:xfrm>
            <a:off x="4860032" y="1124744"/>
            <a:ext cx="3384376" cy="3384376"/>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descr="thCA7A73DT.jpg"/>
          <p:cNvPicPr>
            <a:picLocks noChangeAspect="1"/>
          </p:cNvPicPr>
          <p:nvPr/>
        </p:nvPicPr>
        <p:blipFill>
          <a:blip r:embed="rId2" cstate="print"/>
          <a:stretch>
            <a:fillRect/>
          </a:stretch>
        </p:blipFill>
        <p:spPr>
          <a:xfrm>
            <a:off x="0" y="10228"/>
            <a:ext cx="9144000" cy="6847772"/>
          </a:xfrm>
          <a:prstGeom prst="rect">
            <a:avLst/>
          </a:prstGeom>
        </p:spPr>
      </p:pic>
      <p:sp>
        <p:nvSpPr>
          <p:cNvPr id="2" name="標題 1"/>
          <p:cNvSpPr>
            <a:spLocks noGrp="1"/>
          </p:cNvSpPr>
          <p:nvPr>
            <p:ph type="ctrTitle"/>
          </p:nvPr>
        </p:nvSpPr>
        <p:spPr>
          <a:xfrm>
            <a:off x="611560" y="260648"/>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幼兒園實施過程</a:t>
            </a:r>
            <a:r>
              <a:rPr lang="zh-TW" altLang="zh-TW" sz="3200" dirty="0" smtClean="0">
                <a:solidFill>
                  <a:schemeClr val="tx1"/>
                </a:solidFill>
                <a:latin typeface="標楷體" pitchFamily="65" charset="-120"/>
                <a:ea typeface="標楷體" pitchFamily="65" charset="-120"/>
              </a:rPr>
              <a:t/>
            </a:r>
            <a:br>
              <a:rPr lang="zh-TW" altLang="zh-TW" sz="3200" dirty="0" smtClean="0">
                <a:solidFill>
                  <a:schemeClr val="tx1"/>
                </a:solidFill>
                <a:latin typeface="標楷體" pitchFamily="65" charset="-120"/>
                <a:ea typeface="標楷體" pitchFamily="65" charset="-120"/>
              </a:rPr>
            </a:b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教導爺爺奶奶與小朋友一起合作蘋果盒</a:t>
            </a:r>
            <a:endParaRPr lang="zh-TW" altLang="zh-TW" sz="2400" dirty="0">
              <a:solidFill>
                <a:schemeClr val="tx1"/>
              </a:solidFill>
              <a:latin typeface="標楷體" pitchFamily="65" charset="-120"/>
              <a:ea typeface="標楷體" pitchFamily="65" charset="-120"/>
            </a:endParaRPr>
          </a:p>
        </p:txBody>
      </p:sp>
      <p:pic>
        <p:nvPicPr>
          <p:cNvPr id="5" name="圖片 4" descr="DSCN6262.JPG"/>
          <p:cNvPicPr/>
          <p:nvPr/>
        </p:nvPicPr>
        <p:blipFill>
          <a:blip r:embed="rId3" cstate="print"/>
          <a:stretch>
            <a:fillRect/>
          </a:stretch>
        </p:blipFill>
        <p:spPr>
          <a:xfrm>
            <a:off x="683568" y="1052736"/>
            <a:ext cx="3744416" cy="3960440"/>
          </a:xfrm>
          <a:prstGeom prst="rect">
            <a:avLst/>
          </a:prstGeom>
        </p:spPr>
      </p:pic>
      <p:pic>
        <p:nvPicPr>
          <p:cNvPr id="6" name="圖片 5" descr="DSCN6243.JPG"/>
          <p:cNvPicPr>
            <a:picLocks noChangeAspect="1"/>
          </p:cNvPicPr>
          <p:nvPr/>
        </p:nvPicPr>
        <p:blipFill>
          <a:blip r:embed="rId4" cstate="print"/>
          <a:stretch>
            <a:fillRect/>
          </a:stretch>
        </p:blipFill>
        <p:spPr>
          <a:xfrm>
            <a:off x="4860032" y="1052736"/>
            <a:ext cx="3744417" cy="396044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404664"/>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幼兒園實施過程</a:t>
            </a:r>
            <a:r>
              <a:rPr lang="zh-TW" altLang="zh-TW" sz="3200" dirty="0" smtClean="0">
                <a:solidFill>
                  <a:schemeClr val="tx1"/>
                </a:solidFill>
                <a:latin typeface="標楷體" pitchFamily="65" charset="-120"/>
                <a:ea typeface="標楷體" pitchFamily="65" charset="-120"/>
              </a:rPr>
              <a:t/>
            </a:r>
            <a:br>
              <a:rPr lang="zh-TW" altLang="zh-TW" sz="3200" dirty="0" smtClean="0">
                <a:solidFill>
                  <a:schemeClr val="tx1"/>
                </a:solidFill>
                <a:latin typeface="標楷體" pitchFamily="65" charset="-120"/>
                <a:ea typeface="標楷體" pitchFamily="65" charset="-120"/>
              </a:rPr>
            </a:b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大姐姐協助小朋友完成手掌畫</a:t>
            </a:r>
          </a:p>
          <a:p>
            <a:endParaRPr lang="zh-TW" altLang="zh-TW" sz="2400" dirty="0">
              <a:solidFill>
                <a:schemeClr val="tx1"/>
              </a:solidFill>
              <a:latin typeface="標楷體" pitchFamily="65" charset="-120"/>
              <a:ea typeface="標楷體" pitchFamily="65" charset="-120"/>
            </a:endParaRPr>
          </a:p>
        </p:txBody>
      </p:sp>
      <p:pic>
        <p:nvPicPr>
          <p:cNvPr id="5" name="圖片 4" descr="DSCN6270.JPG"/>
          <p:cNvPicPr/>
          <p:nvPr/>
        </p:nvPicPr>
        <p:blipFill>
          <a:blip r:embed="rId4" cstate="print"/>
          <a:stretch>
            <a:fillRect/>
          </a:stretch>
        </p:blipFill>
        <p:spPr>
          <a:xfrm>
            <a:off x="899592" y="980728"/>
            <a:ext cx="3456384" cy="3672408"/>
          </a:xfrm>
          <a:prstGeom prst="rect">
            <a:avLst/>
          </a:prstGeom>
        </p:spPr>
      </p:pic>
      <p:pic>
        <p:nvPicPr>
          <p:cNvPr id="8" name="圖片 7" descr="DSCN6256.JPG"/>
          <p:cNvPicPr>
            <a:picLocks noChangeAspect="1"/>
          </p:cNvPicPr>
          <p:nvPr/>
        </p:nvPicPr>
        <p:blipFill>
          <a:blip r:embed="rId5" cstate="print"/>
          <a:stretch>
            <a:fillRect/>
          </a:stretch>
        </p:blipFill>
        <p:spPr>
          <a:xfrm>
            <a:off x="4932040" y="980728"/>
            <a:ext cx="3398998" cy="3672408"/>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1"/>
            <a:ext cx="9144000" cy="6939697"/>
          </a:xfrm>
          <a:prstGeom prst="rect">
            <a:avLst/>
          </a:prstGeom>
        </p:spPr>
      </p:pic>
      <p:sp>
        <p:nvSpPr>
          <p:cNvPr id="2" name="標題 1"/>
          <p:cNvSpPr>
            <a:spLocks noGrp="1"/>
          </p:cNvSpPr>
          <p:nvPr>
            <p:ph type="ctrTitle"/>
          </p:nvPr>
        </p:nvSpPr>
        <p:spPr>
          <a:xfrm>
            <a:off x="539552" y="548680"/>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幼兒園實施過程</a:t>
            </a:r>
            <a:r>
              <a:rPr lang="zh-TW" altLang="zh-TW" sz="3200" dirty="0" smtClean="0">
                <a:latin typeface="標楷體" pitchFamily="65" charset="-120"/>
                <a:ea typeface="標楷體" pitchFamily="65" charset="-120"/>
              </a:rPr>
              <a:t/>
            </a:r>
            <a:br>
              <a:rPr lang="zh-TW" altLang="zh-TW" sz="3200" dirty="0" smtClean="0">
                <a:latin typeface="標楷體" pitchFamily="65" charset="-120"/>
                <a:ea typeface="標楷體" pitchFamily="65" charset="-120"/>
              </a:rPr>
            </a:br>
            <a:endParaRPr lang="zh-TW" altLang="en-US" sz="3200" b="1" dirty="0">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爺爺奶奶與小朋友一同做飯糰</a:t>
            </a:r>
          </a:p>
          <a:p>
            <a:endParaRPr lang="zh-TW" altLang="zh-TW" sz="2400" dirty="0">
              <a:solidFill>
                <a:schemeClr val="tx1"/>
              </a:solidFill>
              <a:latin typeface="標楷體" pitchFamily="65" charset="-120"/>
              <a:ea typeface="標楷體" pitchFamily="65" charset="-120"/>
            </a:endParaRPr>
          </a:p>
        </p:txBody>
      </p:sp>
      <p:pic>
        <p:nvPicPr>
          <p:cNvPr id="5" name="圖片 4" descr="DSCN6329.JPG"/>
          <p:cNvPicPr/>
          <p:nvPr/>
        </p:nvPicPr>
        <p:blipFill>
          <a:blip r:embed="rId4" cstate="print"/>
          <a:stretch>
            <a:fillRect/>
          </a:stretch>
        </p:blipFill>
        <p:spPr>
          <a:xfrm>
            <a:off x="755576" y="1052736"/>
            <a:ext cx="3600400" cy="3960440"/>
          </a:xfrm>
          <a:prstGeom prst="rect">
            <a:avLst/>
          </a:prstGeom>
        </p:spPr>
      </p:pic>
      <p:pic>
        <p:nvPicPr>
          <p:cNvPr id="8" name="圖片 7" descr="DSCN6328.JPG"/>
          <p:cNvPicPr>
            <a:picLocks noChangeAspect="1"/>
          </p:cNvPicPr>
          <p:nvPr/>
        </p:nvPicPr>
        <p:blipFill>
          <a:blip r:embed="rId5" cstate="print"/>
          <a:stretch>
            <a:fillRect/>
          </a:stretch>
        </p:blipFill>
        <p:spPr>
          <a:xfrm>
            <a:off x="4788024" y="1052736"/>
            <a:ext cx="3580656" cy="3935107"/>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539552" y="404664"/>
            <a:ext cx="7848872" cy="864096"/>
          </a:xfrm>
        </p:spPr>
        <p:txBody>
          <a:bodyPr>
            <a:noAutofit/>
          </a:bodyPr>
          <a:lstStyle/>
          <a:p>
            <a:pPr algn="ctr"/>
            <a:r>
              <a:rPr lang="zh-TW" altLang="zh-TW" sz="3200" b="1" dirty="0" smtClean="0">
                <a:solidFill>
                  <a:schemeClr val="tx1"/>
                </a:solidFill>
                <a:effectLst>
                  <a:outerShdw blurRad="38100" dist="38100" dir="2700000" algn="tl">
                    <a:srgbClr val="000000">
                      <a:alpha val="43137"/>
                    </a:srgbClr>
                  </a:outerShdw>
                </a:effectLst>
                <a:latin typeface="標楷體" pitchFamily="65" charset="-120"/>
                <a:ea typeface="標楷體" pitchFamily="65" charset="-120"/>
              </a:rPr>
              <a:t>幼兒園</a:t>
            </a:r>
            <a:r>
              <a:rPr lang="zh-TW" altLang="zh-TW" sz="3200" b="1" dirty="0" smtClean="0">
                <a:solidFill>
                  <a:schemeClr val="tx1"/>
                </a:solidFill>
                <a:latin typeface="標楷體" pitchFamily="65" charset="-120"/>
                <a:ea typeface="標楷體" pitchFamily="65" charset="-120"/>
              </a:rPr>
              <a:t>實施過程</a:t>
            </a:r>
            <a:r>
              <a:rPr lang="zh-TW" altLang="zh-TW" sz="3200" dirty="0" smtClean="0">
                <a:solidFill>
                  <a:schemeClr val="tx1"/>
                </a:solidFill>
                <a:latin typeface="標楷體" pitchFamily="65" charset="-120"/>
                <a:ea typeface="標楷體" pitchFamily="65" charset="-120"/>
              </a:rPr>
              <a:t/>
            </a:r>
            <a:br>
              <a:rPr lang="zh-TW" altLang="zh-TW" sz="3200" dirty="0" smtClean="0">
                <a:solidFill>
                  <a:schemeClr val="tx1"/>
                </a:solidFill>
                <a:latin typeface="標楷體" pitchFamily="65" charset="-120"/>
                <a:ea typeface="標楷體" pitchFamily="65" charset="-120"/>
              </a:rPr>
            </a:b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爺爺奶奶與小朋友一同完成手掌畫成品</a:t>
            </a:r>
          </a:p>
          <a:p>
            <a:pPr algn="l"/>
            <a:endParaRPr lang="zh-TW" altLang="zh-TW" sz="2400" dirty="0">
              <a:solidFill>
                <a:schemeClr val="tx1"/>
              </a:solidFill>
              <a:latin typeface="標楷體" pitchFamily="65" charset="-120"/>
              <a:ea typeface="標楷體" pitchFamily="65" charset="-120"/>
            </a:endParaRPr>
          </a:p>
        </p:txBody>
      </p:sp>
      <p:pic>
        <p:nvPicPr>
          <p:cNvPr id="5" name="圖片 4" descr="DSCN6284.JPG"/>
          <p:cNvPicPr/>
          <p:nvPr/>
        </p:nvPicPr>
        <p:blipFill>
          <a:blip r:embed="rId4" cstate="print"/>
          <a:stretch>
            <a:fillRect/>
          </a:stretch>
        </p:blipFill>
        <p:spPr>
          <a:xfrm>
            <a:off x="611560" y="1052736"/>
            <a:ext cx="3672408" cy="4104456"/>
          </a:xfrm>
          <a:prstGeom prst="rect">
            <a:avLst/>
          </a:prstGeom>
        </p:spPr>
      </p:pic>
      <p:pic>
        <p:nvPicPr>
          <p:cNvPr id="8" name="圖片 7" descr="DSCN6275.JPG"/>
          <p:cNvPicPr>
            <a:picLocks noChangeAspect="1"/>
          </p:cNvPicPr>
          <p:nvPr/>
        </p:nvPicPr>
        <p:blipFill>
          <a:blip r:embed="rId5" cstate="print"/>
          <a:stretch>
            <a:fillRect/>
          </a:stretch>
        </p:blipFill>
        <p:spPr>
          <a:xfrm>
            <a:off x="4860032" y="1052736"/>
            <a:ext cx="3600400" cy="410445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ppt9.jpg"/>
          <p:cNvPicPr>
            <a:picLocks noChangeAspect="1"/>
          </p:cNvPicPr>
          <p:nvPr/>
        </p:nvPicPr>
        <p:blipFill>
          <a:blip r:embed="rId2" cstate="print"/>
          <a:stretch>
            <a:fillRect/>
          </a:stretch>
        </p:blipFill>
        <p:spPr>
          <a:xfrm>
            <a:off x="0" y="0"/>
            <a:ext cx="9144000" cy="6858000"/>
          </a:xfrm>
          <a:prstGeom prst="rect">
            <a:avLst/>
          </a:prstGeom>
        </p:spPr>
      </p:pic>
      <p:pic>
        <p:nvPicPr>
          <p:cNvPr id="7" name="圖片 6"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539552" y="548680"/>
            <a:ext cx="7848872" cy="864096"/>
          </a:xfrm>
        </p:spPr>
        <p:txBody>
          <a:bodyPr>
            <a:noAutofit/>
          </a:bodyPr>
          <a:lstStyle/>
          <a:p>
            <a:pPr algn="ctr"/>
            <a:r>
              <a:rPr lang="zh-TW" altLang="zh-TW" sz="3200" b="1" dirty="0" smtClean="0">
                <a:solidFill>
                  <a:schemeClr val="tx1"/>
                </a:solidFill>
                <a:latin typeface="標楷體" pitchFamily="65" charset="-120"/>
                <a:ea typeface="標楷體" pitchFamily="65" charset="-120"/>
              </a:rPr>
              <a:t>幼兒園實施過程</a:t>
            </a:r>
            <a:r>
              <a:rPr lang="zh-TW" altLang="zh-TW" sz="3200" dirty="0" smtClean="0">
                <a:latin typeface="標楷體" pitchFamily="65" charset="-120"/>
                <a:ea typeface="標楷體" pitchFamily="65" charset="-120"/>
              </a:rPr>
              <a:t/>
            </a:r>
            <a:br>
              <a:rPr lang="zh-TW" altLang="zh-TW" sz="3200" dirty="0" smtClean="0">
                <a:latin typeface="標楷體" pitchFamily="65" charset="-120"/>
                <a:ea typeface="標楷體" pitchFamily="65" charset="-120"/>
              </a:rPr>
            </a:br>
            <a:endParaRPr lang="zh-TW" altLang="en-US" sz="3200" b="1" dirty="0">
              <a:latin typeface="標楷體" pitchFamily="65" charset="-120"/>
              <a:ea typeface="標楷體" pitchFamily="65" charset="-120"/>
            </a:endParaRPr>
          </a:p>
        </p:txBody>
      </p:sp>
      <p:sp>
        <p:nvSpPr>
          <p:cNvPr id="3" name="副標題 2"/>
          <p:cNvSpPr>
            <a:spLocks noGrp="1"/>
          </p:cNvSpPr>
          <p:nvPr>
            <p:ph type="subTitle" idx="1"/>
          </p:nvPr>
        </p:nvSpPr>
        <p:spPr>
          <a:xfrm>
            <a:off x="683568" y="1052736"/>
            <a:ext cx="7848872" cy="5112568"/>
          </a:xfrm>
        </p:spPr>
        <p:txBody>
          <a:bodyPr>
            <a:normAutofit/>
          </a:bodyPr>
          <a:lstStyle/>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pPr algn="l"/>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endParaRPr lang="en-US" altLang="zh-TW" sz="2400" dirty="0" smtClean="0">
              <a:solidFill>
                <a:schemeClr val="tx1"/>
              </a:solidFill>
              <a:latin typeface="標楷體" pitchFamily="65" charset="-120"/>
              <a:ea typeface="標楷體" pitchFamily="65" charset="-120"/>
            </a:endParaRPr>
          </a:p>
          <a:p>
            <a:pPr algn="ctr"/>
            <a:r>
              <a:rPr lang="zh-TW" altLang="zh-TW" sz="2400" dirty="0" smtClean="0">
                <a:solidFill>
                  <a:schemeClr val="tx1"/>
                </a:solidFill>
                <a:latin typeface="標楷體" pitchFamily="65" charset="-120"/>
                <a:ea typeface="標楷體" pitchFamily="65" charset="-120"/>
              </a:rPr>
              <a:t>祖父母與幼兒共同完成蘋果盒完成品</a:t>
            </a:r>
            <a:endParaRPr lang="zh-TW" altLang="zh-TW" sz="2400" dirty="0">
              <a:solidFill>
                <a:schemeClr val="tx1"/>
              </a:solidFill>
              <a:latin typeface="標楷體" pitchFamily="65" charset="-120"/>
              <a:ea typeface="標楷體" pitchFamily="65" charset="-120"/>
            </a:endParaRPr>
          </a:p>
        </p:txBody>
      </p:sp>
      <p:pic>
        <p:nvPicPr>
          <p:cNvPr id="5" name="圖片 4" descr="DSCN6288.JPG"/>
          <p:cNvPicPr/>
          <p:nvPr/>
        </p:nvPicPr>
        <p:blipFill>
          <a:blip r:embed="rId4" cstate="print"/>
          <a:stretch>
            <a:fillRect/>
          </a:stretch>
        </p:blipFill>
        <p:spPr>
          <a:xfrm>
            <a:off x="971600" y="1196752"/>
            <a:ext cx="3528392" cy="4176464"/>
          </a:xfrm>
          <a:prstGeom prst="rect">
            <a:avLst/>
          </a:prstGeom>
        </p:spPr>
      </p:pic>
      <p:pic>
        <p:nvPicPr>
          <p:cNvPr id="8" name="圖片 7" descr="DSCN6290.JPG"/>
          <p:cNvPicPr>
            <a:picLocks noChangeAspect="1"/>
          </p:cNvPicPr>
          <p:nvPr/>
        </p:nvPicPr>
        <p:blipFill>
          <a:blip r:embed="rId5" cstate="print"/>
          <a:stretch>
            <a:fillRect/>
          </a:stretch>
        </p:blipFill>
        <p:spPr>
          <a:xfrm>
            <a:off x="4788024" y="1196752"/>
            <a:ext cx="3528392" cy="4176464"/>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圖片 19" descr="thCA7A73DT.jpg"/>
          <p:cNvPicPr>
            <a:picLocks noChangeAspect="1"/>
          </p:cNvPicPr>
          <p:nvPr/>
        </p:nvPicPr>
        <p:blipFill>
          <a:blip r:embed="rId3" cstate="print"/>
          <a:stretch>
            <a:fillRect/>
          </a:stretch>
        </p:blipFill>
        <p:spPr>
          <a:xfrm>
            <a:off x="0" y="10228"/>
            <a:ext cx="9144000" cy="6847772"/>
          </a:xfrm>
          <a:prstGeom prst="rect">
            <a:avLst/>
          </a:prstGeom>
        </p:spPr>
      </p:pic>
      <p:graphicFrame>
        <p:nvGraphicFramePr>
          <p:cNvPr id="4" name="表格 3"/>
          <p:cNvGraphicFramePr>
            <a:graphicFrameLocks noGrp="1"/>
          </p:cNvGraphicFramePr>
          <p:nvPr/>
        </p:nvGraphicFramePr>
        <p:xfrm>
          <a:off x="1481138" y="1125538"/>
          <a:ext cx="6096000" cy="436562"/>
        </p:xfrm>
        <a:graphic>
          <a:graphicData uri="http://schemas.openxmlformats.org/drawingml/2006/table">
            <a:tbl>
              <a:tblPr firstRow="1" bandRow="1">
                <a:tableStyleId>{E269D01E-BC32-4049-B463-5C60D7B0CCD2}</a:tableStyleId>
              </a:tblPr>
              <a:tblGrid>
                <a:gridCol w="6096000"/>
              </a:tblGrid>
              <a:tr h="436562">
                <a:tc>
                  <a:txBody>
                    <a:bodyPr/>
                    <a:lstStyle/>
                    <a:p>
                      <a:pPr algn="ctr"/>
                      <a:r>
                        <a:rPr lang="zh-TW" altLang="en-US" sz="1800" dirty="0" smtClean="0"/>
                        <a:t>確認方向、蒐集與閱讀文獻</a:t>
                      </a:r>
                      <a:endParaRPr lang="en-US" altLang="zh-TW" sz="1800" dirty="0" smtClean="0">
                        <a:latin typeface="標楷體" pitchFamily="65" charset="-120"/>
                        <a:ea typeface="標楷體" pitchFamily="65" charset="-120"/>
                      </a:endParaRPr>
                    </a:p>
                  </a:txBody>
                  <a:tcPr marT="45400" marB="45400"/>
                </a:tc>
              </a:tr>
            </a:tbl>
          </a:graphicData>
        </a:graphic>
      </p:graphicFrame>
      <p:graphicFrame>
        <p:nvGraphicFramePr>
          <p:cNvPr id="5" name="表格 4"/>
          <p:cNvGraphicFramePr>
            <a:graphicFrameLocks noGrp="1"/>
          </p:cNvGraphicFramePr>
          <p:nvPr/>
        </p:nvGraphicFramePr>
        <p:xfrm>
          <a:off x="1481138" y="2876550"/>
          <a:ext cx="6096000" cy="371475"/>
        </p:xfrm>
        <a:graphic>
          <a:graphicData uri="http://schemas.openxmlformats.org/drawingml/2006/table">
            <a:tbl>
              <a:tblPr firstRow="1" bandRow="1">
                <a:tableStyleId>{E269D01E-BC32-4049-B463-5C60D7B0CCD2}</a:tableStyleId>
              </a:tblPr>
              <a:tblGrid>
                <a:gridCol w="6096000"/>
              </a:tblGrid>
              <a:tr h="371475">
                <a:tc>
                  <a:txBody>
                    <a:bodyPr/>
                    <a:lstStyle/>
                    <a:p>
                      <a:pPr algn="ctr"/>
                      <a:r>
                        <a:rPr lang="zh-TW" altLang="en-US" sz="1800" dirty="0" smtClean="0"/>
                        <a:t>自製繪本</a:t>
                      </a:r>
                      <a:r>
                        <a:rPr lang="en-US" altLang="zh-TW" sz="1800" dirty="0" smtClean="0"/>
                        <a:t>-</a:t>
                      </a:r>
                      <a:r>
                        <a:rPr lang="zh-TW" altLang="en-US" sz="1800" dirty="0" smtClean="0"/>
                        <a:t>「我最愛的爺爺奶奶」</a:t>
                      </a:r>
                      <a:endParaRPr lang="zh-TW" altLang="en-US" sz="1800" dirty="0">
                        <a:latin typeface="標楷體" pitchFamily="65" charset="-120"/>
                        <a:ea typeface="標楷體" pitchFamily="65" charset="-120"/>
                      </a:endParaRPr>
                    </a:p>
                  </a:txBody>
                  <a:tcPr marT="45798" marB="45798"/>
                </a:tc>
              </a:tr>
            </a:tbl>
          </a:graphicData>
        </a:graphic>
      </p:graphicFrame>
      <p:graphicFrame>
        <p:nvGraphicFramePr>
          <p:cNvPr id="6" name="表格 5"/>
          <p:cNvGraphicFramePr>
            <a:graphicFrameLocks noGrp="1"/>
          </p:cNvGraphicFramePr>
          <p:nvPr/>
        </p:nvGraphicFramePr>
        <p:xfrm>
          <a:off x="1481138" y="6092825"/>
          <a:ext cx="6096000" cy="371475"/>
        </p:xfrm>
        <a:graphic>
          <a:graphicData uri="http://schemas.openxmlformats.org/drawingml/2006/table">
            <a:tbl>
              <a:tblPr firstRow="1" bandRow="1">
                <a:tableStyleId>{E269D01E-BC32-4049-B463-5C60D7B0CCD2}</a:tableStyleId>
              </a:tblPr>
              <a:tblGrid>
                <a:gridCol w="6096000"/>
              </a:tblGrid>
              <a:tr h="371475">
                <a:tc>
                  <a:txBody>
                    <a:bodyPr/>
                    <a:lstStyle/>
                    <a:p>
                      <a:pPr algn="ctr"/>
                      <a:r>
                        <a:rPr lang="zh-TW" altLang="en-US" sz="1800" dirty="0" smtClean="0"/>
                        <a:t>研究報告完成</a:t>
                      </a:r>
                      <a:endParaRPr lang="zh-TW" altLang="en-US" sz="1800" dirty="0">
                        <a:latin typeface="標楷體" pitchFamily="65" charset="-120"/>
                        <a:ea typeface="標楷體" pitchFamily="65" charset="-120"/>
                      </a:endParaRPr>
                    </a:p>
                  </a:txBody>
                  <a:tcPr marT="45798" marB="45798"/>
                </a:tc>
              </a:tr>
            </a:tbl>
          </a:graphicData>
        </a:graphic>
      </p:graphicFrame>
      <p:graphicFrame>
        <p:nvGraphicFramePr>
          <p:cNvPr id="7" name="表格 6"/>
          <p:cNvGraphicFramePr>
            <a:graphicFrameLocks noGrp="1"/>
          </p:cNvGraphicFramePr>
          <p:nvPr/>
        </p:nvGraphicFramePr>
        <p:xfrm>
          <a:off x="1481138" y="5291138"/>
          <a:ext cx="6096000" cy="366712"/>
        </p:xfrm>
        <a:graphic>
          <a:graphicData uri="http://schemas.openxmlformats.org/drawingml/2006/table">
            <a:tbl>
              <a:tblPr firstRow="1" bandRow="1">
                <a:tableStyleId>{E269D01E-BC32-4049-B463-5C60D7B0CCD2}</a:tableStyleId>
              </a:tblPr>
              <a:tblGrid>
                <a:gridCol w="6096000"/>
              </a:tblGrid>
              <a:tr h="366712">
                <a:tc>
                  <a:txBody>
                    <a:bodyPr/>
                    <a:lstStyle/>
                    <a:p>
                      <a:pPr algn="ctr"/>
                      <a:r>
                        <a:rPr lang="zh-TW" altLang="en-US" sz="1800" dirty="0" smtClean="0"/>
                        <a:t>資料分析與結果討論</a:t>
                      </a:r>
                      <a:endParaRPr lang="zh-TW" altLang="en-US" sz="1800" dirty="0">
                        <a:latin typeface="標楷體" pitchFamily="65" charset="-120"/>
                        <a:ea typeface="標楷體" pitchFamily="65" charset="-120"/>
                      </a:endParaRPr>
                    </a:p>
                  </a:txBody>
                  <a:tcPr marT="45839" marB="45839"/>
                </a:tc>
              </a:tr>
            </a:tbl>
          </a:graphicData>
        </a:graphic>
      </p:graphicFrame>
      <p:graphicFrame>
        <p:nvGraphicFramePr>
          <p:cNvPr id="8" name="表格 7"/>
          <p:cNvGraphicFramePr>
            <a:graphicFrameLocks noGrp="1"/>
          </p:cNvGraphicFramePr>
          <p:nvPr/>
        </p:nvGraphicFramePr>
        <p:xfrm>
          <a:off x="1476375" y="333375"/>
          <a:ext cx="6096000" cy="369888"/>
        </p:xfrm>
        <a:graphic>
          <a:graphicData uri="http://schemas.openxmlformats.org/drawingml/2006/table">
            <a:tbl>
              <a:tblPr firstRow="1" bandRow="1">
                <a:tableStyleId>{E269D01E-BC32-4049-B463-5C60D7B0CCD2}</a:tableStyleId>
              </a:tblPr>
              <a:tblGrid>
                <a:gridCol w="6096000"/>
              </a:tblGrid>
              <a:tr h="369888">
                <a:tc>
                  <a:txBody>
                    <a:bodyPr/>
                    <a:lstStyle/>
                    <a:p>
                      <a:pPr algn="ctr"/>
                      <a:r>
                        <a:rPr lang="zh-TW" altLang="en-US" sz="1800" dirty="0" smtClean="0"/>
                        <a:t>題目擬定</a:t>
                      </a:r>
                      <a:endParaRPr lang="zh-TW" altLang="en-US" sz="1800" dirty="0">
                        <a:latin typeface="標楷體" pitchFamily="65" charset="-120"/>
                        <a:ea typeface="標楷體" pitchFamily="65" charset="-120"/>
                      </a:endParaRPr>
                    </a:p>
                  </a:txBody>
                  <a:tcPr marT="45603" marB="45603"/>
                </a:tc>
              </a:tr>
            </a:tbl>
          </a:graphicData>
        </a:graphic>
      </p:graphicFrame>
      <p:graphicFrame>
        <p:nvGraphicFramePr>
          <p:cNvPr id="9" name="表格 8"/>
          <p:cNvGraphicFramePr>
            <a:graphicFrameLocks noGrp="1"/>
          </p:cNvGraphicFramePr>
          <p:nvPr/>
        </p:nvGraphicFramePr>
        <p:xfrm>
          <a:off x="1522413" y="4437113"/>
          <a:ext cx="6096000" cy="400001"/>
        </p:xfrm>
        <a:graphic>
          <a:graphicData uri="http://schemas.openxmlformats.org/drawingml/2006/table">
            <a:tbl>
              <a:tblPr firstRow="1" bandRow="1">
                <a:tableStyleId>{E269D01E-BC32-4049-B463-5C60D7B0CCD2}</a:tableStyleId>
              </a:tblPr>
              <a:tblGrid>
                <a:gridCol w="6096000"/>
              </a:tblGrid>
              <a:tr h="400001">
                <a:tc>
                  <a:txBody>
                    <a:bodyPr/>
                    <a:lstStyle/>
                    <a:p>
                      <a:pPr algn="ctr"/>
                      <a:r>
                        <a:rPr lang="zh-TW" altLang="zh-TW" sz="1800" dirty="0" smtClean="0"/>
                        <a:t>編製問卷「學齡前幼兒與祖父母互動學習態度之研究互動</a:t>
                      </a:r>
                      <a:r>
                        <a:rPr lang="zh-TW" altLang="en-US" sz="1800" dirty="0" smtClean="0"/>
                        <a:t>」</a:t>
                      </a:r>
                      <a:endParaRPr lang="zh-TW" altLang="en-US" sz="1800" dirty="0">
                        <a:latin typeface="標楷體" pitchFamily="65" charset="-120"/>
                        <a:ea typeface="標楷體" pitchFamily="65" charset="-120"/>
                      </a:endParaRPr>
                    </a:p>
                  </a:txBody>
                  <a:tcPr marT="45603" marB="45603"/>
                </a:tc>
              </a:tr>
            </a:tbl>
          </a:graphicData>
        </a:graphic>
      </p:graphicFrame>
      <p:graphicFrame>
        <p:nvGraphicFramePr>
          <p:cNvPr id="10" name="表格 9"/>
          <p:cNvGraphicFramePr>
            <a:graphicFrameLocks noGrp="1"/>
          </p:cNvGraphicFramePr>
          <p:nvPr/>
        </p:nvGraphicFramePr>
        <p:xfrm>
          <a:off x="1481138" y="2071688"/>
          <a:ext cx="6096000" cy="371475"/>
        </p:xfrm>
        <a:graphic>
          <a:graphicData uri="http://schemas.openxmlformats.org/drawingml/2006/table">
            <a:tbl>
              <a:tblPr firstRow="1" bandRow="1">
                <a:tableStyleId>{E269D01E-BC32-4049-B463-5C60D7B0CCD2}</a:tableStyleId>
              </a:tblPr>
              <a:tblGrid>
                <a:gridCol w="6096000"/>
              </a:tblGrid>
              <a:tr h="371475">
                <a:tc>
                  <a:txBody>
                    <a:bodyPr/>
                    <a:lstStyle/>
                    <a:p>
                      <a:pPr algn="ctr"/>
                      <a:r>
                        <a:rPr lang="zh-TW" altLang="en-US" sz="1800" dirty="0" smtClean="0"/>
                        <a:t>構思研究對象、目的與架構</a:t>
                      </a:r>
                      <a:endParaRPr lang="zh-TW" altLang="en-US" sz="1800" dirty="0">
                        <a:latin typeface="標楷體" pitchFamily="65" charset="-120"/>
                        <a:ea typeface="標楷體" pitchFamily="65" charset="-120"/>
                      </a:endParaRPr>
                    </a:p>
                  </a:txBody>
                  <a:tcPr marT="45798" marB="45798"/>
                </a:tc>
              </a:tr>
            </a:tbl>
          </a:graphicData>
        </a:graphic>
      </p:graphicFrame>
      <p:graphicFrame>
        <p:nvGraphicFramePr>
          <p:cNvPr id="11" name="表格 10"/>
          <p:cNvGraphicFramePr>
            <a:graphicFrameLocks noGrp="1"/>
          </p:cNvGraphicFramePr>
          <p:nvPr/>
        </p:nvGraphicFramePr>
        <p:xfrm>
          <a:off x="1481138" y="3602038"/>
          <a:ext cx="6096000" cy="371475"/>
        </p:xfrm>
        <a:graphic>
          <a:graphicData uri="http://schemas.openxmlformats.org/drawingml/2006/table">
            <a:tbl>
              <a:tblPr firstRow="1" bandRow="1">
                <a:tableStyleId>{E269D01E-BC32-4049-B463-5C60D7B0CCD2}</a:tableStyleId>
              </a:tblPr>
              <a:tblGrid>
                <a:gridCol w="6096000"/>
              </a:tblGrid>
              <a:tr h="371475">
                <a:tc>
                  <a:txBody>
                    <a:bodyPr/>
                    <a:lstStyle/>
                    <a:p>
                      <a:pPr algn="ctr"/>
                      <a:r>
                        <a:rPr lang="zh-TW" altLang="en-US" sz="1800" dirty="0" smtClean="0"/>
                        <a:t>幼兒聆聽故事、實際操作</a:t>
                      </a:r>
                      <a:endParaRPr lang="zh-TW" altLang="en-US" sz="1800" dirty="0">
                        <a:latin typeface="標楷體" pitchFamily="65" charset="-120"/>
                        <a:ea typeface="標楷體" pitchFamily="65" charset="-120"/>
                      </a:endParaRPr>
                    </a:p>
                  </a:txBody>
                  <a:tcPr marT="45798" marB="45798"/>
                </a:tc>
              </a:tr>
            </a:tbl>
          </a:graphicData>
        </a:graphic>
      </p:graphicFrame>
      <p:pic>
        <p:nvPicPr>
          <p:cNvPr id="24627" name="Picture 2"/>
          <p:cNvPicPr>
            <a:picLocks noChangeAspect="1" noChangeArrowheads="1"/>
          </p:cNvPicPr>
          <p:nvPr/>
        </p:nvPicPr>
        <p:blipFill>
          <a:blip r:embed="rId4" cstate="print"/>
          <a:srcRect/>
          <a:stretch>
            <a:fillRect/>
          </a:stretch>
        </p:blipFill>
        <p:spPr bwMode="auto">
          <a:xfrm>
            <a:off x="4355976" y="1628800"/>
            <a:ext cx="347663" cy="323850"/>
          </a:xfrm>
          <a:prstGeom prst="rect">
            <a:avLst/>
          </a:prstGeom>
          <a:noFill/>
          <a:ln w="9525">
            <a:noFill/>
            <a:miter lim="800000"/>
            <a:headEnd/>
            <a:tailEnd/>
          </a:ln>
        </p:spPr>
      </p:pic>
      <p:pic>
        <p:nvPicPr>
          <p:cNvPr id="24628" name="Picture 3"/>
          <p:cNvPicPr>
            <a:picLocks noChangeAspect="1" noChangeArrowheads="1"/>
          </p:cNvPicPr>
          <p:nvPr/>
        </p:nvPicPr>
        <p:blipFill>
          <a:blip r:embed="rId4" cstate="print"/>
          <a:srcRect/>
          <a:stretch>
            <a:fillRect/>
          </a:stretch>
        </p:blipFill>
        <p:spPr bwMode="auto">
          <a:xfrm>
            <a:off x="4356100" y="2498725"/>
            <a:ext cx="347663" cy="323850"/>
          </a:xfrm>
          <a:prstGeom prst="rect">
            <a:avLst/>
          </a:prstGeom>
          <a:noFill/>
          <a:ln w="9525">
            <a:noFill/>
            <a:miter lim="800000"/>
            <a:headEnd/>
            <a:tailEnd/>
          </a:ln>
        </p:spPr>
      </p:pic>
      <p:pic>
        <p:nvPicPr>
          <p:cNvPr id="24629" name="Picture 4"/>
          <p:cNvPicPr>
            <a:picLocks noChangeAspect="1" noChangeArrowheads="1"/>
          </p:cNvPicPr>
          <p:nvPr/>
        </p:nvPicPr>
        <p:blipFill>
          <a:blip r:embed="rId4" cstate="print"/>
          <a:srcRect/>
          <a:stretch>
            <a:fillRect/>
          </a:stretch>
        </p:blipFill>
        <p:spPr bwMode="auto">
          <a:xfrm>
            <a:off x="4325938" y="5684838"/>
            <a:ext cx="347662" cy="323850"/>
          </a:xfrm>
          <a:prstGeom prst="rect">
            <a:avLst/>
          </a:prstGeom>
          <a:noFill/>
          <a:ln w="9525">
            <a:noFill/>
            <a:miter lim="800000"/>
            <a:headEnd/>
            <a:tailEnd/>
          </a:ln>
        </p:spPr>
      </p:pic>
      <p:pic>
        <p:nvPicPr>
          <p:cNvPr id="24630" name="Picture 5"/>
          <p:cNvPicPr>
            <a:picLocks noChangeAspect="1" noChangeArrowheads="1"/>
          </p:cNvPicPr>
          <p:nvPr/>
        </p:nvPicPr>
        <p:blipFill>
          <a:blip r:embed="rId4" cstate="print"/>
          <a:srcRect/>
          <a:stretch>
            <a:fillRect/>
          </a:stretch>
        </p:blipFill>
        <p:spPr bwMode="auto">
          <a:xfrm>
            <a:off x="4322763" y="4940300"/>
            <a:ext cx="347662" cy="323850"/>
          </a:xfrm>
          <a:prstGeom prst="rect">
            <a:avLst/>
          </a:prstGeom>
          <a:noFill/>
          <a:ln w="9525">
            <a:noFill/>
            <a:miter lim="800000"/>
            <a:headEnd/>
            <a:tailEnd/>
          </a:ln>
        </p:spPr>
      </p:pic>
      <p:pic>
        <p:nvPicPr>
          <p:cNvPr id="24631" name="Picture 6"/>
          <p:cNvPicPr>
            <a:picLocks noChangeAspect="1" noChangeArrowheads="1"/>
          </p:cNvPicPr>
          <p:nvPr/>
        </p:nvPicPr>
        <p:blipFill>
          <a:blip r:embed="rId4" cstate="print"/>
          <a:srcRect/>
          <a:stretch>
            <a:fillRect/>
          </a:stretch>
        </p:blipFill>
        <p:spPr bwMode="auto">
          <a:xfrm>
            <a:off x="4356100" y="4013200"/>
            <a:ext cx="347663" cy="323850"/>
          </a:xfrm>
          <a:prstGeom prst="rect">
            <a:avLst/>
          </a:prstGeom>
          <a:noFill/>
          <a:ln w="9525">
            <a:noFill/>
            <a:miter lim="800000"/>
            <a:headEnd/>
            <a:tailEnd/>
          </a:ln>
        </p:spPr>
      </p:pic>
      <p:pic>
        <p:nvPicPr>
          <p:cNvPr id="24632" name="Picture 7"/>
          <p:cNvPicPr>
            <a:picLocks noChangeAspect="1" noChangeArrowheads="1"/>
          </p:cNvPicPr>
          <p:nvPr/>
        </p:nvPicPr>
        <p:blipFill>
          <a:blip r:embed="rId4" cstate="print"/>
          <a:srcRect/>
          <a:stretch>
            <a:fillRect/>
          </a:stretch>
        </p:blipFill>
        <p:spPr bwMode="auto">
          <a:xfrm>
            <a:off x="4356100" y="3278188"/>
            <a:ext cx="347663" cy="323850"/>
          </a:xfrm>
          <a:prstGeom prst="rect">
            <a:avLst/>
          </a:prstGeom>
          <a:noFill/>
          <a:ln w="9525">
            <a:noFill/>
            <a:miter lim="800000"/>
            <a:headEnd/>
            <a:tailEnd/>
          </a:ln>
        </p:spPr>
      </p:pic>
      <p:pic>
        <p:nvPicPr>
          <p:cNvPr id="18" name="Picture 2"/>
          <p:cNvPicPr>
            <a:picLocks noChangeAspect="1" noChangeArrowheads="1"/>
          </p:cNvPicPr>
          <p:nvPr/>
        </p:nvPicPr>
        <p:blipFill>
          <a:blip r:embed="rId4" cstate="print"/>
          <a:srcRect/>
          <a:stretch>
            <a:fillRect/>
          </a:stretch>
        </p:blipFill>
        <p:spPr bwMode="auto">
          <a:xfrm>
            <a:off x="4427984" y="764704"/>
            <a:ext cx="347663" cy="323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ppt9.jpg"/>
          <p:cNvPicPr>
            <a:picLocks noChangeAspect="1"/>
          </p:cNvPicPr>
          <p:nvPr/>
        </p:nvPicPr>
        <p:blipFill>
          <a:blip r:embed="rId2" cstate="print"/>
          <a:stretch>
            <a:fillRect/>
          </a:stretch>
        </p:blipFill>
        <p:spPr>
          <a:xfrm>
            <a:off x="0" y="0"/>
            <a:ext cx="9144000" cy="6858000"/>
          </a:xfrm>
          <a:prstGeom prst="rect">
            <a:avLst/>
          </a:prstGeom>
        </p:spPr>
      </p:pic>
      <p:pic>
        <p:nvPicPr>
          <p:cNvPr id="5" name="圖片 4" descr="thCA7A73DT.jpg"/>
          <p:cNvPicPr>
            <a:picLocks noChangeAspect="1"/>
          </p:cNvPicPr>
          <p:nvPr/>
        </p:nvPicPr>
        <p:blipFill>
          <a:blip r:embed="rId3" cstate="print"/>
          <a:stretch>
            <a:fillRect/>
          </a:stretch>
        </p:blipFill>
        <p:spPr>
          <a:xfrm>
            <a:off x="0" y="0"/>
            <a:ext cx="9144000" cy="6847772"/>
          </a:xfrm>
          <a:prstGeom prst="rect">
            <a:avLst/>
          </a:prstGeom>
        </p:spPr>
      </p:pic>
      <p:sp>
        <p:nvSpPr>
          <p:cNvPr id="2" name="標題 1"/>
          <p:cNvSpPr>
            <a:spLocks noGrp="1"/>
          </p:cNvSpPr>
          <p:nvPr>
            <p:ph type="ctrTitle"/>
          </p:nvPr>
        </p:nvSpPr>
        <p:spPr>
          <a:xfrm>
            <a:off x="611560" y="0"/>
            <a:ext cx="7848872" cy="864096"/>
          </a:xfrm>
        </p:spPr>
        <p:txBody>
          <a:bodyPr>
            <a:noAutofit/>
          </a:bodyPr>
          <a:lstStyle/>
          <a:p>
            <a:pPr algn="ctr"/>
            <a:r>
              <a:rPr lang="zh-TW" altLang="en-US" sz="3200" dirty="0" smtClean="0">
                <a:solidFill>
                  <a:schemeClr val="tx1"/>
                </a:solidFill>
                <a:latin typeface="標楷體" pitchFamily="65" charset="-120"/>
                <a:ea typeface="標楷體" pitchFamily="65" charset="-120"/>
              </a:rPr>
              <a:t>第五節 </a:t>
            </a:r>
            <a:r>
              <a:rPr lang="zh-TW" altLang="zh-TW" sz="3200" b="1" dirty="0" smtClean="0">
                <a:solidFill>
                  <a:schemeClr val="tx1"/>
                </a:solidFill>
                <a:latin typeface="標楷體" pitchFamily="65" charset="-120"/>
                <a:ea typeface="標楷體" pitchFamily="65" charset="-120"/>
              </a:rPr>
              <a:t>資料分析</a:t>
            </a:r>
            <a:endParaRPr lang="zh-TW" altLang="en-US" sz="3200" b="1" dirty="0">
              <a:solidFill>
                <a:schemeClr val="tx1"/>
              </a:solidFill>
              <a:latin typeface="標楷體" pitchFamily="65" charset="-120"/>
              <a:ea typeface="標楷體" pitchFamily="65" charset="-120"/>
            </a:endParaRPr>
          </a:p>
        </p:txBody>
      </p:sp>
      <p:sp>
        <p:nvSpPr>
          <p:cNvPr id="3" name="副標題 2"/>
          <p:cNvSpPr>
            <a:spLocks noGrp="1"/>
          </p:cNvSpPr>
          <p:nvPr>
            <p:ph type="subTitle" idx="1"/>
          </p:nvPr>
        </p:nvSpPr>
        <p:spPr>
          <a:xfrm>
            <a:off x="611560" y="1052736"/>
            <a:ext cx="7848872" cy="5112568"/>
          </a:xfrm>
        </p:spPr>
        <p:txBody>
          <a:bodyPr>
            <a:normAutofit/>
          </a:bodyPr>
          <a:lstStyle/>
          <a:p>
            <a:pPr algn="l"/>
            <a:r>
              <a:rPr lang="zh-TW" altLang="zh-TW" sz="2400" dirty="0" smtClean="0">
                <a:solidFill>
                  <a:schemeClr val="tx1"/>
                </a:solidFill>
                <a:latin typeface="標楷體" pitchFamily="65" charset="-120"/>
                <a:ea typeface="標楷體" pitchFamily="65" charset="-120"/>
              </a:rPr>
              <a:t>ㄧ、問卷分析</a:t>
            </a:r>
          </a:p>
          <a:p>
            <a:pPr algn="l"/>
            <a:r>
              <a:rPr lang="zh-TW" altLang="zh-TW" sz="2400" dirty="0" smtClean="0">
                <a:solidFill>
                  <a:schemeClr val="tx1"/>
                </a:solidFill>
                <a:latin typeface="標楷體" pitchFamily="65" charset="-120"/>
                <a:ea typeface="標楷體" pitchFamily="65" charset="-120"/>
              </a:rPr>
              <a:t>　問卷問答後將資料登錄電腦進行統計分析，採用</a:t>
            </a:r>
            <a:r>
              <a:rPr lang="en-US" altLang="zh-TW" sz="2400" dirty="0" smtClean="0">
                <a:solidFill>
                  <a:schemeClr val="tx1"/>
                </a:solidFill>
                <a:latin typeface="標楷體" pitchFamily="65" charset="-120"/>
                <a:ea typeface="標楷體" pitchFamily="65" charset="-120"/>
              </a:rPr>
              <a:t>Excel</a:t>
            </a:r>
            <a:r>
              <a:rPr lang="zh-TW" altLang="zh-TW" sz="2400" dirty="0" smtClean="0">
                <a:solidFill>
                  <a:schemeClr val="tx1"/>
                </a:solidFill>
                <a:latin typeface="標楷體" pitchFamily="65" charset="-120"/>
                <a:ea typeface="標楷體" pitchFamily="65" charset="-120"/>
              </a:rPr>
              <a:t>之統計軟體進行資料處理與分析。</a:t>
            </a:r>
          </a:p>
          <a:p>
            <a:pPr algn="l"/>
            <a:r>
              <a:rPr lang="zh-TW" altLang="zh-TW" sz="2400" dirty="0" smtClean="0">
                <a:solidFill>
                  <a:schemeClr val="tx1"/>
                </a:solidFill>
                <a:latin typeface="標楷體" pitchFamily="65" charset="-120"/>
                <a:ea typeface="標楷體" pitchFamily="65" charset="-120"/>
              </a:rPr>
              <a:t>二、觀察訪談紀錄分析</a:t>
            </a:r>
          </a:p>
          <a:p>
            <a:pPr algn="l"/>
            <a:r>
              <a:rPr lang="zh-TW" altLang="zh-TW" sz="2400" dirty="0" smtClean="0">
                <a:solidFill>
                  <a:schemeClr val="tx1"/>
                </a:solidFill>
                <a:latin typeface="標楷體" pitchFamily="65" charset="-120"/>
                <a:ea typeface="標楷體" pitchFamily="65" charset="-120"/>
              </a:rPr>
              <a:t>　　在研究問卷施測後，研究者將觀察訪談內容逐字紀錄，並將訪談內容做概念上的歸納分析，以期訪談資料能更顯現祖父母與幼兒的關係，在日常生活中呈現。</a:t>
            </a:r>
          </a:p>
          <a:p>
            <a:pPr algn="l"/>
            <a:endParaRPr lang="en-US" altLang="zh-TW" sz="2400" dirty="0" smtClean="0">
              <a:solidFill>
                <a:schemeClr val="tx1"/>
              </a:solidFill>
              <a:latin typeface="標楷體" pitchFamily="65" charset="-120"/>
              <a:ea typeface="標楷體" pitchFamily="65" charset="-120"/>
            </a:endParaRPr>
          </a:p>
        </p:txBody>
      </p:sp>
      <p:pic>
        <p:nvPicPr>
          <p:cNvPr id="7" name="Picture 7" descr="C:\Users\user\AppData\Local\Microsoft\Windows\Temporary Internet Files\Content.IE5\9421B67E\MC900416234[1].wmf"/>
          <p:cNvPicPr>
            <a:picLocks noChangeAspect="1" noChangeArrowheads="1"/>
          </p:cNvPicPr>
          <p:nvPr/>
        </p:nvPicPr>
        <p:blipFill>
          <a:blip r:embed="rId4" cstate="print"/>
          <a:srcRect/>
          <a:stretch>
            <a:fillRect/>
          </a:stretch>
        </p:blipFill>
        <p:spPr bwMode="auto">
          <a:xfrm>
            <a:off x="6372200" y="3789040"/>
            <a:ext cx="2376264" cy="2711705"/>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descr="thCA7A73DT.jpg"/>
          <p:cNvPicPr>
            <a:picLocks noGrp="1" noChangeAspect="1"/>
          </p:cNvPicPr>
          <p:nvPr>
            <p:ph idx="1"/>
          </p:nvPr>
        </p:nvPicPr>
        <p:blipFill>
          <a:blip r:embed="rId2" cstate="print"/>
          <a:stretch>
            <a:fillRect/>
          </a:stretch>
        </p:blipFill>
        <p:spPr>
          <a:xfrm>
            <a:off x="0" y="10228"/>
            <a:ext cx="9144000" cy="6847772"/>
          </a:xfrm>
        </p:spPr>
      </p:pic>
      <p:sp>
        <p:nvSpPr>
          <p:cNvPr id="3" name="標題 2"/>
          <p:cNvSpPr>
            <a:spLocks noGrp="1"/>
          </p:cNvSpPr>
          <p:nvPr>
            <p:ph type="title"/>
          </p:nvPr>
        </p:nvSpPr>
        <p:spPr>
          <a:xfrm>
            <a:off x="179512" y="2060848"/>
            <a:ext cx="8229600" cy="2007096"/>
          </a:xfrm>
        </p:spPr>
        <p:txBody>
          <a:bodyPr>
            <a:normAutofit/>
          </a:bodyPr>
          <a:lstStyle/>
          <a:p>
            <a:pPr algn="ctr"/>
            <a:r>
              <a:rPr lang="zh-TW" altLang="en-US" sz="6000" dirty="0" smtClean="0">
                <a:solidFill>
                  <a:schemeClr val="tx1"/>
                </a:solidFill>
                <a:latin typeface="標楷體" pitchFamily="65" charset="-120"/>
                <a:ea typeface="標楷體" pitchFamily="65" charset="-120"/>
              </a:rPr>
              <a:t>謝謝老師聆聽與指導</a:t>
            </a:r>
            <a:r>
              <a:rPr lang="en-US" altLang="zh-TW" sz="6000" dirty="0" smtClean="0">
                <a:solidFill>
                  <a:schemeClr val="tx1"/>
                </a:solidFill>
                <a:latin typeface="標楷體" pitchFamily="65" charset="-120"/>
                <a:ea typeface="標楷體" pitchFamily="65" charset="-120"/>
              </a:rPr>
              <a:t/>
            </a:r>
            <a:br>
              <a:rPr lang="en-US" altLang="zh-TW" sz="6000" dirty="0" smtClean="0">
                <a:solidFill>
                  <a:schemeClr val="tx1"/>
                </a:solidFill>
                <a:latin typeface="標楷體" pitchFamily="65" charset="-120"/>
                <a:ea typeface="標楷體" pitchFamily="65" charset="-120"/>
              </a:rPr>
            </a:br>
            <a:r>
              <a:rPr lang="zh-TW" altLang="en-US" sz="6000" dirty="0" smtClean="0">
                <a:solidFill>
                  <a:schemeClr val="tx1"/>
                </a:solidFill>
                <a:latin typeface="標楷體" pitchFamily="65" charset="-120"/>
                <a:ea typeface="標楷體" pitchFamily="65" charset="-120"/>
              </a:rPr>
              <a:t>辛苦您了</a:t>
            </a:r>
            <a:endParaRPr lang="zh-TW" altLang="en-US" sz="6000" dirty="0">
              <a:solidFill>
                <a:schemeClr val="tx1"/>
              </a:solidFill>
            </a:endParaRPr>
          </a:p>
        </p:txBody>
      </p:sp>
      <p:pic>
        <p:nvPicPr>
          <p:cNvPr id="5" name="Picture 7" descr="C:\Users\user\AppData\Local\Microsoft\Windows\Temporary Internet Files\Content.IE5\9421B67E\MC900416234[1].wmf"/>
          <p:cNvPicPr>
            <a:picLocks noChangeAspect="1" noChangeArrowheads="1"/>
          </p:cNvPicPr>
          <p:nvPr/>
        </p:nvPicPr>
        <p:blipFill>
          <a:blip r:embed="rId3" cstate="print"/>
          <a:srcRect/>
          <a:stretch>
            <a:fillRect/>
          </a:stretch>
        </p:blipFill>
        <p:spPr bwMode="auto">
          <a:xfrm>
            <a:off x="6643702" y="4357694"/>
            <a:ext cx="1877953" cy="2143051"/>
          </a:xfrm>
          <a:prstGeom prst="rect">
            <a:avLst/>
          </a:prstGeom>
          <a:noFill/>
        </p:spPr>
      </p:pic>
      <p:pic>
        <p:nvPicPr>
          <p:cNvPr id="6" name="Picture 6" descr="C:\Users\user\AppData\Local\Microsoft\Windows\Temporary Internet Files\Content.IE5\WR6PRO2W\MC900416230[1].wmf"/>
          <p:cNvPicPr>
            <a:picLocks noChangeAspect="1" noChangeArrowheads="1"/>
          </p:cNvPicPr>
          <p:nvPr/>
        </p:nvPicPr>
        <p:blipFill>
          <a:blip r:embed="rId4" cstate="print"/>
          <a:srcRect/>
          <a:stretch>
            <a:fillRect/>
          </a:stretch>
        </p:blipFill>
        <p:spPr bwMode="auto">
          <a:xfrm>
            <a:off x="4934662" y="4429132"/>
            <a:ext cx="1208973" cy="2062494"/>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匯合">
  <a:themeElements>
    <a:clrScheme name="匯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匯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匯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1102</TotalTime>
  <Words>1684</Words>
  <Application>Microsoft Office PowerPoint</Application>
  <PresentationFormat>如螢幕大小 (4:3)</PresentationFormat>
  <Paragraphs>393</Paragraphs>
  <Slides>38</Slides>
  <Notes>3</Notes>
  <HiddenSlides>0</HiddenSlides>
  <MMClips>0</MMClips>
  <ScaleCrop>false</ScaleCrop>
  <HeadingPairs>
    <vt:vector size="4" baseType="variant">
      <vt:variant>
        <vt:lpstr>佈景主題</vt:lpstr>
      </vt:variant>
      <vt:variant>
        <vt:i4>1</vt:i4>
      </vt:variant>
      <vt:variant>
        <vt:lpstr>投影片標題</vt:lpstr>
      </vt:variant>
      <vt:variant>
        <vt:i4>38</vt:i4>
      </vt:variant>
    </vt:vector>
  </HeadingPairs>
  <TitlesOfParts>
    <vt:vector size="39" baseType="lpstr">
      <vt:lpstr>匯合</vt:lpstr>
      <vt:lpstr>學齡前幼兒與祖父母互動學習態度之研究-                             以Y幼兒園為例</vt:lpstr>
      <vt:lpstr>第一章　緒論</vt:lpstr>
      <vt:lpstr>第一節　研究動機</vt:lpstr>
      <vt:lpstr>第二節　研究目的</vt:lpstr>
      <vt:lpstr>第三節　研究問題</vt:lpstr>
      <vt:lpstr>第四節　名詞解釋</vt:lpstr>
      <vt:lpstr>第五節　研究範圍</vt:lpstr>
      <vt:lpstr>第二章　文獻探討</vt:lpstr>
      <vt:lpstr>第一節 祖父母角色在孫子女生活中之涵義及影響</vt:lpstr>
      <vt:lpstr>投影片 10</vt:lpstr>
      <vt:lpstr>投影片 11</vt:lpstr>
      <vt:lpstr> </vt:lpstr>
      <vt:lpstr>第二節 影響祖父母與孫子女生活的相關因素</vt:lpstr>
      <vt:lpstr>第三節 影響祖孫學習互動相關研究</vt:lpstr>
      <vt:lpstr>第三章 研究設計</vt:lpstr>
      <vt:lpstr>第一節 研究架構</vt:lpstr>
      <vt:lpstr>第二節  研究對象</vt:lpstr>
      <vt:lpstr>第三節   研究工具</vt:lpstr>
      <vt:lpstr>自製繪本-「我最愛的爺爺奶奶」</vt:lpstr>
      <vt:lpstr>自製繪本-「我最愛的爺爺奶奶」</vt:lpstr>
      <vt:lpstr>自製繪本-「我最愛的爺爺奶奶」</vt:lpstr>
      <vt:lpstr>投影片 22</vt:lpstr>
      <vt:lpstr>投影片 23</vt:lpstr>
      <vt:lpstr>投影片 24</vt:lpstr>
      <vt:lpstr> 課程實施之現場紀錄 </vt:lpstr>
      <vt:lpstr>研究者教學日誌 </vt:lpstr>
      <vt:lpstr>幼兒園實施過程 </vt:lpstr>
      <vt:lpstr>幼兒園實施過程 </vt:lpstr>
      <vt:lpstr>幼兒園實施過程 </vt:lpstr>
      <vt:lpstr>幼兒園實施過程</vt:lpstr>
      <vt:lpstr>幼兒園實施過程 </vt:lpstr>
      <vt:lpstr>幼兒園實施過程 </vt:lpstr>
      <vt:lpstr>幼兒園實施過程 </vt:lpstr>
      <vt:lpstr>幼兒園實施過程 </vt:lpstr>
      <vt:lpstr>幼兒園實施過程 </vt:lpstr>
      <vt:lpstr>投影片 36</vt:lpstr>
      <vt:lpstr>第五節 資料分析</vt:lpstr>
      <vt:lpstr>謝謝老師聆聽與指導 辛苦您了</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user</dc:creator>
  <cp:lastModifiedBy>Family_User</cp:lastModifiedBy>
  <cp:revision>82</cp:revision>
  <dcterms:created xsi:type="dcterms:W3CDTF">2013-11-22T01:08:03Z</dcterms:created>
  <dcterms:modified xsi:type="dcterms:W3CDTF">2013-12-05T09:18:02Z</dcterms:modified>
</cp:coreProperties>
</file>