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0"/>
  </p:handoutMasterIdLst>
  <p:sldIdLst>
    <p:sldId id="257" r:id="rId2"/>
    <p:sldId id="256" r:id="rId3"/>
    <p:sldId id="258" r:id="rId4"/>
    <p:sldId id="259" r:id="rId5"/>
    <p:sldId id="260" r:id="rId6"/>
    <p:sldId id="275" r:id="rId7"/>
    <p:sldId id="261" r:id="rId8"/>
    <p:sldId id="262" r:id="rId9"/>
    <p:sldId id="270" r:id="rId10"/>
    <p:sldId id="263" r:id="rId11"/>
    <p:sldId id="277" r:id="rId12"/>
    <p:sldId id="271" r:id="rId13"/>
    <p:sldId id="264" r:id="rId14"/>
    <p:sldId id="278" r:id="rId15"/>
    <p:sldId id="265" r:id="rId16"/>
    <p:sldId id="266" r:id="rId17"/>
    <p:sldId id="272" r:id="rId18"/>
    <p:sldId id="268" r:id="rId19"/>
    <p:sldId id="273" r:id="rId20"/>
    <p:sldId id="269" r:id="rId21"/>
    <p:sldId id="276" r:id="rId22"/>
    <p:sldId id="279" r:id="rId23"/>
    <p:sldId id="280" r:id="rId24"/>
    <p:sldId id="281" r:id="rId25"/>
    <p:sldId id="282" r:id="rId26"/>
    <p:sldId id="274" r:id="rId27"/>
    <p:sldId id="283" r:id="rId28"/>
    <p:sldId id="284" r:id="rId2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clrMode="gray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165" autoAdjust="0"/>
  </p:normalViewPr>
  <p:slideViewPr>
    <p:cSldViewPr>
      <p:cViewPr>
        <p:scale>
          <a:sx n="80" d="100"/>
          <a:sy n="80" d="100"/>
        </p:scale>
        <p:origin x="-3272" y="-1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CF79A1-7111-124B-9BEA-45DC9A3B7C63}" type="datetimeFigureOut">
              <a:rPr kumimoji="1" lang="zh-TW" altLang="en-US" smtClean="0"/>
              <a:pPr/>
              <a:t>2014/5/18</a:t>
            </a:fld>
            <a:endParaRPr kumimoji="1"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A37372-09EF-C546-AC15-72235CACEFA0}" type="slidenum">
              <a:rPr kumimoji="1" lang="zh-TW" altLang="en-US" smtClean="0"/>
              <a:pPr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699139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0CDF-0EAF-43CD-915E-C66667B0A2B5}" type="datetimeFigureOut">
              <a:rPr lang="zh-TW" altLang="en-US" smtClean="0"/>
              <a:pPr/>
              <a:t>2014/5/18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410F-4464-4CCC-8CBC-CBC3FB2CA77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0CDF-0EAF-43CD-915E-C66667B0A2B5}" type="datetimeFigureOut">
              <a:rPr lang="zh-TW" altLang="en-US" smtClean="0"/>
              <a:pPr/>
              <a:t>2014/5/18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410F-4464-4CCC-8CBC-CBC3FB2CA77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0CDF-0EAF-43CD-915E-C66667B0A2B5}" type="datetimeFigureOut">
              <a:rPr lang="zh-TW" altLang="en-US" smtClean="0"/>
              <a:pPr/>
              <a:t>2014/5/18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410F-4464-4CCC-8CBC-CBC3FB2CA77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0CDF-0EAF-43CD-915E-C66667B0A2B5}" type="datetimeFigureOut">
              <a:rPr lang="zh-TW" altLang="en-US" smtClean="0"/>
              <a:pPr/>
              <a:t>2014/5/18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410F-4464-4CCC-8CBC-CBC3FB2CA77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0CDF-0EAF-43CD-915E-C66667B0A2B5}" type="datetimeFigureOut">
              <a:rPr lang="zh-TW" altLang="en-US" smtClean="0"/>
              <a:pPr/>
              <a:t>2014/5/18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410F-4464-4CCC-8CBC-CBC3FB2CA77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0CDF-0EAF-43CD-915E-C66667B0A2B5}" type="datetimeFigureOut">
              <a:rPr lang="zh-TW" altLang="en-US" smtClean="0"/>
              <a:pPr/>
              <a:t>2014/5/18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410F-4464-4CCC-8CBC-CBC3FB2CA77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0CDF-0EAF-43CD-915E-C66667B0A2B5}" type="datetimeFigureOut">
              <a:rPr lang="zh-TW" altLang="en-US" smtClean="0"/>
              <a:pPr/>
              <a:t>2014/5/18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410F-4464-4CCC-8CBC-CBC3FB2CA77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0CDF-0EAF-43CD-915E-C66667B0A2B5}" type="datetimeFigureOut">
              <a:rPr lang="zh-TW" altLang="en-US" smtClean="0"/>
              <a:pPr/>
              <a:t>2014/5/18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410F-4464-4CCC-8CBC-CBC3FB2CA77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0CDF-0EAF-43CD-915E-C66667B0A2B5}" type="datetimeFigureOut">
              <a:rPr lang="zh-TW" altLang="en-US" smtClean="0"/>
              <a:pPr/>
              <a:t>2014/5/18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410F-4464-4CCC-8CBC-CBC3FB2CA77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0CDF-0EAF-43CD-915E-C66667B0A2B5}" type="datetimeFigureOut">
              <a:rPr lang="zh-TW" altLang="en-US" smtClean="0"/>
              <a:pPr/>
              <a:t>2014/5/18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410F-4464-4CCC-8CBC-CBC3FB2CA77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0CDF-0EAF-43CD-915E-C66667B0A2B5}" type="datetimeFigureOut">
              <a:rPr lang="zh-TW" altLang="en-US" smtClean="0"/>
              <a:pPr/>
              <a:t>2014/5/18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0410F-4464-4CCC-8CBC-CBC3FB2CA77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40CDF-0EAF-43CD-915E-C66667B0A2B5}" type="datetimeFigureOut">
              <a:rPr lang="zh-TW" altLang="en-US" smtClean="0"/>
              <a:pPr/>
              <a:t>2014/5/18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0410F-4464-4CCC-8CBC-CBC3FB2CA77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TW" altLang="en-US" dirty="0" smtClean="0"/>
              <a:t>               </a:t>
            </a:r>
            <a:endParaRPr lang="en-US" altLang="zh-TW" dirty="0" smtClean="0"/>
          </a:p>
          <a:p>
            <a:pPr>
              <a:buNone/>
            </a:pPr>
            <a:r>
              <a:rPr lang="zh-TW" altLang="en-US" sz="4400" b="1" dirty="0" smtClean="0">
                <a:solidFill>
                  <a:srgbClr val="7030A0"/>
                </a:solidFill>
              </a:rPr>
              <a:t>      </a:t>
            </a:r>
            <a:r>
              <a:rPr lang="zh-TW" altLang="en-US" sz="4400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教育</a:t>
            </a:r>
            <a:r>
              <a:rPr lang="en-US" altLang="zh-TW" sz="4400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4400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合作學習</a:t>
            </a:r>
            <a:r>
              <a:rPr lang="en-US" altLang="zh-TW" sz="4400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4400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空間安排</a:t>
            </a:r>
            <a:endParaRPr lang="en-US" altLang="zh-TW" sz="4400" b="1" dirty="0" smtClean="0">
              <a:solidFill>
                <a:srgbClr val="7030A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4400" b="1" dirty="0" smtClean="0">
              <a:solidFill>
                <a:srgbClr val="7030A0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600" b="1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                主講者：王育英</a:t>
            </a:r>
            <a:endParaRPr lang="zh-TW" altLang="en-US" sz="3600" b="1" dirty="0">
              <a:solidFill>
                <a:srgbClr val="7030A0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8200" name="Picture 8" descr="C:\Documents and Settings\Administrator\Local Settings\Temporary Internet Files\Content.IE5\2ZLEWX8Y\MC90044631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4286256"/>
            <a:ext cx="2286016" cy="2243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15616" y="404664"/>
            <a:ext cx="6912768" cy="1470025"/>
          </a:xfrm>
        </p:spPr>
        <p:txBody>
          <a:bodyPr/>
          <a:lstStyle/>
          <a:p>
            <a:endParaRPr lang="zh-TW" altLang="en-US" dirty="0">
              <a:ea typeface="文鼎粗魏碑" pitchFamily="49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11560" y="1268760"/>
            <a:ext cx="7160840" cy="4608512"/>
          </a:xfrm>
        </p:spPr>
        <p:txBody>
          <a:bodyPr>
            <a:normAutofit/>
          </a:bodyPr>
          <a:lstStyle/>
          <a:p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 </a:t>
            </a:r>
            <a:endParaRPr lang="zh-TW" altLang="en-US" sz="2800" dirty="0"/>
          </a:p>
        </p:txBody>
      </p:sp>
      <p:sp>
        <p:nvSpPr>
          <p:cNvPr id="4" name="AutoShape 65"/>
          <p:cNvSpPr>
            <a:spLocks noChangeArrowheads="1"/>
          </p:cNvSpPr>
          <p:nvPr/>
        </p:nvSpPr>
        <p:spPr bwMode="grayWhite">
          <a:xfrm>
            <a:off x="1214414" y="1428736"/>
            <a:ext cx="6624464" cy="4073624"/>
          </a:xfrm>
          <a:prstGeom prst="roundRect">
            <a:avLst>
              <a:gd name="adj" fmla="val 9583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75686"/>
                  <a:invGamma/>
                </a:schemeClr>
              </a:gs>
              <a:gs pos="100000">
                <a:schemeClr val="accent1"/>
              </a:gs>
            </a:gsLst>
            <a:lin ang="2700000" scaled="1"/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rgbClr val="C0C0C0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TW" altLang="en-US"/>
          </a:p>
        </p:txBody>
      </p:sp>
      <p:grpSp>
        <p:nvGrpSpPr>
          <p:cNvPr id="5" name="Group 66"/>
          <p:cNvGrpSpPr>
            <a:grpSpLocks/>
          </p:cNvGrpSpPr>
          <p:nvPr/>
        </p:nvGrpSpPr>
        <p:grpSpPr bwMode="auto">
          <a:xfrm>
            <a:off x="2052638" y="1927225"/>
            <a:ext cx="4038600" cy="587375"/>
            <a:chOff x="1392" y="1310"/>
            <a:chExt cx="2544" cy="370"/>
          </a:xfrm>
        </p:grpSpPr>
        <p:sp>
          <p:nvSpPr>
            <p:cNvPr id="6" name="Line 67"/>
            <p:cNvSpPr>
              <a:spLocks noChangeShapeType="1"/>
            </p:cNvSpPr>
            <p:nvPr/>
          </p:nvSpPr>
          <p:spPr bwMode="auto">
            <a:xfrm>
              <a:off x="1536" y="1608"/>
              <a:ext cx="2400" cy="0"/>
            </a:xfrm>
            <a:prstGeom prst="line">
              <a:avLst/>
            </a:prstGeom>
            <a:noFill/>
            <a:ln w="12700" cap="rnd">
              <a:solidFill>
                <a:srgbClr val="FFFFFF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7" name="Oval 68"/>
            <p:cNvSpPr>
              <a:spLocks noChangeArrowheads="1"/>
            </p:cNvSpPr>
            <p:nvPr/>
          </p:nvSpPr>
          <p:spPr bwMode="gray">
            <a:xfrm>
              <a:off x="1392" y="1536"/>
              <a:ext cx="144" cy="144"/>
            </a:xfrm>
            <a:prstGeom prst="ellipse">
              <a:avLst/>
            </a:prstGeom>
            <a:gradFill rotWithShape="1">
              <a:gsLst>
                <a:gs pos="0">
                  <a:srgbClr val="E96E29"/>
                </a:gs>
                <a:gs pos="100000">
                  <a:srgbClr val="E96E29">
                    <a:gamma/>
                    <a:shade val="66667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905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8" name="Rectangle 69"/>
            <p:cNvSpPr>
              <a:spLocks noChangeArrowheads="1"/>
            </p:cNvSpPr>
            <p:nvPr/>
          </p:nvSpPr>
          <p:spPr bwMode="auto">
            <a:xfrm>
              <a:off x="1920" y="1310"/>
              <a:ext cx="11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/>
              <a:endParaRPr lang="en-US" altLang="zh-TW" sz="2400" dirty="0">
                <a:solidFill>
                  <a:srgbClr val="FFFFFF"/>
                </a:solidFill>
                <a:ea typeface="標楷體" pitchFamily="65" charset="-120"/>
              </a:endParaRPr>
            </a:p>
          </p:txBody>
        </p:sp>
      </p:grpSp>
      <p:grpSp>
        <p:nvGrpSpPr>
          <p:cNvPr id="9" name="Group 70"/>
          <p:cNvGrpSpPr>
            <a:grpSpLocks/>
          </p:cNvGrpSpPr>
          <p:nvPr/>
        </p:nvGrpSpPr>
        <p:grpSpPr bwMode="auto">
          <a:xfrm>
            <a:off x="2052638" y="2454275"/>
            <a:ext cx="4038600" cy="555625"/>
            <a:chOff x="1392" y="1642"/>
            <a:chExt cx="2544" cy="350"/>
          </a:xfrm>
        </p:grpSpPr>
        <p:sp>
          <p:nvSpPr>
            <p:cNvPr id="10" name="Line 71"/>
            <p:cNvSpPr>
              <a:spLocks noChangeShapeType="1"/>
            </p:cNvSpPr>
            <p:nvPr/>
          </p:nvSpPr>
          <p:spPr bwMode="auto">
            <a:xfrm>
              <a:off x="1536" y="1920"/>
              <a:ext cx="2400" cy="0"/>
            </a:xfrm>
            <a:prstGeom prst="line">
              <a:avLst/>
            </a:prstGeom>
            <a:noFill/>
            <a:ln w="12700" cap="rnd">
              <a:solidFill>
                <a:srgbClr val="FFFFFF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" name="Oval 72"/>
            <p:cNvSpPr>
              <a:spLocks noChangeArrowheads="1"/>
            </p:cNvSpPr>
            <p:nvPr/>
          </p:nvSpPr>
          <p:spPr bwMode="gray">
            <a:xfrm>
              <a:off x="1392" y="1848"/>
              <a:ext cx="144" cy="144"/>
            </a:xfrm>
            <a:prstGeom prst="ellipse">
              <a:avLst/>
            </a:prstGeom>
            <a:gradFill rotWithShape="1">
              <a:gsLst>
                <a:gs pos="0">
                  <a:srgbClr val="DCDC48"/>
                </a:gs>
                <a:gs pos="100000">
                  <a:srgbClr val="DCDC48">
                    <a:gamma/>
                    <a:shade val="66667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905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2" name="Rectangle 73"/>
            <p:cNvSpPr>
              <a:spLocks noChangeArrowheads="1"/>
            </p:cNvSpPr>
            <p:nvPr/>
          </p:nvSpPr>
          <p:spPr bwMode="auto">
            <a:xfrm>
              <a:off x="1920" y="1642"/>
              <a:ext cx="19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zh-TW" altLang="en-US" sz="2400" dirty="0">
                  <a:solidFill>
                    <a:schemeClr val="bg1"/>
                  </a:solidFill>
                  <a:latin typeface="標楷體" pitchFamily="65" charset="-120"/>
                  <a:ea typeface="標楷體" pitchFamily="65" charset="-120"/>
                </a:rPr>
                <a:t>學校的主人真是學生</a:t>
              </a:r>
              <a:r>
                <a:rPr lang="en-US" altLang="zh-TW" sz="2400" dirty="0">
                  <a:solidFill>
                    <a:schemeClr val="bg1"/>
                  </a:solidFill>
                  <a:latin typeface="標楷體" pitchFamily="65" charset="-120"/>
                  <a:ea typeface="標楷體" pitchFamily="65" charset="-120"/>
                </a:rPr>
                <a:t>?</a:t>
              </a:r>
            </a:p>
          </p:txBody>
        </p:sp>
      </p:grpSp>
      <p:grpSp>
        <p:nvGrpSpPr>
          <p:cNvPr id="13" name="Group 74"/>
          <p:cNvGrpSpPr>
            <a:grpSpLocks/>
          </p:cNvGrpSpPr>
          <p:nvPr/>
        </p:nvGrpSpPr>
        <p:grpSpPr bwMode="auto">
          <a:xfrm>
            <a:off x="2052638" y="2922588"/>
            <a:ext cx="4038600" cy="582612"/>
            <a:chOff x="1392" y="1937"/>
            <a:chExt cx="2544" cy="367"/>
          </a:xfrm>
        </p:grpSpPr>
        <p:sp>
          <p:nvSpPr>
            <p:cNvPr id="14" name="Line 75"/>
            <p:cNvSpPr>
              <a:spLocks noChangeShapeType="1"/>
            </p:cNvSpPr>
            <p:nvPr/>
          </p:nvSpPr>
          <p:spPr bwMode="auto">
            <a:xfrm>
              <a:off x="1536" y="2232"/>
              <a:ext cx="2400" cy="0"/>
            </a:xfrm>
            <a:prstGeom prst="line">
              <a:avLst/>
            </a:prstGeom>
            <a:noFill/>
            <a:ln w="12700" cap="rnd">
              <a:solidFill>
                <a:srgbClr val="FFFFFF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5" name="Oval 76"/>
            <p:cNvSpPr>
              <a:spLocks noChangeArrowheads="1"/>
            </p:cNvSpPr>
            <p:nvPr/>
          </p:nvSpPr>
          <p:spPr bwMode="gray">
            <a:xfrm>
              <a:off x="1392" y="2160"/>
              <a:ext cx="144" cy="144"/>
            </a:xfrm>
            <a:prstGeom prst="ellipse">
              <a:avLst/>
            </a:prstGeom>
            <a:gradFill rotWithShape="1">
              <a:gsLst>
                <a:gs pos="0">
                  <a:srgbClr val="A01DD5"/>
                </a:gs>
                <a:gs pos="100000">
                  <a:srgbClr val="A01DD5">
                    <a:gamma/>
                    <a:shade val="66667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905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" name="Rectangle 77"/>
            <p:cNvSpPr>
              <a:spLocks noChangeArrowheads="1"/>
            </p:cNvSpPr>
            <p:nvPr/>
          </p:nvSpPr>
          <p:spPr bwMode="auto">
            <a:xfrm>
              <a:off x="1920" y="1937"/>
              <a:ext cx="195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zh-TW" altLang="en-US" sz="2400">
                  <a:solidFill>
                    <a:schemeClr val="bg1"/>
                  </a:solidFill>
                  <a:ea typeface="標楷體" pitchFamily="65" charset="-120"/>
                </a:rPr>
                <a:t>老師的工作是服務業</a:t>
              </a:r>
              <a:r>
                <a:rPr lang="en-US" altLang="zh-TW" sz="2400">
                  <a:solidFill>
                    <a:schemeClr val="bg1"/>
                  </a:solidFill>
                  <a:ea typeface="標楷體" pitchFamily="65" charset="-120"/>
                </a:rPr>
                <a:t>?</a:t>
              </a:r>
            </a:p>
          </p:txBody>
        </p:sp>
      </p:grpSp>
      <p:grpSp>
        <p:nvGrpSpPr>
          <p:cNvPr id="17" name="Group 78"/>
          <p:cNvGrpSpPr>
            <a:grpSpLocks/>
          </p:cNvGrpSpPr>
          <p:nvPr/>
        </p:nvGrpSpPr>
        <p:grpSpPr bwMode="auto">
          <a:xfrm>
            <a:off x="2052638" y="3435350"/>
            <a:ext cx="5376863" cy="512763"/>
            <a:chOff x="1392" y="2260"/>
            <a:chExt cx="3387" cy="323"/>
          </a:xfrm>
        </p:grpSpPr>
        <p:sp>
          <p:nvSpPr>
            <p:cNvPr id="18" name="Line 79"/>
            <p:cNvSpPr>
              <a:spLocks noChangeShapeType="1"/>
            </p:cNvSpPr>
            <p:nvPr/>
          </p:nvSpPr>
          <p:spPr bwMode="auto">
            <a:xfrm>
              <a:off x="1536" y="2511"/>
              <a:ext cx="2400" cy="0"/>
            </a:xfrm>
            <a:prstGeom prst="line">
              <a:avLst/>
            </a:prstGeom>
            <a:noFill/>
            <a:ln w="12700" cap="rnd">
              <a:solidFill>
                <a:srgbClr val="FFFFFF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9" name="Oval 80"/>
            <p:cNvSpPr>
              <a:spLocks noChangeArrowheads="1"/>
            </p:cNvSpPr>
            <p:nvPr/>
          </p:nvSpPr>
          <p:spPr bwMode="gray">
            <a:xfrm>
              <a:off x="1392" y="2439"/>
              <a:ext cx="144" cy="144"/>
            </a:xfrm>
            <a:prstGeom prst="ellipse">
              <a:avLst/>
            </a:prstGeom>
            <a:gradFill rotWithShape="1">
              <a:gsLst>
                <a:gs pos="0">
                  <a:srgbClr val="FCC704"/>
                </a:gs>
                <a:gs pos="100000">
                  <a:srgbClr val="FCC704">
                    <a:gamma/>
                    <a:shade val="66667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905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0" name="Rectangle 81"/>
            <p:cNvSpPr>
              <a:spLocks noChangeArrowheads="1"/>
            </p:cNvSpPr>
            <p:nvPr/>
          </p:nvSpPr>
          <p:spPr bwMode="auto">
            <a:xfrm>
              <a:off x="1719" y="2260"/>
              <a:ext cx="306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zh-TW" altLang="en-US" sz="2000" dirty="0" smtClean="0">
                  <a:solidFill>
                    <a:schemeClr val="bg1"/>
                  </a:solidFill>
                  <a:latin typeface="標楷體" pitchFamily="65" charset="-120"/>
                  <a:ea typeface="標楷體" pitchFamily="65" charset="-120"/>
                </a:rPr>
                <a:t>空間代表一種文化，也可以創造一種文化 </a:t>
              </a:r>
              <a:endParaRPr lang="en-US" altLang="zh-TW" sz="2000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</p:grpSp>
      <p:grpSp>
        <p:nvGrpSpPr>
          <p:cNvPr id="21" name="Group 82"/>
          <p:cNvGrpSpPr>
            <a:grpSpLocks/>
          </p:cNvGrpSpPr>
          <p:nvPr/>
        </p:nvGrpSpPr>
        <p:grpSpPr bwMode="auto">
          <a:xfrm>
            <a:off x="2051050" y="3933825"/>
            <a:ext cx="4375150" cy="574675"/>
            <a:chOff x="1392" y="2557"/>
            <a:chExt cx="2756" cy="362"/>
          </a:xfrm>
        </p:grpSpPr>
        <p:sp>
          <p:nvSpPr>
            <p:cNvPr id="22" name="Line 83"/>
            <p:cNvSpPr>
              <a:spLocks noChangeShapeType="1"/>
            </p:cNvSpPr>
            <p:nvPr/>
          </p:nvSpPr>
          <p:spPr bwMode="auto">
            <a:xfrm>
              <a:off x="1536" y="2847"/>
              <a:ext cx="2400" cy="0"/>
            </a:xfrm>
            <a:prstGeom prst="line">
              <a:avLst/>
            </a:prstGeom>
            <a:noFill/>
            <a:ln w="12700" cap="rnd">
              <a:solidFill>
                <a:srgbClr val="FFFFFF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3" name="Oval 84"/>
            <p:cNvSpPr>
              <a:spLocks noChangeArrowheads="1"/>
            </p:cNvSpPr>
            <p:nvPr/>
          </p:nvSpPr>
          <p:spPr bwMode="gray">
            <a:xfrm>
              <a:off x="1392" y="2775"/>
              <a:ext cx="144" cy="144"/>
            </a:xfrm>
            <a:prstGeom prst="ellipse">
              <a:avLst/>
            </a:prstGeom>
            <a:gradFill rotWithShape="1">
              <a:gsLst>
                <a:gs pos="0">
                  <a:srgbClr val="66C5F4"/>
                </a:gs>
                <a:gs pos="100000">
                  <a:srgbClr val="66C5F4">
                    <a:gamma/>
                    <a:shade val="66667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905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24" name="Rectangle 85"/>
            <p:cNvSpPr>
              <a:spLocks noChangeArrowheads="1"/>
            </p:cNvSpPr>
            <p:nvPr/>
          </p:nvSpPr>
          <p:spPr bwMode="auto">
            <a:xfrm>
              <a:off x="1920" y="2557"/>
              <a:ext cx="2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zh-TW" altLang="en-US" sz="2400">
                  <a:solidFill>
                    <a:schemeClr val="bg1"/>
                  </a:solidFill>
                  <a:ea typeface="標楷體" pitchFamily="65" charset="-120"/>
                </a:rPr>
                <a:t>教學服務與學校永續經營</a:t>
              </a:r>
              <a:endParaRPr lang="en-US" altLang="zh-TW" sz="2400">
                <a:solidFill>
                  <a:schemeClr val="bg1"/>
                </a:solidFill>
                <a:ea typeface="標楷體" pitchFamily="65" charset="-120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教師工作是愛的藝術</a:t>
            </a:r>
            <a:br>
              <a:rPr lang="zh-TW" altLang="en-US" dirty="0" smtClean="0">
                <a:latin typeface="標楷體" pitchFamily="65" charset="-120"/>
                <a:ea typeface="標楷體" pitchFamily="65" charset="-120"/>
              </a:rPr>
            </a:b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標楷體" pitchFamily="65" charset="-120"/>
                <a:ea typeface="標楷體" pitchFamily="65" charset="-120"/>
              </a:rPr>
              <a:t> ─ 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愛是一門藝術需要用心、創意與技術</a:t>
            </a:r>
          </a:p>
          <a:p>
            <a:r>
              <a:rPr lang="en-US" sz="2800" dirty="0" smtClean="0">
                <a:latin typeface="標楷體" pitchFamily="65" charset="-120"/>
                <a:ea typeface="標楷體" pitchFamily="65" charset="-120"/>
              </a:rPr>
              <a:t>        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一、 用心產生力量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en-US" sz="2800" dirty="0" smtClean="0">
                <a:latin typeface="標楷體" pitchFamily="65" charset="-120"/>
                <a:ea typeface="標楷體" pitchFamily="65" charset="-120"/>
              </a:rPr>
              <a:t>           ─ 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有願就有力 學生能感受</a:t>
            </a:r>
            <a:r>
              <a:rPr lang="en-US" sz="28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態度</a:t>
            </a:r>
            <a:r>
              <a:rPr lang="en-US" sz="2800" dirty="0" smtClean="0"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28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en-US" sz="2800" dirty="0" smtClean="0">
                <a:latin typeface="標楷體" pitchFamily="65" charset="-120"/>
                <a:ea typeface="標楷體" pitchFamily="65" charset="-120"/>
              </a:rPr>
              <a:t>        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二、 創意化解困難</a:t>
            </a:r>
          </a:p>
          <a:p>
            <a:r>
              <a:rPr lang="en-US" sz="2800" dirty="0" smtClean="0">
                <a:latin typeface="標楷體" pitchFamily="65" charset="-120"/>
                <a:ea typeface="標楷體" pitchFamily="65" charset="-120"/>
              </a:rPr>
              <a:t>            ─ 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四兩撥千金 巧思解難題</a:t>
            </a:r>
            <a:r>
              <a:rPr lang="en-US" sz="28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智慧</a:t>
            </a:r>
            <a:r>
              <a:rPr lang="en-US" sz="2800" dirty="0" smtClean="0"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28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en-US" sz="2800" dirty="0" smtClean="0">
                <a:latin typeface="標楷體" pitchFamily="65" charset="-120"/>
                <a:ea typeface="標楷體" pitchFamily="65" charset="-120"/>
              </a:rPr>
              <a:t>        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三、 技術達成目標</a:t>
            </a:r>
          </a:p>
          <a:p>
            <a:r>
              <a:rPr lang="en-US" sz="2800" dirty="0" smtClean="0">
                <a:latin typeface="標楷體" pitchFamily="65" charset="-120"/>
                <a:ea typeface="標楷體" pitchFamily="65" charset="-120"/>
              </a:rPr>
              <a:t>            ─ 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必先利其器 必先利其器</a:t>
            </a:r>
            <a:r>
              <a:rPr lang="en-US" sz="28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方法</a:t>
            </a:r>
            <a:r>
              <a:rPr lang="en-US" sz="2800" dirty="0" smtClean="0"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28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b="1" dirty="0" smtClean="0">
                <a:solidFill>
                  <a:srgbClr val="C00000"/>
                </a:solidFill>
              </a:rPr>
              <a:t>在轉角遇見生命的精彩</a:t>
            </a:r>
            <a:endParaRPr lang="en-US" altLang="zh-TW" sz="2800" dirty="0" smtClean="0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>
                <a:ea typeface="文鼎粗魏碑" pitchFamily="49" charset="-120"/>
              </a:rPr>
              <a:t/>
            </a:r>
            <a:br>
              <a:rPr lang="en-US" altLang="zh-TW" dirty="0" smtClean="0">
                <a:ea typeface="文鼎粗魏碑" pitchFamily="49" charset="-120"/>
              </a:rPr>
            </a:br>
            <a:endParaRPr lang="zh-TW" altLang="en-US" dirty="0">
              <a:ea typeface="文鼎粗魏碑" pitchFamily="49" charset="-120"/>
            </a:endParaRPr>
          </a:p>
        </p:txBody>
      </p:sp>
      <p:pic>
        <p:nvPicPr>
          <p:cNvPr id="4" name="Picture 3" descr="服務費其實比較貴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642918"/>
            <a:ext cx="3071834" cy="5715040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4143372" y="1357298"/>
            <a:ext cx="4572000" cy="338554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2800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什麼是服務？</a:t>
            </a:r>
          </a:p>
          <a:p>
            <a:pPr marL="857250" lvl="1"/>
            <a:r>
              <a:rPr lang="zh-TW" altLang="en-US" sz="3100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所謂服務，是將服務附加於產品之上，對消費者而言，將可因此增加對該產品的效用或價值。</a:t>
            </a:r>
            <a:r>
              <a:rPr lang="en-US" altLang="zh-TW" sz="3100" dirty="0" smtClean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(Lovelock)</a:t>
            </a:r>
            <a:endParaRPr lang="en-US" altLang="zh-TW" sz="3100" dirty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000132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老師角色的改變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外在環境的快速改變，老師已非高高在上知識的領先者</a:t>
            </a:r>
          </a:p>
          <a:p>
            <a:pPr>
              <a:lnSpc>
                <a:spcPct val="80000"/>
              </a:lnSpc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少子化、各個都是父母的心肝寶貝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糖霜丸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生源的減少，每位學生都得來不易</a:t>
            </a:r>
          </a:p>
          <a:p>
            <a:pPr>
              <a:lnSpc>
                <a:spcPct val="80000"/>
              </a:lnSpc>
            </a:pPr>
            <a:endParaRPr lang="zh-TW" altLang="en-US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en-US" altLang="zh-TW" dirty="0" smtClean="0"/>
              <a:t>                               </a:t>
            </a:r>
            <a:endParaRPr lang="zh-TW" altLang="en-US" dirty="0"/>
          </a:p>
        </p:txBody>
      </p:sp>
      <p:pic>
        <p:nvPicPr>
          <p:cNvPr id="1026" name="Picture 2" descr="C:\Users\王育英\AppData\Local\Microsoft\Windows\Temporary Internet Files\Content.IE5\QDTG1V8K\MM900356713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4653136"/>
            <a:ext cx="1808828" cy="17065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500"/>
              </a:lnSpc>
            </a:pPr>
            <a:r>
              <a:rPr lang="zh-TW" altLang="en-US" sz="3000" dirty="0" smtClean="0">
                <a:latin typeface="標楷體" pitchFamily="65" charset="-120"/>
                <a:ea typeface="標楷體" pitchFamily="65" charset="-120"/>
              </a:rPr>
              <a:t>兩岸教育平台的短兵相接</a:t>
            </a:r>
          </a:p>
          <a:p>
            <a:pPr>
              <a:lnSpc>
                <a:spcPts val="3500"/>
              </a:lnSpc>
            </a:pPr>
            <a:r>
              <a:rPr lang="zh-TW" altLang="en-US" sz="3000" dirty="0" smtClean="0">
                <a:latin typeface="標楷體" pitchFamily="65" charset="-120"/>
                <a:ea typeface="標楷體" pitchFamily="65" charset="-120"/>
              </a:rPr>
              <a:t>學生學習資源的多元化（電視與網路知識來源）</a:t>
            </a:r>
          </a:p>
          <a:p>
            <a:pPr marL="0" indent="0">
              <a:buNone/>
            </a:pPr>
            <a:r>
              <a:rPr lang="zh-TW" altLang="en-US" dirty="0" smtClean="0"/>
              <a:t>                            </a:t>
            </a:r>
            <a:endParaRPr lang="zh-TW" altLang="en-US" dirty="0"/>
          </a:p>
        </p:txBody>
      </p:sp>
      <p:pic>
        <p:nvPicPr>
          <p:cNvPr id="2050" name="Picture 2" descr="C:\Users\王育英\AppData\Local\Microsoft\Windows\Temporary Internet Files\Content.IE5\E6RV0AVC\MC90005652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4841511"/>
            <a:ext cx="1800200" cy="16141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>
              <a:ea typeface="文鼎粗魏碑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創造高品質的永續教學環境</a:t>
            </a:r>
          </a:p>
          <a:p>
            <a:pPr>
              <a:lnSpc>
                <a:spcPct val="90000"/>
              </a:lnSpc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提昇學生、家長及學校的滿意度</a:t>
            </a:r>
          </a:p>
          <a:p>
            <a:pPr>
              <a:lnSpc>
                <a:spcPct val="90000"/>
              </a:lnSpc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吸引學生就讀</a:t>
            </a:r>
          </a:p>
          <a:p>
            <a:pPr>
              <a:lnSpc>
                <a:spcPct val="90000"/>
              </a:lnSpc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降低教師流動率</a:t>
            </a:r>
          </a:p>
          <a:p>
            <a:pPr>
              <a:lnSpc>
                <a:spcPct val="90000"/>
              </a:lnSpc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創造自己的競爭力</a:t>
            </a:r>
          </a:p>
          <a:p>
            <a:pPr>
              <a:lnSpc>
                <a:spcPct val="90000"/>
              </a:lnSpc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多元生涯發展機會           </a:t>
            </a:r>
          </a:p>
        </p:txBody>
      </p:sp>
      <p:pic>
        <p:nvPicPr>
          <p:cNvPr id="3075" name="Picture 3" descr="C:\Users\王育英\AppData\Local\Microsoft\Windows\Temporary Internet Files\Content.IE5\39GN5IIH\MC90005693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7" y="4321521"/>
            <a:ext cx="2188714" cy="1900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班級經營策略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00034" y="1643050"/>
            <a:ext cx="8429684" cy="4483113"/>
          </a:xfrm>
        </p:spPr>
        <p:txBody>
          <a:bodyPr>
            <a:normAutofit/>
          </a:bodyPr>
          <a:lstStyle/>
          <a:p>
            <a:r>
              <a:rPr lang="zh-TW" altLang="en-US" sz="3300" dirty="0" smtClean="0">
                <a:latin typeface="標楷體" pitchFamily="65" charset="-120"/>
                <a:ea typeface="標楷體" pitchFamily="65" charset="-120"/>
              </a:rPr>
              <a:t>如何運用班規？</a:t>
            </a:r>
          </a:p>
          <a:p>
            <a:r>
              <a:rPr lang="en-US" sz="3300" dirty="0" smtClean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3300" dirty="0" smtClean="0">
                <a:latin typeface="標楷體" pitchFamily="65" charset="-120"/>
                <a:ea typeface="標楷體" pitchFamily="65" charset="-120"/>
              </a:rPr>
              <a:t>教師制定或學生制定？</a:t>
            </a:r>
            <a:r>
              <a:rPr lang="en-US" sz="33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300" dirty="0" smtClean="0">
                <a:latin typeface="標楷體" pitchFamily="65" charset="-120"/>
                <a:ea typeface="標楷體" pitchFamily="65" charset="-120"/>
              </a:rPr>
              <a:t>學生一定要參與</a:t>
            </a:r>
            <a:r>
              <a:rPr lang="en-US" sz="3300" dirty="0" smtClean="0"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33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en-US" sz="3300" dirty="0" smtClean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3300" dirty="0" smtClean="0">
                <a:latin typeface="標楷體" pitchFamily="65" charset="-120"/>
                <a:ea typeface="標楷體" pitchFamily="65" charset="-120"/>
              </a:rPr>
              <a:t>重視原則或重視細節？</a:t>
            </a:r>
            <a:r>
              <a:rPr lang="en-US" sz="33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300" dirty="0" smtClean="0">
                <a:latin typeface="標楷體" pitchFamily="65" charset="-120"/>
                <a:ea typeface="標楷體" pitchFamily="65" charset="-120"/>
              </a:rPr>
              <a:t>原則更重於細節</a:t>
            </a:r>
            <a:r>
              <a:rPr lang="en-US" sz="3300" dirty="0" smtClean="0"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33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en-US" sz="3300" dirty="0" smtClean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3300" dirty="0" smtClean="0">
                <a:latin typeface="標楷體" pitchFamily="65" charset="-120"/>
                <a:ea typeface="標楷體" pitchFamily="65" charset="-120"/>
              </a:rPr>
              <a:t>一次革命或長期抗戰？</a:t>
            </a:r>
            <a:r>
              <a:rPr lang="en-US" sz="33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300" dirty="0" smtClean="0">
                <a:latin typeface="標楷體" pitchFamily="65" charset="-120"/>
                <a:ea typeface="標楷體" pitchFamily="65" charset="-120"/>
              </a:rPr>
              <a:t>效果落實靠執行</a:t>
            </a:r>
            <a:r>
              <a:rPr lang="en-US" sz="3300" dirty="0" smtClean="0"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33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en-US" sz="3300" dirty="0" smtClean="0"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3300" dirty="0" smtClean="0">
                <a:latin typeface="標楷體" pitchFamily="65" charset="-120"/>
                <a:ea typeface="標楷體" pitchFamily="65" charset="-120"/>
              </a:rPr>
              <a:t>為學生定或為老師定？</a:t>
            </a:r>
            <a:r>
              <a:rPr lang="en-US" sz="33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300" dirty="0" smtClean="0">
                <a:latin typeface="標楷體" pitchFamily="65" charset="-120"/>
                <a:ea typeface="標楷體" pitchFamily="65" charset="-120"/>
              </a:rPr>
              <a:t>雙方共同來遵守</a:t>
            </a:r>
            <a:r>
              <a:rPr lang="en-US" sz="3300" dirty="0" smtClean="0"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33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dirty="0" smtClean="0"/>
              <a:t>      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 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如何使用讚美？</a:t>
            </a:r>
          </a:p>
          <a:p>
            <a:pPr marL="0" indent="0">
              <a:buNone/>
            </a:pPr>
            <a:r>
              <a:rPr lang="en-US" dirty="0" smtClean="0">
                <a:latin typeface="標楷體" pitchFamily="65" charset="-120"/>
                <a:ea typeface="標楷體" pitchFamily="65" charset="-120"/>
              </a:rPr>
              <a:t>  ─ 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使用建設性讚美而非評斷性讚美</a:t>
            </a:r>
          </a:p>
          <a:p>
            <a:pPr marL="0" indent="0">
              <a:buNone/>
            </a:pPr>
            <a:r>
              <a:rPr lang="en-US" dirty="0" smtClean="0">
                <a:latin typeface="標楷體" pitchFamily="65" charset="-120"/>
                <a:ea typeface="標楷體" pitchFamily="65" charset="-120"/>
              </a:rPr>
              <a:t>  1. 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肯定行為本身而非學生人格</a:t>
            </a:r>
          </a:p>
          <a:p>
            <a:pPr marL="0" indent="0">
              <a:buNone/>
            </a:pPr>
            <a:r>
              <a:rPr lang="en-US" dirty="0" smtClean="0">
                <a:latin typeface="標楷體" pitchFamily="65" charset="-120"/>
                <a:ea typeface="標楷體" pitchFamily="65" charset="-120"/>
              </a:rPr>
              <a:t>  2. 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重視努力過程而非僅看結果</a:t>
            </a:r>
          </a:p>
          <a:p>
            <a:pPr marL="0" indent="0">
              <a:buNone/>
            </a:pPr>
            <a:r>
              <a:rPr lang="en-US" dirty="0" smtClean="0">
                <a:latin typeface="標楷體" pitchFamily="65" charset="-120"/>
                <a:ea typeface="標楷體" pitchFamily="65" charset="-120"/>
              </a:rPr>
              <a:t>  3. 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具體描述表現而非抽象評斷</a:t>
            </a:r>
          </a:p>
          <a:p>
            <a:pPr marL="0" indent="0">
              <a:buNone/>
            </a:pPr>
            <a:r>
              <a:rPr lang="en-US" dirty="0" smtClean="0">
                <a:latin typeface="標楷體" pitchFamily="65" charset="-120"/>
                <a:ea typeface="標楷體" pitchFamily="65" charset="-120"/>
              </a:rPr>
              <a:t>  4. 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真誠肯定學生而非操縱情緒</a:t>
            </a: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師生溝通的技巧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47853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100" dirty="0" smtClean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3100" dirty="0" smtClean="0">
                <a:latin typeface="標楷體" pitchFamily="65" charset="-120"/>
                <a:ea typeface="標楷體" pitchFamily="65" charset="-120"/>
              </a:rPr>
              <a:t>、溝通關係的聯結：贏得學生的信服、接納</a:t>
            </a:r>
            <a:endParaRPr lang="en-US" altLang="zh-TW" sz="3100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en-US" altLang="zh-TW" sz="3100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3100" dirty="0" smtClean="0">
                <a:latin typeface="標楷體" pitchFamily="65" charset="-120"/>
                <a:ea typeface="標楷體" pitchFamily="65" charset="-120"/>
              </a:rPr>
              <a:t>是師生溝通效能的先決條件</a:t>
            </a:r>
            <a:endParaRPr lang="en-US" altLang="zh-TW" sz="3100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en-US" altLang="zh-TW" sz="3100" dirty="0" smtClean="0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3100" dirty="0" smtClean="0">
                <a:latin typeface="標楷體" pitchFamily="65" charset="-120"/>
                <a:ea typeface="標楷體" pitchFamily="65" charset="-120"/>
              </a:rPr>
              <a:t>、專心的傾聽：溝通是訊息的傳遞過程，因</a:t>
            </a:r>
            <a:endParaRPr lang="en-US" altLang="zh-TW" sz="3100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en-US" altLang="zh-TW" sz="3100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3100" dirty="0" smtClean="0">
                <a:latin typeface="標楷體" pitchFamily="65" charset="-120"/>
                <a:ea typeface="標楷體" pitchFamily="65" charset="-120"/>
              </a:rPr>
              <a:t>此特別講求聽及說的有效運作</a:t>
            </a:r>
            <a:endParaRPr lang="en-US" altLang="zh-TW" sz="3100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en-US" altLang="zh-TW" sz="3100" dirty="0" smtClean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3100" dirty="0" smtClean="0">
                <a:latin typeface="標楷體" pitchFamily="65" charset="-120"/>
                <a:ea typeface="標楷體" pitchFamily="65" charset="-120"/>
              </a:rPr>
              <a:t>、有效的引導：是老師協助學生作更進一步</a:t>
            </a:r>
            <a:endParaRPr lang="en-US" altLang="zh-TW" sz="3100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en-US" altLang="zh-TW" sz="3100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3100" dirty="0" smtClean="0">
                <a:latin typeface="標楷體" pitchFamily="65" charset="-120"/>
                <a:ea typeface="標楷體" pitchFamily="65" charset="-120"/>
              </a:rPr>
              <a:t>或更深一層的表達。</a:t>
            </a:r>
            <a:endParaRPr lang="en-US" altLang="zh-TW" sz="3100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、以簡短的話，如「點頭」、「目光接觸」、   「身體稍微前傾表示專心、接納來鼓勵學     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  生繼續表達」等。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500"/>
              </a:lnSpc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、多用開放式的問句，「你的意思是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…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」、「根據你的經驗」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…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開放引導問句來問話</a:t>
            </a:r>
          </a:p>
          <a:p>
            <a:pPr>
              <a:lnSpc>
                <a:spcPts val="3500"/>
              </a:lnSpc>
            </a:pPr>
            <a:endParaRPr lang="zh-TW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ts val="3500"/>
              </a:lnSpc>
              <a:buNone/>
            </a:pPr>
            <a:r>
              <a:rPr lang="en-US" altLang="zh-TW" sz="3000" dirty="0" smtClean="0"/>
              <a:t>6</a:t>
            </a:r>
            <a:r>
              <a:rPr lang="zh-TW" altLang="en-US" sz="3000" dirty="0" smtClean="0"/>
              <a:t>、</a:t>
            </a:r>
            <a:r>
              <a:rPr lang="zh-TW" altLang="en-US" sz="3000" dirty="0" smtClean="0">
                <a:latin typeface="標楷體" pitchFamily="65" charset="-120"/>
                <a:ea typeface="標楷體" pitchFamily="65" charset="-120"/>
              </a:rPr>
              <a:t>先容忍學生不同的觀點和意見，而不一開</a:t>
            </a:r>
            <a:endParaRPr lang="en-US" altLang="zh-TW" sz="3000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lnSpc>
                <a:spcPts val="3500"/>
              </a:lnSpc>
              <a:buNone/>
            </a:pPr>
            <a:r>
              <a:rPr lang="en-US" altLang="zh-TW" sz="3000" dirty="0" smtClean="0">
                <a:latin typeface="標楷體" pitchFamily="65" charset="-120"/>
                <a:ea typeface="標楷體" pitchFamily="65" charset="-120"/>
              </a:rPr>
              <a:t>     </a:t>
            </a:r>
            <a:r>
              <a:rPr lang="zh-TW" altLang="en-US" sz="3000" dirty="0" smtClean="0">
                <a:latin typeface="標楷體" pitchFamily="65" charset="-120"/>
                <a:ea typeface="標楷體" pitchFamily="65" charset="-120"/>
              </a:rPr>
              <a:t>始就苛責或批評學生的是，以免影響情緒</a:t>
            </a:r>
            <a:r>
              <a:rPr lang="en-US" altLang="zh-TW" sz="3000" dirty="0" smtClean="0">
                <a:latin typeface="標楷體" pitchFamily="65" charset="-120"/>
                <a:ea typeface="標楷體" pitchFamily="65" charset="-120"/>
              </a:rPr>
              <a:t> </a:t>
            </a:r>
          </a:p>
          <a:p>
            <a:pPr marL="0" indent="0">
              <a:lnSpc>
                <a:spcPts val="3500"/>
              </a:lnSpc>
              <a:buNone/>
            </a:pPr>
            <a:r>
              <a:rPr lang="en-US" altLang="zh-TW" sz="30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3000" dirty="0" smtClean="0"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en-US" sz="3000" dirty="0" smtClean="0">
                <a:latin typeface="標楷體" pitchFamily="65" charset="-120"/>
                <a:ea typeface="標楷體" pitchFamily="65" charset="-120"/>
              </a:rPr>
              <a:t>造成溝的短路。</a:t>
            </a:r>
            <a:endParaRPr lang="en-US" altLang="zh-TW" sz="3000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lnSpc>
                <a:spcPts val="3500"/>
              </a:lnSpc>
              <a:buNone/>
            </a:pPr>
            <a:r>
              <a:rPr lang="en-US" altLang="zh-TW" sz="3000" dirty="0" smtClean="0"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 sz="3000" dirty="0" smtClean="0">
                <a:latin typeface="標楷體" pitchFamily="65" charset="-120"/>
                <a:ea typeface="標楷體" pitchFamily="65" charset="-120"/>
              </a:rPr>
              <a:t>、如果彼此有爭論，不要語帶諷刺或羞辱對</a:t>
            </a:r>
            <a:endParaRPr lang="en-US" altLang="zh-TW" sz="3000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lnSpc>
                <a:spcPts val="3500"/>
              </a:lnSpc>
              <a:buNone/>
            </a:pPr>
            <a:r>
              <a:rPr lang="en-US" altLang="zh-TW" sz="3000" dirty="0" smtClean="0">
                <a:latin typeface="標楷體" pitchFamily="65" charset="-120"/>
                <a:ea typeface="標楷體" pitchFamily="65" charset="-120"/>
              </a:rPr>
              <a:t>     </a:t>
            </a:r>
            <a:r>
              <a:rPr lang="zh-TW" altLang="en-US" sz="3000" dirty="0" smtClean="0">
                <a:latin typeface="標楷體" pitchFamily="65" charset="-120"/>
                <a:ea typeface="標楷體" pitchFamily="65" charset="-120"/>
              </a:rPr>
              <a:t>方。溝通是要在彼此尊重下才能有效進行。</a:t>
            </a:r>
            <a:endParaRPr lang="en-US" altLang="zh-TW" sz="3000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lnSpc>
                <a:spcPts val="3500"/>
              </a:lnSpc>
              <a:buNone/>
            </a:pPr>
            <a:endParaRPr lang="en-US" altLang="zh-TW" sz="3000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lnSpc>
                <a:spcPts val="3500"/>
              </a:lnSpc>
              <a:buNone/>
            </a:pPr>
            <a:r>
              <a:rPr lang="en-US" altLang="zh-TW" sz="3000" dirty="0" smtClean="0">
                <a:latin typeface="標楷體" pitchFamily="65" charset="-120"/>
                <a:ea typeface="標楷體" pitchFamily="65" charset="-120"/>
              </a:rPr>
              <a:t>                                    </a:t>
            </a:r>
            <a:endParaRPr lang="zh-TW" altLang="en-US" sz="30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00034" y="1214422"/>
            <a:ext cx="8429684" cy="4525963"/>
          </a:xfrm>
        </p:spPr>
        <p:txBody>
          <a:bodyPr>
            <a:normAutofit/>
          </a:bodyPr>
          <a:lstStyle/>
          <a:p>
            <a:r>
              <a:rPr lang="zh-TW" altLang="en-US" sz="4100" dirty="0" smtClean="0">
                <a:latin typeface="標楷體" pitchFamily="65" charset="-120"/>
                <a:ea typeface="標楷體" pitchFamily="65" charset="-120"/>
              </a:rPr>
              <a:t>臉部表情</a:t>
            </a:r>
            <a:endParaRPr lang="en-US" altLang="zh-TW" sz="4100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  (1)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輕輕搖頭－能事先制止不良行為的發生。</a:t>
            </a:r>
          </a:p>
          <a:p>
            <a:pPr marL="0" indent="0"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  (2)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皺眉頭－表示「疑惑」、「不贊成」。</a:t>
            </a:r>
          </a:p>
          <a:p>
            <a:pPr marL="0" indent="0"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  (3)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緊嘴唇成一直線－指出疕老師的忍耐已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     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到了限度</a:t>
            </a:r>
          </a:p>
          <a:p>
            <a:endParaRPr lang="zh-TW" altLang="en-US" dirty="0" smtClean="0"/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5123" name="Picture 3" descr="C:\Documents and Settings\Administrator\Local Settings\Temporary Internet Files\Content.IE5\FZHIUT5Y\MM900356713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4572008"/>
            <a:ext cx="1961036" cy="16668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  (4)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時時表現出「親切」、「溫暖」，讓學 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     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生感到老師的「平易近人」。</a:t>
            </a:r>
          </a:p>
          <a:p>
            <a:pPr marL="0" indent="0"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  (5)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當老師發現學生對於顯露的訊，應立即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    輔以其他方式如口頭說明、手勢等，來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    更正，以免刺激不良行為發生。</a:t>
            </a: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班級經營危機處理</a:t>
            </a:r>
            <a:endParaRPr lang="zh-TW" altLang="en-US" sz="40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525963"/>
          </a:xfrm>
        </p:spPr>
        <p:txBody>
          <a:bodyPr>
            <a:normAutofit/>
          </a:bodyPr>
          <a:lstStyle/>
          <a:p>
            <a:pPr lvl="0"/>
            <a:r>
              <a:rPr lang="en-US" sz="2800" dirty="0" err="1" smtClean="0">
                <a:latin typeface="標楷體" pitchFamily="65" charset="-120"/>
                <a:ea typeface="標楷體" pitchFamily="65" charset="-120"/>
              </a:rPr>
              <a:t>學生心理或外在環境的變動</a:t>
            </a:r>
            <a:endParaRPr lang="en-US" sz="2800" dirty="0" smtClean="0">
              <a:latin typeface="標楷體" pitchFamily="65" charset="-120"/>
              <a:ea typeface="標楷體" pitchFamily="65" charset="-120"/>
            </a:endParaRPr>
          </a:p>
          <a:p>
            <a:pPr lvl="1"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a.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低落的挫折忍受力 </a:t>
            </a:r>
          </a:p>
          <a:p>
            <a:pPr lvl="1"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b.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增強對傳統和權威的抗拒力 </a:t>
            </a:r>
          </a:p>
          <a:p>
            <a:pPr lvl="1"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c.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強烈的個人色彩和自尊心，但卻無法尊重他人 </a:t>
            </a:r>
          </a:p>
          <a:p>
            <a:pPr lvl="1"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d.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認知不足，好奇、好玩意誤入歧途 </a:t>
            </a:r>
          </a:p>
          <a:p>
            <a:pPr lvl="1"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e.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薄弱的物質誘惑抗拒力 </a:t>
            </a:r>
          </a:p>
          <a:p>
            <a:pPr lvl="1"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f.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家庭教育無法有效配合 </a:t>
            </a:r>
          </a:p>
          <a:p>
            <a:pPr lvl="1"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g.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社會不良風氣的影響和錯誤訊息的表達 </a:t>
            </a:r>
          </a:p>
          <a:p>
            <a:pPr lvl="0"/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altLang="zh-TW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b="1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b="1" dirty="0" err="1" smtClean="0">
                <a:latin typeface="標楷體" pitchFamily="65" charset="-120"/>
                <a:ea typeface="標楷體" pitchFamily="65" charset="-120"/>
              </a:rPr>
              <a:t>危機處理的四階段</a:t>
            </a:r>
            <a:r>
              <a:rPr lang="en-US" altLang="zh-TW" b="1" dirty="0" smtClean="0">
                <a:latin typeface="標楷體" pitchFamily="65" charset="-120"/>
                <a:ea typeface="標楷體" pitchFamily="65" charset="-120"/>
              </a:rPr>
              <a:t> </a:t>
            </a:r>
            <a:br>
              <a:rPr lang="en-US" altLang="zh-TW" b="1" dirty="0" smtClean="0">
                <a:latin typeface="標楷體" pitchFamily="65" charset="-120"/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472518" cy="45259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預防－</a:t>
            </a:r>
            <a:r>
              <a:rPr lang="en-US" dirty="0" err="1" smtClean="0">
                <a:latin typeface="標楷體" pitchFamily="65" charset="-120"/>
                <a:ea typeface="標楷體" pitchFamily="65" charset="-120"/>
              </a:rPr>
              <a:t>做好學生生活輔導、給予學生能申問</a:t>
            </a:r>
            <a:endParaRPr lang="en-US" dirty="0" smtClean="0">
              <a:latin typeface="標楷體" pitchFamily="65" charset="-120"/>
              <a:ea typeface="標楷體" pitchFamily="65" charset="-120"/>
            </a:endParaRPr>
          </a:p>
          <a:p>
            <a:pPr lvl="0"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       </a:t>
            </a:r>
            <a:r>
              <a:rPr lang="en-US" dirty="0" err="1" smtClean="0">
                <a:latin typeface="標楷體" pitchFamily="65" charset="-120"/>
                <a:ea typeface="標楷體" pitchFamily="65" charset="-120"/>
              </a:rPr>
              <a:t>題的管道</a:t>
            </a:r>
            <a:r>
              <a:rPr lang="en-US" dirty="0" smtClean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marL="0" indent="0"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控制 －</a:t>
            </a:r>
            <a:r>
              <a:rPr lang="en-US" dirty="0" err="1" smtClean="0">
                <a:latin typeface="標楷體" pitchFamily="65" charset="-120"/>
                <a:ea typeface="標楷體" pitchFamily="65" charset="-120"/>
              </a:rPr>
              <a:t>危機產生後，要儘快控制</a:t>
            </a:r>
            <a:r>
              <a:rPr lang="en-US" dirty="0" smtClean="0">
                <a:latin typeface="標楷體" pitchFamily="65" charset="-120"/>
                <a:ea typeface="標楷體" pitchFamily="65" charset="-120"/>
              </a:rPr>
              <a:t>。</a:t>
            </a:r>
            <a:r>
              <a:rPr lang="en-US" dirty="0" err="1" smtClean="0">
                <a:latin typeface="標楷體" pitchFamily="65" charset="-120"/>
                <a:ea typeface="標楷體" pitchFamily="65" charset="-120"/>
              </a:rPr>
              <a:t>不可讓危</a:t>
            </a:r>
            <a:endParaRPr lang="en-US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     </a:t>
            </a:r>
            <a:r>
              <a:rPr lang="en-US" dirty="0" err="1" smtClean="0">
                <a:latin typeface="標楷體" pitchFamily="65" charset="-120"/>
                <a:ea typeface="標楷體" pitchFamily="65" charset="-120"/>
              </a:rPr>
              <a:t>機擴散開並儘量使損害降到最低</a:t>
            </a:r>
            <a:r>
              <a:rPr lang="en-US" dirty="0" smtClean="0">
                <a:latin typeface="標楷體" pitchFamily="65" charset="-120"/>
                <a:ea typeface="標楷體" pitchFamily="65" charset="-120"/>
              </a:rPr>
              <a:t>。 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搶救－將所有可以，以及有能力搶救的人，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lvl="0"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      集結成有組織的救力量，投入救援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lvl="0"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      工作。 </a:t>
            </a:r>
          </a:p>
          <a:p>
            <a:pPr marL="0" lvl="0" indent="0"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復原－解除急迫的危機，只是處理危機的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lvl="0"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     前半部，使班級恢復正常用作，是另   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lvl="0"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     一項重要工作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,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此外教師也可善用復原 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lvl="0"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     階段。</a:t>
            </a: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創造學生的價值</a:t>
            </a:r>
          </a:p>
          <a:p>
            <a:pPr lvl="1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承認每個學生都有無尙的價值</a:t>
            </a:r>
          </a:p>
          <a:p>
            <a:pPr lvl="2"/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回想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  <a:hlinkClick r:id="" action="ppaction://noaction"/>
              </a:rPr>
              <a:t>洪蘭老師的話與撿海星的女孩</a:t>
            </a:r>
            <a:endParaRPr lang="zh-TW" altLang="en-US" sz="2800" dirty="0" smtClean="0">
              <a:latin typeface="標楷體" pitchFamily="65" charset="-120"/>
              <a:ea typeface="標楷體" pitchFamily="65" charset="-120"/>
            </a:endParaRPr>
          </a:p>
          <a:p>
            <a:pPr lvl="1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知識功能的價值</a:t>
            </a:r>
          </a:p>
          <a:p>
            <a:pPr lvl="1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服務過程的體驗價值</a:t>
            </a:r>
          </a:p>
          <a:p>
            <a:pPr lvl="1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“品牌”的知覺價值</a:t>
            </a:r>
          </a:p>
          <a:p>
            <a:endParaRPr lang="zh-TW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sz="2400" dirty="0" smtClean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6146" name="Picture 2" descr="C:\Documents and Settings\Administrator\Local Settings\Temporary Internet Files\Content.IE5\LUNZLI03\MC90033562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1" y="4786322"/>
            <a:ext cx="2578340" cy="17813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洪蘭：我覺得一個人，一生碰到一個好老師，他的人生就沒有問題了；</a:t>
            </a:r>
            <a:r>
              <a:rPr lang="zh-TW" altLang="en-US" sz="2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只要是有一個學生因你而不一樣，你的人生就值得了！</a:t>
            </a:r>
            <a:endParaRPr lang="en-US" altLang="zh-TW" sz="28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endParaRPr lang="zh-TW" altLang="en-US" sz="28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海星的故事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引自嚴長壽「御風而上」</a:t>
            </a:r>
            <a:r>
              <a:rPr lang="en-US" altLang="zh-TW" sz="28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：小女孩在海邊撿拾擱淺的海星，將之拋進海裡，老人看見了便問她：「這海岸線上擱淺的海星成千上萬，你要撿到什麼時候？放棄吧！」小女孩說：「</a:t>
            </a:r>
            <a:r>
              <a:rPr lang="zh-TW" altLang="en-US" sz="2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只要我每撿一個海星，就是挽救一個生命！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」</a:t>
            </a:r>
          </a:p>
          <a:p>
            <a:endParaRPr lang="zh-TW" alt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危機處理表真誠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關心學生的權益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用遠比學生的思緒還快一秒的服務</a:t>
            </a:r>
          </a:p>
          <a:p>
            <a:pPr lvl="1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松下幸之助的服務觀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: 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「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一張紙也可以，送個什麼東西吧！如果不行，那就送個笑容吧</a:t>
            </a:r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!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」</a:t>
            </a: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以關心換得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100%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滿意度</a:t>
            </a:r>
          </a:p>
          <a:p>
            <a:pPr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   </a:t>
            </a:r>
            <a:endParaRPr lang="zh-TW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                 </a:t>
            </a:r>
            <a:endParaRPr lang="zh-TW" altLang="zh-TW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4143380"/>
            <a:ext cx="1707185" cy="18242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學生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百態，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老師如何創意出招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200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                          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培養學生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自律能力</a:t>
            </a:r>
            <a:endParaRPr lang="zh-TW" altLang="en-US" sz="32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zh-TW" altLang="en-US" dirty="0" smtClean="0">
                <a:ea typeface="標楷體" pitchFamily="65" charset="-120"/>
              </a:rPr>
              <a:t>很多學生想睡，怎麼辦？－</a:t>
            </a:r>
            <a:r>
              <a:rPr lang="zh-TW" altLang="en-US" dirty="0" smtClean="0">
                <a:solidFill>
                  <a:srgbClr val="C00000"/>
                </a:solidFill>
                <a:ea typeface="標楷體" pitchFamily="65" charset="-120"/>
              </a:rPr>
              <a:t>想辦法吵醒他</a:t>
            </a:r>
            <a:r>
              <a:rPr lang="zh-TW" altLang="en-US" dirty="0" smtClean="0">
                <a:ea typeface="標楷體" pitchFamily="65" charset="-120"/>
              </a:rPr>
              <a:t>。</a:t>
            </a:r>
          </a:p>
          <a:p>
            <a:pPr>
              <a:lnSpc>
                <a:spcPct val="90000"/>
              </a:lnSpc>
            </a:pPr>
            <a:r>
              <a:rPr lang="zh-TW" altLang="en-US" dirty="0" smtClean="0">
                <a:ea typeface="標楷體" pitchFamily="65" charset="-120"/>
              </a:rPr>
              <a:t>先禮後兵，後患無窮－是新進教師的噩夢。</a:t>
            </a:r>
          </a:p>
          <a:p>
            <a:pPr>
              <a:lnSpc>
                <a:spcPct val="90000"/>
              </a:lnSpc>
            </a:pPr>
            <a:r>
              <a:rPr lang="zh-TW" altLang="en-US" dirty="0" smtClean="0">
                <a:ea typeface="標楷體" pitchFamily="65" charset="-120"/>
              </a:rPr>
              <a:t>「不要講話」－這招千萬不能用，因為它正昭</a:t>
            </a:r>
          </a:p>
          <a:p>
            <a:pPr>
              <a:lnSpc>
                <a:spcPct val="90000"/>
              </a:lnSpc>
              <a:buFont typeface="Symbol" pitchFamily="18" charset="2"/>
              <a:buNone/>
            </a:pPr>
            <a:r>
              <a:rPr lang="zh-TW" altLang="en-US" dirty="0" smtClean="0">
                <a:ea typeface="標楷體" pitchFamily="65" charset="-120"/>
              </a:rPr>
              <a:t>     告天下：你的教室管理－沒本事。</a:t>
            </a:r>
          </a:p>
          <a:p>
            <a:pPr>
              <a:lnSpc>
                <a:spcPct val="90000"/>
              </a:lnSpc>
            </a:pPr>
            <a:r>
              <a:rPr lang="zh-TW" altLang="en-US" dirty="0" smtClean="0">
                <a:ea typeface="標楷體" pitchFamily="65" charset="-120"/>
              </a:rPr>
              <a:t>該有的原則與堅持－要有；學生不喜歡隨隨便便的老師。</a:t>
            </a:r>
          </a:p>
          <a:p>
            <a:pPr>
              <a:lnSpc>
                <a:spcPct val="90000"/>
              </a:lnSpc>
            </a:pPr>
            <a:r>
              <a:rPr lang="zh-TW" altLang="en-US" dirty="0" smtClean="0">
                <a:ea typeface="標楷體" pitchFamily="65" charset="-120"/>
              </a:rPr>
              <a:t>成績好的學生和成績不好的學生一樣有被「教」的權利。</a:t>
            </a:r>
          </a:p>
          <a:p>
            <a:pPr>
              <a:lnSpc>
                <a:spcPct val="90000"/>
              </a:lnSpc>
            </a:pPr>
            <a:endParaRPr lang="zh-TW" altLang="en-US" dirty="0" smtClean="0">
              <a:ea typeface="標楷體" pitchFamily="65" charset="-120"/>
            </a:endParaRPr>
          </a:p>
          <a:p>
            <a:pPr>
              <a:lnSpc>
                <a:spcPct val="90000"/>
              </a:lnSpc>
              <a:buFont typeface="Symbol" pitchFamily="18" charset="2"/>
              <a:buNone/>
            </a:pPr>
            <a:r>
              <a:rPr lang="zh-TW" altLang="en-US" dirty="0" smtClean="0">
                <a:ea typeface="標楷體" pitchFamily="65" charset="-120"/>
              </a:rPr>
              <a:t>　</a:t>
            </a:r>
            <a:endParaRPr lang="zh-TW" altLang="en-US" dirty="0" smtClean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    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魅力錦囊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TW" sz="2900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2900" dirty="0" smtClean="0">
                <a:latin typeface="標楷體" pitchFamily="65" charset="-120"/>
                <a:ea typeface="標楷體" pitchFamily="65" charset="-120"/>
              </a:rPr>
              <a:t>第一計：每天在出門前再次照個鏡子確認自己的服</a:t>
            </a:r>
            <a:endParaRPr lang="en-US" altLang="zh-TW" sz="29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2900" dirty="0" smtClean="0">
                <a:latin typeface="標楷體" pitchFamily="65" charset="-120"/>
                <a:ea typeface="標楷體" pitchFamily="65" charset="-120"/>
              </a:rPr>
              <a:t>              </a:t>
            </a:r>
            <a:r>
              <a:rPr lang="zh-TW" altLang="en-US" sz="2900" dirty="0" smtClean="0">
                <a:latin typeface="標楷體" pitchFamily="65" charset="-120"/>
                <a:ea typeface="標楷體" pitchFamily="65" charset="-120"/>
              </a:rPr>
              <a:t>裝儀容是否整齊乾淨。</a:t>
            </a:r>
          </a:p>
          <a:p>
            <a:pPr marL="0" indent="0">
              <a:buNone/>
            </a:pPr>
            <a:r>
              <a:rPr lang="en-US" altLang="zh-TW" sz="2900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2900" dirty="0" smtClean="0">
                <a:latin typeface="標楷體" pitchFamily="65" charset="-120"/>
                <a:ea typeface="標楷體" pitchFamily="65" charset="-120"/>
              </a:rPr>
              <a:t>第二計：多留意一些時尚訊息，可以改善衣服配對</a:t>
            </a:r>
            <a:endParaRPr lang="en-US" altLang="zh-TW" sz="29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2900" dirty="0" smtClean="0">
                <a:latin typeface="標楷體" pitchFamily="65" charset="-120"/>
                <a:ea typeface="標楷體" pitchFamily="65" charset="-120"/>
              </a:rPr>
              <a:t>              </a:t>
            </a:r>
            <a:r>
              <a:rPr lang="zh-TW" altLang="en-US" sz="2900" dirty="0" smtClean="0">
                <a:latin typeface="標楷體" pitchFamily="65" charset="-120"/>
                <a:ea typeface="標楷體" pitchFamily="65" charset="-120"/>
              </a:rPr>
              <a:t>及顏色的搭配讓你穿對衣服看來更有朝氣。</a:t>
            </a:r>
          </a:p>
          <a:p>
            <a:pPr marL="0" indent="0">
              <a:buNone/>
            </a:pPr>
            <a:r>
              <a:rPr lang="en-US" altLang="zh-TW" sz="2900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2900" dirty="0" smtClean="0">
                <a:latin typeface="標楷體" pitchFamily="65" charset="-120"/>
                <a:ea typeface="標楷體" pitchFamily="65" charset="-120"/>
              </a:rPr>
              <a:t>第三計：留心一些不雅的小動作可以讓你的舉止禮</a:t>
            </a:r>
            <a:endParaRPr lang="en-US" altLang="zh-TW" sz="29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2900" dirty="0" smtClean="0">
                <a:latin typeface="標楷體" pitchFamily="65" charset="-120"/>
                <a:ea typeface="標楷體" pitchFamily="65" charset="-120"/>
              </a:rPr>
              <a:t>              </a:t>
            </a:r>
            <a:r>
              <a:rPr lang="zh-TW" altLang="en-US" sz="2900" dirty="0" smtClean="0">
                <a:latin typeface="標楷體" pitchFamily="65" charset="-120"/>
                <a:ea typeface="標楷體" pitchFamily="65" charset="-120"/>
              </a:rPr>
              <a:t>儀更加的得體。</a:t>
            </a:r>
          </a:p>
          <a:p>
            <a:pPr marL="0" indent="0">
              <a:buNone/>
            </a:pPr>
            <a:r>
              <a:rPr lang="en-US" altLang="zh-TW" sz="2900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2900" dirty="0" smtClean="0">
                <a:latin typeface="標楷體" pitchFamily="65" charset="-120"/>
                <a:ea typeface="標楷體" pitchFamily="65" charset="-120"/>
              </a:rPr>
              <a:t>第四計：多充實一些教學課堂外的知識與技能展現</a:t>
            </a:r>
            <a:endParaRPr lang="en-US" altLang="zh-TW" sz="29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2900" dirty="0" smtClean="0">
                <a:latin typeface="標楷體" pitchFamily="65" charset="-120"/>
                <a:ea typeface="標楷體" pitchFamily="65" charset="-120"/>
              </a:rPr>
              <a:t>               </a:t>
            </a:r>
            <a:r>
              <a:rPr lang="zh-TW" altLang="en-US" sz="2900" dirty="0" smtClean="0">
                <a:latin typeface="標楷體" pitchFamily="65" charset="-120"/>
                <a:ea typeface="標楷體" pitchFamily="65" charset="-120"/>
              </a:rPr>
              <a:t>你另一方面的才華。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</p:spPr>
        <p:txBody>
          <a:bodyPr>
            <a:noAutofit/>
          </a:bodyPr>
          <a:lstStyle/>
          <a:p>
            <a:pPr marL="0" indent="0">
              <a:lnSpc>
                <a:spcPts val="3500"/>
              </a:lnSpc>
              <a:buNone/>
            </a:pPr>
            <a:r>
              <a:rPr lang="en-US" altLang="zh-TW" sz="2500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2500" dirty="0" smtClean="0">
                <a:latin typeface="標楷體" pitchFamily="65" charset="-120"/>
                <a:ea typeface="標楷體" pitchFamily="65" charset="-120"/>
              </a:rPr>
              <a:t>第五計：善加練習一些口語表達如：唸報紙等，不</a:t>
            </a:r>
            <a:endParaRPr lang="en-US" altLang="zh-TW" sz="25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500"/>
              </a:lnSpc>
              <a:buNone/>
            </a:pPr>
            <a:r>
              <a:rPr lang="zh-TW" altLang="en-US" sz="2500" dirty="0" smtClean="0">
                <a:latin typeface="標楷體" pitchFamily="65" charset="-120"/>
                <a:ea typeface="標楷體" pitchFamily="65" charset="-120"/>
              </a:rPr>
              <a:t>          </a:t>
            </a:r>
            <a:r>
              <a:rPr lang="en-US" altLang="zh-TW" sz="2500" dirty="0" smtClean="0"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2500" dirty="0" smtClean="0">
                <a:latin typeface="標楷體" pitchFamily="65" charset="-120"/>
                <a:ea typeface="標楷體" pitchFamily="65" charset="-120"/>
              </a:rPr>
              <a:t>但可以讓你口語正確有助教學，也能更佳</a:t>
            </a:r>
            <a:endParaRPr lang="en-US" altLang="zh-TW" sz="25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500"/>
              </a:lnSpc>
              <a:buNone/>
            </a:pPr>
            <a:r>
              <a:rPr lang="en-US" altLang="zh-TW" sz="2500" dirty="0" smtClean="0">
                <a:latin typeface="標楷體" pitchFamily="65" charset="-120"/>
                <a:ea typeface="標楷體" pitchFamily="65" charset="-120"/>
              </a:rPr>
              <a:t>            </a:t>
            </a:r>
            <a:r>
              <a:rPr lang="zh-TW" altLang="en-US" sz="2500" dirty="0" smtClean="0">
                <a:latin typeface="標楷體" pitchFamily="65" charset="-120"/>
                <a:ea typeface="標楷體" pitchFamily="65" charset="-120"/>
              </a:rPr>
              <a:t>的侃侃而談、口若懸河。</a:t>
            </a:r>
          </a:p>
          <a:p>
            <a:pPr marL="0" indent="0">
              <a:lnSpc>
                <a:spcPts val="3500"/>
              </a:lnSpc>
              <a:buNone/>
            </a:pPr>
            <a:r>
              <a:rPr lang="en-US" altLang="zh-TW" sz="2500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2500" dirty="0" smtClean="0">
                <a:latin typeface="標楷體" pitchFamily="65" charset="-120"/>
                <a:ea typeface="標楷體" pitchFamily="65" charset="-120"/>
              </a:rPr>
              <a:t>第六計：每天回顧</a:t>
            </a:r>
            <a:r>
              <a:rPr lang="en-US" altLang="zh-TW" sz="2500" dirty="0" smtClean="0">
                <a:latin typeface="標楷體" pitchFamily="65" charset="-120"/>
                <a:ea typeface="標楷體" pitchFamily="65" charset="-120"/>
              </a:rPr>
              <a:t>3-5</a:t>
            </a:r>
            <a:r>
              <a:rPr lang="zh-TW" altLang="en-US" sz="2500" dirty="0" smtClean="0">
                <a:latin typeface="標楷體" pitchFamily="65" charset="-120"/>
                <a:ea typeface="標楷體" pitchFamily="65" charset="-120"/>
              </a:rPr>
              <a:t>個自己表現的不錯的地方或</a:t>
            </a:r>
            <a:endParaRPr lang="en-US" altLang="zh-TW" sz="25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500"/>
              </a:lnSpc>
              <a:buNone/>
            </a:pPr>
            <a:r>
              <a:rPr lang="en-US" altLang="zh-TW" sz="2500" dirty="0" smtClean="0">
                <a:latin typeface="標楷體" pitchFamily="65" charset="-120"/>
                <a:ea typeface="標楷體" pitchFamily="65" charset="-120"/>
              </a:rPr>
              <a:t>            </a:t>
            </a:r>
            <a:r>
              <a:rPr lang="zh-TW" altLang="en-US" sz="2500" dirty="0" smtClean="0">
                <a:latin typeface="標楷體" pitchFamily="65" charset="-120"/>
                <a:ea typeface="標楷體" pitchFamily="65" charset="-120"/>
              </a:rPr>
              <a:t>事件，適時的鼓勵自己增加自信心。</a:t>
            </a:r>
          </a:p>
          <a:p>
            <a:pPr marL="0" indent="0">
              <a:lnSpc>
                <a:spcPts val="3500"/>
              </a:lnSpc>
              <a:buNone/>
            </a:pPr>
            <a:r>
              <a:rPr lang="en-US" altLang="zh-TW" sz="2500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2500" dirty="0" smtClean="0">
                <a:latin typeface="標楷體" pitchFamily="65" charset="-120"/>
                <a:ea typeface="標楷體" pitchFamily="65" charset="-120"/>
              </a:rPr>
              <a:t>第七計：留給自己轉圜的空間，學習控制自己的情</a:t>
            </a:r>
            <a:endParaRPr lang="en-US" altLang="zh-TW" sz="25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500"/>
              </a:lnSpc>
              <a:buNone/>
            </a:pPr>
            <a:r>
              <a:rPr lang="en-US" altLang="zh-TW" sz="2500" dirty="0" smtClean="0">
                <a:latin typeface="標楷體" pitchFamily="65" charset="-120"/>
                <a:ea typeface="標楷體" pitchFamily="65" charset="-120"/>
              </a:rPr>
              <a:t>           </a:t>
            </a:r>
            <a:r>
              <a:rPr lang="zh-TW" altLang="en-US" sz="2500" dirty="0" smtClean="0">
                <a:latin typeface="標楷體" pitchFamily="65" charset="-120"/>
                <a:ea typeface="標楷體" pitchFamily="65" charset="-120"/>
              </a:rPr>
              <a:t>緒，多加冷靜思考與替別人想想以和平的</a:t>
            </a:r>
            <a:endParaRPr lang="en-US" altLang="zh-TW" sz="250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500"/>
              </a:lnSpc>
              <a:buNone/>
            </a:pPr>
            <a:r>
              <a:rPr lang="en-US" altLang="zh-TW" sz="2500" dirty="0" smtClean="0">
                <a:latin typeface="標楷體" pitchFamily="65" charset="-120"/>
                <a:ea typeface="標楷體" pitchFamily="65" charset="-120"/>
              </a:rPr>
              <a:t>           </a:t>
            </a:r>
            <a:r>
              <a:rPr lang="zh-TW" altLang="en-US" sz="2500" dirty="0" smtClean="0">
                <a:latin typeface="標楷體" pitchFamily="65" charset="-120"/>
                <a:ea typeface="標楷體" pitchFamily="65" charset="-120"/>
              </a:rPr>
              <a:t>方式解決紛爭。</a:t>
            </a:r>
          </a:p>
          <a:p>
            <a:pPr marL="0" indent="0">
              <a:buNone/>
            </a:pPr>
            <a:r>
              <a:rPr lang="en-US" altLang="zh-TW" sz="2500" dirty="0" smtClean="0"/>
              <a:t>                                                                       </a:t>
            </a:r>
            <a:endParaRPr lang="zh-TW" altLang="en-US" sz="2500" dirty="0"/>
          </a:p>
        </p:txBody>
      </p:sp>
      <p:pic>
        <p:nvPicPr>
          <p:cNvPr id="1028" name="Picture 4" descr="C:\Users\王育英\AppData\Local\Microsoft\Windows\Temporary Internet Files\Content.IE5\YL6O7F5O\MC90033573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7590" y="4869160"/>
            <a:ext cx="1707599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第八計：別把個人的不良情緒帶給學生、家人或同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000"/>
              </a:lnSpc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           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事，遷怒別人只會為你的人際關係帶來 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000"/>
              </a:lnSpc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           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負作用。</a:t>
            </a:r>
          </a:p>
          <a:p>
            <a:pPr marL="0" indent="0">
              <a:lnSpc>
                <a:spcPts val="3000"/>
              </a:lnSpc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第九計：言行舉止應當一致且時時注意時間，切勿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000"/>
              </a:lnSpc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           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遲到早退做個學生的好榜樣。</a:t>
            </a:r>
            <a:endParaRPr lang="en-US" altLang="zh-TW" dirty="0" smtClean="0"/>
          </a:p>
          <a:p>
            <a:pPr marL="0" indent="0">
              <a:lnSpc>
                <a:spcPts val="3000"/>
              </a:lnSpc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第十計：與人交往首重誠意待人，帶著敷衍別人或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000"/>
              </a:lnSpc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           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心不在焉的心態無法贏得別人的信賴與 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ts val="3000"/>
              </a:lnSpc>
              <a:buNone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           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尊重。</a:t>
            </a:r>
          </a:p>
          <a:p>
            <a:pPr marL="0" indent="0">
              <a:lnSpc>
                <a:spcPts val="3000"/>
              </a:lnSpc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                             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098" name="Picture 2" descr="C:\Documents and Settings\Administrator\Local Settings\Temporary Internet Files\Content.IE5\FMK3R81M\MC90029548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5299295"/>
            <a:ext cx="2364463" cy="15587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z="3000" dirty="0" smtClean="0">
                <a:latin typeface="標楷體" pitchFamily="65" charset="-120"/>
                <a:ea typeface="標楷體" pitchFamily="65" charset="-120"/>
              </a:rPr>
              <a:t>第十一計：面對別人的要求時凡事三思而</a:t>
            </a:r>
            <a:endParaRPr lang="en-US" altLang="zh-TW" sz="3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3000" dirty="0" smtClean="0">
                <a:latin typeface="標楷體" pitchFamily="65" charset="-120"/>
                <a:ea typeface="標楷體" pitchFamily="65" charset="-120"/>
              </a:rPr>
              <a:t>            </a:t>
            </a:r>
            <a:r>
              <a:rPr lang="zh-TW" altLang="en-US" sz="3000" dirty="0" smtClean="0">
                <a:latin typeface="標楷體" pitchFamily="65" charset="-120"/>
                <a:ea typeface="標楷體" pitchFamily="65" charset="-120"/>
              </a:rPr>
              <a:t>行，答應別人的事一定盡力做 </a:t>
            </a:r>
            <a:endParaRPr lang="en-US" altLang="zh-TW" sz="3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3000" dirty="0" smtClean="0">
                <a:latin typeface="標楷體" pitchFamily="65" charset="-120"/>
                <a:ea typeface="標楷體" pitchFamily="65" charset="-120"/>
              </a:rPr>
              <a:t>            </a:t>
            </a:r>
            <a:r>
              <a:rPr lang="zh-TW" altLang="en-US" sz="3000" dirty="0" smtClean="0">
                <a:latin typeface="標楷體" pitchFamily="65" charset="-120"/>
                <a:ea typeface="標楷體" pitchFamily="65" charset="-120"/>
              </a:rPr>
              <a:t>到。</a:t>
            </a:r>
          </a:p>
          <a:p>
            <a:pPr marL="0" indent="0">
              <a:buNone/>
            </a:pPr>
            <a:r>
              <a:rPr lang="zh-TW" altLang="en-US" sz="3000" dirty="0" smtClean="0">
                <a:latin typeface="標楷體" pitchFamily="65" charset="-120"/>
                <a:ea typeface="標楷體" pitchFamily="65" charset="-120"/>
              </a:rPr>
              <a:t>第十二計：笑臉對人、廣結善緣，切莫在</a:t>
            </a:r>
            <a:endParaRPr lang="en-US" altLang="zh-TW" sz="3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3000" dirty="0" smtClean="0">
                <a:latin typeface="標楷體" pitchFamily="65" charset="-120"/>
                <a:ea typeface="標楷體" pitchFamily="65" charset="-120"/>
              </a:rPr>
              <a:t>            </a:t>
            </a:r>
            <a:r>
              <a:rPr lang="zh-TW" altLang="en-US" sz="3000" dirty="0" smtClean="0">
                <a:latin typeface="標楷體" pitchFamily="65" charset="-120"/>
                <a:ea typeface="標楷體" pitchFamily="65" charset="-120"/>
              </a:rPr>
              <a:t>人背後道人是非、心生妒忌說 </a:t>
            </a:r>
            <a:endParaRPr lang="en-US" altLang="zh-TW" sz="3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3000" dirty="0" smtClean="0">
                <a:latin typeface="標楷體" pitchFamily="65" charset="-120"/>
                <a:ea typeface="標楷體" pitchFamily="65" charset="-120"/>
              </a:rPr>
              <a:t>            </a:t>
            </a:r>
            <a:r>
              <a:rPr lang="zh-TW" altLang="en-US" sz="3000" dirty="0" smtClean="0">
                <a:latin typeface="標楷體" pitchFamily="65" charset="-120"/>
                <a:ea typeface="標楷體" pitchFamily="65" charset="-120"/>
              </a:rPr>
              <a:t>閒話。</a:t>
            </a:r>
            <a:endParaRPr lang="en-US" altLang="zh-TW" sz="3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                        </a:t>
            </a:r>
          </a:p>
          <a:p>
            <a:r>
              <a:rPr lang="zh-TW" altLang="en-US" dirty="0" smtClean="0"/>
              <a:t>                                            </a:t>
            </a:r>
            <a:endParaRPr lang="zh-TW" altLang="en-US" dirty="0"/>
          </a:p>
        </p:txBody>
      </p:sp>
      <p:pic>
        <p:nvPicPr>
          <p:cNvPr id="3076" name="Picture 4" descr="C:\Documents and Settings\Administrator\Local Settings\Temporary Internet Files\Content.IE5\FZHIUT5Y\MC90029757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4438679"/>
            <a:ext cx="2286016" cy="20787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成功的「4Ｐ」法則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7504" y="1628800"/>
            <a:ext cx="8579296" cy="4497363"/>
          </a:xfrm>
        </p:spPr>
        <p:txBody>
          <a:bodyPr>
            <a:normAutofit/>
          </a:bodyPr>
          <a:lstStyle/>
          <a:p>
            <a:pPr marL="609600" indent="-609600">
              <a:buClr>
                <a:schemeClr val="tx1"/>
              </a:buClr>
              <a:buNone/>
            </a:pPr>
            <a:r>
              <a:rPr lang="zh-TW" altLang="en-US" dirty="0" smtClean="0">
                <a:ea typeface="標楷體" pitchFamily="65" charset="-120"/>
              </a:rPr>
              <a:t>   </a:t>
            </a:r>
            <a:r>
              <a:rPr lang="en-US" altLang="zh-TW" dirty="0" smtClean="0">
                <a:ea typeface="標楷體" pitchFamily="65" charset="-120"/>
              </a:rPr>
              <a:t>※</a:t>
            </a:r>
            <a:r>
              <a:rPr lang="zh-TW" altLang="en-US" dirty="0" smtClean="0">
                <a:ea typeface="標楷體" pitchFamily="65" charset="-120"/>
              </a:rPr>
              <a:t>   一枝筆、一張紙，常記錄學習重點。</a:t>
            </a:r>
          </a:p>
          <a:p>
            <a:pPr marL="609600" indent="-609600">
              <a:buClr>
                <a:schemeClr val="tx1"/>
              </a:buClr>
              <a:buNone/>
            </a:pPr>
            <a:r>
              <a:rPr lang="zh-TW" altLang="en-US" dirty="0" smtClean="0">
                <a:ea typeface="標楷體" pitchFamily="65" charset="-120"/>
              </a:rPr>
              <a:t>   </a:t>
            </a:r>
            <a:r>
              <a:rPr lang="en-US" altLang="zh-TW" dirty="0" smtClean="0">
                <a:ea typeface="標楷體" pitchFamily="65" charset="-120"/>
              </a:rPr>
              <a:t>※</a:t>
            </a:r>
            <a:r>
              <a:rPr lang="zh-TW" altLang="en-US" dirty="0" smtClean="0">
                <a:ea typeface="標楷體" pitchFamily="65" charset="-120"/>
              </a:rPr>
              <a:t>    積極正面的思想，愈戰愈勇，</a:t>
            </a:r>
            <a:r>
              <a:rPr lang="zh-TW" altLang="en-US" dirty="0" smtClean="0">
                <a:ea typeface="標楷體" pitchFamily="65" charset="-120"/>
              </a:rPr>
              <a:t>永不放棄</a:t>
            </a:r>
            <a:r>
              <a:rPr lang="zh-TW" altLang="en-US" dirty="0" smtClean="0">
                <a:ea typeface="標楷體" pitchFamily="65" charset="-120"/>
              </a:rPr>
              <a:t>。</a:t>
            </a:r>
            <a:endParaRPr lang="zh-TW" altLang="en-US" dirty="0" smtClean="0"/>
          </a:p>
          <a:p>
            <a:pPr marL="609600" indent="-609600">
              <a:buNone/>
            </a:pPr>
            <a:r>
              <a:rPr lang="zh-TW" altLang="en-US" dirty="0" smtClean="0">
                <a:ea typeface="標楷體" pitchFamily="65" charset="-120"/>
              </a:rPr>
              <a:t>   </a:t>
            </a:r>
            <a:r>
              <a:rPr lang="en-US" altLang="zh-TW" dirty="0" smtClean="0">
                <a:ea typeface="標楷體" pitchFamily="65" charset="-120"/>
              </a:rPr>
              <a:t>※</a:t>
            </a:r>
            <a:r>
              <a:rPr lang="zh-TW" altLang="en-US" dirty="0" smtClean="0">
                <a:ea typeface="標楷體" pitchFamily="65" charset="-120"/>
              </a:rPr>
              <a:t>    開發自我潛能，別讓自己的能力、才 </a:t>
            </a:r>
            <a:endParaRPr lang="en-US" altLang="zh-TW" dirty="0" smtClean="0">
              <a:ea typeface="標楷體" pitchFamily="65" charset="-120"/>
            </a:endParaRPr>
          </a:p>
          <a:p>
            <a:pPr marL="609600" indent="-609600">
              <a:buNone/>
            </a:pPr>
            <a:r>
              <a:rPr lang="zh-TW" altLang="en-US" dirty="0" smtClean="0">
                <a:ea typeface="標楷體" pitchFamily="65" charset="-120"/>
              </a:rPr>
              <a:t>       </a:t>
            </a:r>
            <a:r>
              <a:rPr lang="en-US" altLang="zh-TW" dirty="0">
                <a:ea typeface="標楷體" pitchFamily="65" charset="-120"/>
              </a:rPr>
              <a:t> </a:t>
            </a:r>
            <a:r>
              <a:rPr lang="zh-TW" altLang="en-US" dirty="0" smtClean="0">
                <a:ea typeface="標楷體" pitchFamily="65" charset="-120"/>
              </a:rPr>
              <a:t>  </a:t>
            </a:r>
            <a:r>
              <a:rPr lang="en-US" altLang="zh-TW" dirty="0" smtClean="0">
                <a:ea typeface="標楷體" pitchFamily="65" charset="-120"/>
              </a:rPr>
              <a:t>   </a:t>
            </a:r>
            <a:r>
              <a:rPr lang="zh-TW" altLang="en-US" dirty="0" smtClean="0">
                <a:ea typeface="標楷體" pitchFamily="65" charset="-120"/>
              </a:rPr>
              <a:t>華沈睡不醒</a:t>
            </a:r>
            <a:r>
              <a:rPr lang="zh-TW" altLang="en-US" dirty="0" smtClean="0">
                <a:ea typeface="標楷體" pitchFamily="65" charset="-120"/>
              </a:rPr>
              <a:t>。</a:t>
            </a:r>
            <a:endParaRPr lang="zh-TW" altLang="en-US" dirty="0" smtClean="0"/>
          </a:p>
          <a:p>
            <a:pPr marL="609600" indent="-609600">
              <a:buNone/>
            </a:pPr>
            <a:r>
              <a:rPr lang="zh-TW" altLang="en-US" dirty="0" smtClean="0">
                <a:ea typeface="標楷體" pitchFamily="65" charset="-120"/>
              </a:rPr>
              <a:t>   </a:t>
            </a:r>
            <a:r>
              <a:rPr lang="en-US" altLang="zh-TW" dirty="0" smtClean="0">
                <a:ea typeface="標楷體" pitchFamily="65" charset="-120"/>
              </a:rPr>
              <a:t>※</a:t>
            </a:r>
            <a:r>
              <a:rPr lang="zh-TW" altLang="en-US" dirty="0" smtClean="0">
                <a:ea typeface="標楷體" pitchFamily="65" charset="-120"/>
              </a:rPr>
              <a:t>    立刻行動、馬上去做， 絕不「只說不</a:t>
            </a:r>
            <a:endParaRPr lang="en-US" altLang="zh-TW" dirty="0" smtClean="0">
              <a:ea typeface="標楷體" pitchFamily="65" charset="-120"/>
            </a:endParaRPr>
          </a:p>
          <a:p>
            <a:pPr marL="609600" indent="-609600">
              <a:buNone/>
            </a:pPr>
            <a:r>
              <a:rPr lang="zh-TW" altLang="en-US" dirty="0" smtClean="0">
                <a:ea typeface="標楷體" pitchFamily="65" charset="-120"/>
              </a:rPr>
              <a:t>       </a:t>
            </a:r>
            <a:r>
              <a:rPr lang="zh-TW" altLang="en-US" dirty="0" smtClean="0">
                <a:ea typeface="標楷體" pitchFamily="65" charset="-120"/>
              </a:rPr>
              <a:t>   </a:t>
            </a:r>
            <a:r>
              <a:rPr lang="en-US" altLang="zh-TW" dirty="0" smtClean="0">
                <a:ea typeface="標楷體" pitchFamily="65" charset="-120"/>
              </a:rPr>
              <a:t>  </a:t>
            </a:r>
            <a:r>
              <a:rPr lang="zh-TW" altLang="en-US" dirty="0" smtClean="0">
                <a:ea typeface="標楷體" pitchFamily="65" charset="-120"/>
              </a:rPr>
              <a:t>做</a:t>
            </a:r>
            <a:r>
              <a:rPr lang="zh-TW" altLang="en-US" dirty="0" smtClean="0">
                <a:ea typeface="標楷體" pitchFamily="65" charset="-120"/>
              </a:rPr>
              <a:t>、浪費生命」。</a:t>
            </a:r>
            <a:endParaRPr lang="zh-TW" altLang="en-US" dirty="0" smtClean="0"/>
          </a:p>
          <a:p>
            <a:pPr marL="609600" indent="-609600">
              <a:buFont typeface="Symbol" pitchFamily="18" charset="2"/>
              <a:buNone/>
            </a:pPr>
            <a:endParaRPr lang="zh-TW" altLang="en-US" dirty="0">
              <a:ea typeface="標楷體" pitchFamily="65" charset="-120"/>
            </a:endParaRPr>
          </a:p>
        </p:txBody>
      </p:sp>
      <p:pic>
        <p:nvPicPr>
          <p:cNvPr id="2051" name="Picture 3" descr="C:\Documents and Settings\Administrator\Local Settings\Temporary Internet Files\Content.IE5\2ZLEWX8Y\MC90019859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4797152"/>
            <a:ext cx="2088989" cy="15842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增進幸福關係力的六大秘訣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99592" y="1700808"/>
            <a:ext cx="7787208" cy="4425355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ea typeface="標楷體" pitchFamily="65" charset="-120"/>
              </a:rPr>
              <a:t>培養快樂力。</a:t>
            </a:r>
          </a:p>
          <a:p>
            <a:r>
              <a:rPr lang="zh-TW" altLang="en-US" dirty="0" smtClean="0">
                <a:ea typeface="標楷體" pitchFamily="65" charset="-120"/>
              </a:rPr>
              <a:t>懷有慈悲心。</a:t>
            </a:r>
          </a:p>
          <a:p>
            <a:r>
              <a:rPr lang="zh-TW" altLang="en-US" dirty="0" smtClean="0">
                <a:ea typeface="標楷體" pitchFamily="65" charset="-120"/>
              </a:rPr>
              <a:t>珍重家庭情。</a:t>
            </a:r>
          </a:p>
          <a:p>
            <a:r>
              <a:rPr lang="zh-TW" altLang="en-US" dirty="0" smtClean="0">
                <a:ea typeface="標楷體" pitchFamily="65" charset="-120"/>
              </a:rPr>
              <a:t>長抱知足感。</a:t>
            </a:r>
          </a:p>
          <a:p>
            <a:r>
              <a:rPr lang="zh-TW" altLang="en-US" dirty="0" smtClean="0">
                <a:ea typeface="標楷體" pitchFamily="65" charset="-120"/>
              </a:rPr>
              <a:t>鍛鍊健康身體。</a:t>
            </a:r>
          </a:p>
          <a:p>
            <a:r>
              <a:rPr lang="zh-TW" altLang="en-US" dirty="0" smtClean="0">
                <a:ea typeface="標楷體" pitchFamily="65" charset="-120"/>
              </a:rPr>
              <a:t>建立人際觀。</a:t>
            </a:r>
          </a:p>
          <a:p>
            <a:pPr>
              <a:buFont typeface="Symbol" pitchFamily="18" charset="2"/>
              <a:buNone/>
            </a:pPr>
            <a:endParaRPr lang="zh-TW" altLang="en-US" dirty="0"/>
          </a:p>
        </p:txBody>
      </p:sp>
      <p:pic>
        <p:nvPicPr>
          <p:cNvPr id="1026" name="Picture 2" descr="C:\Documents and Settings\Administrator\Local Settings\Temporary Internet Files\Content.IE5\FZHIUT5Y\MC90023517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3140968"/>
            <a:ext cx="2048098" cy="26082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Symbol" pitchFamily="18" charset="2"/>
              <a:buNone/>
            </a:pPr>
            <a:r>
              <a:rPr lang="zh-TW" altLang="en-US" sz="6000" dirty="0" smtClean="0"/>
              <a:t>         </a:t>
            </a:r>
            <a:r>
              <a:rPr lang="zh-TW" altLang="en-US" sz="6000" dirty="0" smtClean="0">
                <a:latin typeface="標楷體" pitchFamily="65" charset="-120"/>
                <a:ea typeface="標楷體" pitchFamily="65" charset="-120"/>
              </a:rPr>
              <a:t>感謝聆聽指導</a:t>
            </a:r>
            <a:endParaRPr lang="en-US" altLang="zh-TW" sz="6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Font typeface="Symbol" pitchFamily="18" charset="2"/>
              <a:buNone/>
            </a:pPr>
            <a:endParaRPr lang="en-US" altLang="zh-TW" sz="6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Font typeface="Symbol" pitchFamily="18" charset="2"/>
              <a:buNone/>
            </a:pPr>
            <a:r>
              <a:rPr lang="zh-TW" altLang="en-US" sz="6000" dirty="0" smtClean="0">
                <a:latin typeface="標楷體" pitchFamily="65" charset="-120"/>
                <a:ea typeface="標楷體" pitchFamily="65" charset="-120"/>
              </a:rPr>
              <a:t>         </a:t>
            </a:r>
            <a:endParaRPr lang="zh-TW" altLang="en-US" sz="60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7170" name="Picture 2" descr="C:\Documents and Settings\Administrator\Local Settings\Temporary Internet Files\Content.IE5\2ZLEWX8Y\MC90034361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2714620"/>
            <a:ext cx="3541100" cy="2913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1029</Words>
  <Application>Microsoft Macintosh PowerPoint</Application>
  <PresentationFormat>如螢幕大小 (4:3)</PresentationFormat>
  <Paragraphs>174</Paragraphs>
  <Slides>28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28</vt:i4>
      </vt:variant>
    </vt:vector>
  </HeadingPairs>
  <TitlesOfParts>
    <vt:vector size="29" baseType="lpstr">
      <vt:lpstr>Office 佈景主題</vt:lpstr>
      <vt:lpstr>PowerPoint 簡報</vt:lpstr>
      <vt:lpstr>PowerPoint 簡報</vt:lpstr>
      <vt:lpstr> 教師工作是愛的藝術 </vt:lpstr>
      <vt:lpstr>   </vt:lpstr>
      <vt:lpstr>老師角色的改變</vt:lpstr>
      <vt:lpstr>PowerPoint 簡報</vt:lpstr>
      <vt:lpstr>PowerPoint 簡報</vt:lpstr>
      <vt:lpstr>班級經營策略</vt:lpstr>
      <vt:lpstr>PowerPoint 簡報</vt:lpstr>
      <vt:lpstr>師生溝通的技巧</vt:lpstr>
      <vt:lpstr>PowerPoint 簡報</vt:lpstr>
      <vt:lpstr>PowerPoint 簡報</vt:lpstr>
      <vt:lpstr>PowerPoint 簡報</vt:lpstr>
      <vt:lpstr>PowerPoint 簡報</vt:lpstr>
      <vt:lpstr>班級經營危機處理</vt:lpstr>
      <vt:lpstr> 危機處理的四階段  </vt:lpstr>
      <vt:lpstr>PowerPoint 簡報</vt:lpstr>
      <vt:lpstr>PowerPoint 簡報</vt:lpstr>
      <vt:lpstr>PowerPoint 簡報</vt:lpstr>
      <vt:lpstr>PowerPoint 簡報</vt:lpstr>
      <vt:lpstr>  學生百態，老師如何創意出招                            培養學生自律能力</vt:lpstr>
      <vt:lpstr>    魅力錦囊</vt:lpstr>
      <vt:lpstr>PowerPoint 簡報</vt:lpstr>
      <vt:lpstr>PowerPoint 簡報</vt:lpstr>
      <vt:lpstr>PowerPoint 簡報</vt:lpstr>
      <vt:lpstr>成功的「4Ｐ」法則</vt:lpstr>
      <vt:lpstr>增進幸福關係力的六大秘訣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王育英</dc:creator>
  <cp:lastModifiedBy>宗慶 孫</cp:lastModifiedBy>
  <cp:revision>47</cp:revision>
  <cp:lastPrinted>2013-10-27T12:51:45Z</cp:lastPrinted>
  <dcterms:created xsi:type="dcterms:W3CDTF">2012-06-26T00:51:52Z</dcterms:created>
  <dcterms:modified xsi:type="dcterms:W3CDTF">2014-05-18T11:57:14Z</dcterms:modified>
</cp:coreProperties>
</file>